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9"/>
  </p:handoutMasterIdLst>
  <p:sldIdLst>
    <p:sldId id="256" r:id="rId2"/>
    <p:sldId id="257" r:id="rId3"/>
    <p:sldId id="259" r:id="rId4"/>
    <p:sldId id="269" r:id="rId5"/>
    <p:sldId id="260" r:id="rId6"/>
    <p:sldId id="261" r:id="rId7"/>
    <p:sldId id="258" r:id="rId8"/>
    <p:sldId id="262" r:id="rId9"/>
    <p:sldId id="263" r:id="rId10"/>
    <p:sldId id="264" r:id="rId11"/>
    <p:sldId id="265" r:id="rId12"/>
    <p:sldId id="272" r:id="rId13"/>
    <p:sldId id="266" r:id="rId14"/>
    <p:sldId id="268" r:id="rId15"/>
    <p:sldId id="271" r:id="rId16"/>
    <p:sldId id="267"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588" autoAdjust="0"/>
  </p:normalViewPr>
  <p:slideViewPr>
    <p:cSldViewPr>
      <p:cViewPr varScale="1">
        <p:scale>
          <a:sx n="107" d="100"/>
          <a:sy n="107" d="100"/>
        </p:scale>
        <p:origin x="-10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F5CD67-CCDC-4DEA-BC2A-3EE59C6E8898}" type="datetimeFigureOut">
              <a:rPr lang="en-US" smtClean="0"/>
              <a:pPr/>
              <a:t>9/30/2009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30B506-7286-493F-9896-ED95BA275C4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5BFEDD2-AAFD-4FAF-A8C3-D250877661B6}" type="datetimeFigureOut">
              <a:rPr lang="en-US" smtClean="0"/>
              <a:pPr/>
              <a:t>9/30/2009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4739A0B-2EDA-4817-B7DA-E1C68BEABEC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5BFEDD2-AAFD-4FAF-A8C3-D250877661B6}" type="datetimeFigureOut">
              <a:rPr lang="en-US" smtClean="0"/>
              <a:pPr/>
              <a:t>9/30/2009</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4739A0B-2EDA-4817-B7DA-E1C68BEABEC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5BFEDD2-AAFD-4FAF-A8C3-D250877661B6}" type="datetimeFigureOut">
              <a:rPr lang="en-US" smtClean="0"/>
              <a:pPr/>
              <a:t>9/30/2009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4739A0B-2EDA-4817-B7DA-E1C68BEABEC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5BFEDD2-AAFD-4FAF-A8C3-D250877661B6}" type="datetimeFigureOut">
              <a:rPr lang="en-US" smtClean="0"/>
              <a:pPr/>
              <a:t>9/30/2009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739A0B-2EDA-4817-B7DA-E1C68BEABEC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B5BFEDD2-AAFD-4FAF-A8C3-D250877661B6}" type="datetimeFigureOut">
              <a:rPr lang="en-US" smtClean="0"/>
              <a:pPr/>
              <a:t>9/30/2009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739A0B-2EDA-4817-B7DA-E1C68BEABEC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5BFEDD2-AAFD-4FAF-A8C3-D250877661B6}" type="datetimeFigureOut">
              <a:rPr lang="en-US" smtClean="0"/>
              <a:pPr/>
              <a:t>9/30/2009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4739A0B-2EDA-4817-B7DA-E1C68BEABEC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gif"/><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gif"/><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DNA, RNA, and protein synthesis</a:t>
            </a:r>
            <a:endParaRPr lang="en-US" dirty="0"/>
          </a:p>
        </p:txBody>
      </p:sp>
      <p:sp>
        <p:nvSpPr>
          <p:cNvPr id="3" name="Subtitle 2"/>
          <p:cNvSpPr>
            <a:spLocks noGrp="1"/>
          </p:cNvSpPr>
          <p:nvPr>
            <p:ph type="subTitle" idx="1"/>
          </p:nvPr>
        </p:nvSpPr>
        <p:spPr/>
        <p:txBody>
          <a:bodyPr/>
          <a:lstStyle/>
          <a:p>
            <a:r>
              <a:rPr lang="en-US" smtClean="0"/>
              <a:t>You are what you eat!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ea typeface="Gungsuh" pitchFamily="18" charset="-127"/>
                <a:cs typeface="Arial" pitchFamily="34" charset="0"/>
              </a:rPr>
              <a:t>There are 3 types of RNA</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lstStyle/>
          <a:p>
            <a:pPr lvl="0"/>
            <a:r>
              <a:rPr lang="en-US" dirty="0">
                <a:latin typeface="Comic Sans MS" pitchFamily="66" charset="0"/>
                <a:ea typeface="Gungsuh" pitchFamily="18" charset="-127"/>
                <a:cs typeface="Arial" pitchFamily="34" charset="0"/>
              </a:rPr>
              <a:t>Messenger RNA (</a:t>
            </a:r>
            <a:r>
              <a:rPr lang="en-US" dirty="0">
                <a:solidFill>
                  <a:schemeClr val="accent5">
                    <a:lumMod val="75000"/>
                  </a:schemeClr>
                </a:solidFill>
                <a:latin typeface="Comic Sans MS" pitchFamily="66" charset="0"/>
                <a:ea typeface="Gungsuh" pitchFamily="18" charset="-127"/>
                <a:cs typeface="Arial" pitchFamily="34" charset="0"/>
              </a:rPr>
              <a:t>mRNA</a:t>
            </a:r>
            <a:r>
              <a:rPr lang="en-US" dirty="0" smtClean="0">
                <a:latin typeface="Comic Sans MS" pitchFamily="66" charset="0"/>
                <a:ea typeface="Gungsuh" pitchFamily="18" charset="-127"/>
                <a:cs typeface="Arial" pitchFamily="34" charset="0"/>
              </a:rPr>
              <a:t>)</a:t>
            </a:r>
          </a:p>
          <a:p>
            <a:pPr lvl="1"/>
            <a:r>
              <a:rPr lang="en-US" dirty="0" smtClean="0">
                <a:latin typeface="Comic Sans MS" pitchFamily="66" charset="0"/>
                <a:ea typeface="Gungsuh" pitchFamily="18" charset="-127"/>
                <a:cs typeface="Arial" pitchFamily="34" charset="0"/>
              </a:rPr>
              <a:t>Carries the genetic code from the DNA in the nucleus in the nucleus through the cytoplasm to the ribosome, so it can get translated into a protein</a:t>
            </a:r>
            <a:endParaRPr lang="en-US" dirty="0">
              <a:latin typeface="Comic Sans MS" pitchFamily="66" charset="0"/>
              <a:ea typeface="Gungsuh" pitchFamily="18" charset="-127"/>
              <a:cs typeface="Arial" pitchFamily="34" charset="0"/>
            </a:endParaRPr>
          </a:p>
          <a:p>
            <a:pPr lvl="0"/>
            <a:r>
              <a:rPr lang="en-US" dirty="0">
                <a:latin typeface="Comic Sans MS" pitchFamily="66" charset="0"/>
                <a:ea typeface="Gungsuh" pitchFamily="18" charset="-127"/>
                <a:cs typeface="Arial" pitchFamily="34" charset="0"/>
              </a:rPr>
              <a:t>Ribosomal RNA (</a:t>
            </a:r>
            <a:r>
              <a:rPr lang="en-US" dirty="0" err="1">
                <a:solidFill>
                  <a:schemeClr val="accent5">
                    <a:lumMod val="75000"/>
                  </a:schemeClr>
                </a:solidFill>
                <a:latin typeface="Comic Sans MS" pitchFamily="66" charset="0"/>
                <a:ea typeface="Gungsuh" pitchFamily="18" charset="-127"/>
                <a:cs typeface="Arial" pitchFamily="34" charset="0"/>
              </a:rPr>
              <a:t>rRNA</a:t>
            </a:r>
            <a:r>
              <a:rPr lang="en-US" dirty="0" smtClean="0">
                <a:latin typeface="Comic Sans MS" pitchFamily="66" charset="0"/>
                <a:ea typeface="Gungsuh" pitchFamily="18" charset="-127"/>
                <a:cs typeface="Arial" pitchFamily="34" charset="0"/>
              </a:rPr>
              <a:t>)</a:t>
            </a:r>
          </a:p>
          <a:p>
            <a:pPr lvl="1"/>
            <a:r>
              <a:rPr lang="en-US" dirty="0" smtClean="0">
                <a:latin typeface="Comic Sans MS" pitchFamily="66" charset="0"/>
                <a:ea typeface="Gungsuh" pitchFamily="18" charset="-127"/>
                <a:cs typeface="Arial" pitchFamily="34" charset="0"/>
              </a:rPr>
              <a:t>Becomes part of the structure of a ribosome</a:t>
            </a:r>
            <a:endParaRPr lang="en-US" dirty="0">
              <a:latin typeface="Comic Sans MS" pitchFamily="66" charset="0"/>
              <a:ea typeface="Gungsuh" pitchFamily="18" charset="-127"/>
              <a:cs typeface="Arial" pitchFamily="34" charset="0"/>
            </a:endParaRPr>
          </a:p>
          <a:p>
            <a:pPr lvl="0"/>
            <a:r>
              <a:rPr lang="en-US" dirty="0">
                <a:latin typeface="Comic Sans MS" pitchFamily="66" charset="0"/>
                <a:ea typeface="Gungsuh" pitchFamily="18" charset="-127"/>
                <a:cs typeface="Arial" pitchFamily="34" charset="0"/>
              </a:rPr>
              <a:t>Transfer RNA (</a:t>
            </a:r>
            <a:r>
              <a:rPr lang="en-US" dirty="0" err="1">
                <a:solidFill>
                  <a:schemeClr val="accent5">
                    <a:lumMod val="75000"/>
                  </a:schemeClr>
                </a:solidFill>
                <a:latin typeface="Comic Sans MS" pitchFamily="66" charset="0"/>
                <a:ea typeface="Gungsuh" pitchFamily="18" charset="-127"/>
                <a:cs typeface="Arial" pitchFamily="34" charset="0"/>
              </a:rPr>
              <a:t>tRNA</a:t>
            </a:r>
            <a:r>
              <a:rPr lang="en-US" dirty="0" smtClean="0">
                <a:latin typeface="Comic Sans MS" pitchFamily="66" charset="0"/>
                <a:ea typeface="Gungsuh" pitchFamily="18" charset="-127"/>
                <a:cs typeface="Arial" pitchFamily="34" charset="0"/>
              </a:rPr>
              <a:t>)</a:t>
            </a:r>
          </a:p>
          <a:p>
            <a:pPr lvl="1"/>
            <a:r>
              <a:rPr lang="en-US" dirty="0" smtClean="0">
                <a:latin typeface="Comic Sans MS" pitchFamily="66" charset="0"/>
                <a:ea typeface="Gungsuh" pitchFamily="18" charset="-127"/>
                <a:cs typeface="Arial" pitchFamily="34" charset="0"/>
              </a:rPr>
              <a:t>Carries the specific amino acids to the mRNA on the ribosome.</a:t>
            </a:r>
            <a:endParaRPr lang="en-US" dirty="0">
              <a:latin typeface="Comic Sans MS" pitchFamily="66" charset="0"/>
              <a:ea typeface="Gungsuh" pitchFamily="18" charset="-127"/>
              <a:cs typeface="Arial" pitchFamily="34" charset="0"/>
            </a:endParaRPr>
          </a:p>
          <a:p>
            <a:endParaRPr lang="en-US" dirty="0">
              <a:solidFill>
                <a:schemeClr val="accent5">
                  <a:lumMod val="75000"/>
                </a:schemeClr>
              </a:solidFill>
              <a:latin typeface="Comic Sans MS" pitchFamily="66" charset="0"/>
              <a:ea typeface="Gungsuh" pitchFamily="18" charset="-127"/>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ranscription.gif"/>
          <p:cNvPicPr>
            <a:picLocks noChangeAspect="1"/>
          </p:cNvPicPr>
          <p:nvPr/>
        </p:nvPicPr>
        <p:blipFill>
          <a:blip r:embed="rId2" cstate="print"/>
          <a:stretch>
            <a:fillRect/>
          </a:stretch>
        </p:blipFill>
        <p:spPr>
          <a:xfrm>
            <a:off x="4628758" y="1981200"/>
            <a:ext cx="3391998" cy="2209800"/>
          </a:xfrm>
          <a:prstGeom prst="rect">
            <a:avLst/>
          </a:prstGeom>
        </p:spPr>
      </p:pic>
      <p:sp>
        <p:nvSpPr>
          <p:cNvPr id="2" name="Title 1"/>
          <p:cNvSpPr>
            <a:spLocks noGrp="1"/>
          </p:cNvSpPr>
          <p:nvPr>
            <p:ph type="title"/>
          </p:nvPr>
        </p:nvSpPr>
        <p:spPr/>
        <p:txBody>
          <a:bodyPr>
            <a:normAutofit/>
          </a:bodyPr>
          <a:lstStyle/>
          <a:p>
            <a:r>
              <a:rPr lang="en-US" dirty="0" smtClean="0">
                <a:latin typeface="Comic Sans MS" pitchFamily="66" charset="0"/>
                <a:ea typeface="Gungsuh" pitchFamily="18" charset="-127"/>
                <a:cs typeface="Arial" pitchFamily="34" charset="0"/>
              </a:rPr>
              <a:t>Hey </a:t>
            </a:r>
            <a:r>
              <a:rPr lang="en-US" dirty="0" err="1" smtClean="0">
                <a:latin typeface="Comic Sans MS" pitchFamily="66" charset="0"/>
                <a:ea typeface="Gungsuh" pitchFamily="18" charset="-127"/>
                <a:cs typeface="Arial" pitchFamily="34" charset="0"/>
              </a:rPr>
              <a:t>Hey</a:t>
            </a:r>
            <a:r>
              <a:rPr lang="en-US" dirty="0" smtClean="0">
                <a:latin typeface="Comic Sans MS" pitchFamily="66" charset="0"/>
                <a:ea typeface="Gungsuh" pitchFamily="18" charset="-127"/>
                <a:cs typeface="Arial" pitchFamily="34" charset="0"/>
              </a:rPr>
              <a:t> </a:t>
            </a:r>
            <a:r>
              <a:rPr lang="en-US" dirty="0" err="1" smtClean="0">
                <a:latin typeface="Comic Sans MS" pitchFamily="66" charset="0"/>
                <a:ea typeface="Gungsuh" pitchFamily="18" charset="-127"/>
                <a:cs typeface="Arial" pitchFamily="34" charset="0"/>
              </a:rPr>
              <a:t>Hey</a:t>
            </a:r>
            <a:r>
              <a:rPr lang="en-US" dirty="0" smtClean="0">
                <a:latin typeface="Comic Sans MS" pitchFamily="66" charset="0"/>
                <a:ea typeface="Gungsuh" pitchFamily="18" charset="-127"/>
                <a:cs typeface="Arial" pitchFamily="34" charset="0"/>
              </a:rPr>
              <a:t>, RNA…</a:t>
            </a:r>
            <a:br>
              <a:rPr lang="en-US" dirty="0" smtClean="0">
                <a:latin typeface="Comic Sans MS" pitchFamily="66" charset="0"/>
                <a:ea typeface="Gungsuh" pitchFamily="18" charset="-127"/>
                <a:cs typeface="Arial" pitchFamily="34" charset="0"/>
              </a:rPr>
            </a:br>
            <a:r>
              <a:rPr lang="en-US" sz="2700" dirty="0" smtClean="0">
                <a:latin typeface="Comic Sans MS" pitchFamily="66" charset="0"/>
                <a:ea typeface="Gungsuh" pitchFamily="18" charset="-127"/>
                <a:cs typeface="Arial" pitchFamily="34" charset="0"/>
              </a:rPr>
              <a:t>What are you going to do today?</a:t>
            </a:r>
            <a:endParaRPr lang="en-US" sz="2700"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lstStyle/>
          <a:p>
            <a:pPr lvl="0"/>
            <a:r>
              <a:rPr lang="en-US" dirty="0" smtClean="0">
                <a:latin typeface="Comic Sans MS" pitchFamily="66" charset="0"/>
                <a:ea typeface="Gungsuh" pitchFamily="18" charset="-127"/>
                <a:cs typeface="Arial" pitchFamily="34" charset="0"/>
              </a:rPr>
              <a:t>I’m going to take that DNA code and turn it into a protein!</a:t>
            </a:r>
          </a:p>
          <a:p>
            <a:pPr lvl="0"/>
            <a:r>
              <a:rPr lang="en-US" dirty="0" smtClean="0">
                <a:latin typeface="Comic Sans MS" pitchFamily="66" charset="0"/>
                <a:ea typeface="Gungsuh" pitchFamily="18" charset="-127"/>
                <a:cs typeface="Arial" pitchFamily="34" charset="0"/>
              </a:rPr>
              <a:t>How?  </a:t>
            </a:r>
          </a:p>
          <a:p>
            <a:pPr lvl="0"/>
            <a:r>
              <a:rPr lang="en-US" dirty="0" smtClean="0">
                <a:latin typeface="Comic Sans MS" pitchFamily="66" charset="0"/>
                <a:ea typeface="Gungsuh" pitchFamily="18" charset="-127"/>
                <a:cs typeface="Arial" pitchFamily="34" charset="0"/>
              </a:rPr>
              <a:t>First, I copy DNA’s code.</a:t>
            </a:r>
          </a:p>
          <a:p>
            <a:pPr lvl="0">
              <a:buNone/>
            </a:pPr>
            <a:r>
              <a:rPr lang="en-US" dirty="0" smtClean="0">
                <a:solidFill>
                  <a:srgbClr val="7030A0"/>
                </a:solidFill>
                <a:latin typeface="Comic Sans MS" pitchFamily="66" charset="0"/>
                <a:ea typeface="Gungsuh" pitchFamily="18" charset="-127"/>
                <a:cs typeface="Arial" pitchFamily="34" charset="0"/>
              </a:rPr>
              <a:t>	(DNA -&gt; RNA =</a:t>
            </a:r>
            <a:r>
              <a:rPr lang="en-US" u="sng" dirty="0" smtClean="0">
                <a:solidFill>
                  <a:srgbClr val="7030A0"/>
                </a:solidFill>
                <a:latin typeface="Comic Sans MS" pitchFamily="66" charset="0"/>
                <a:ea typeface="Gungsuh" pitchFamily="18" charset="-127"/>
                <a:cs typeface="Arial" pitchFamily="34" charset="0"/>
              </a:rPr>
              <a:t>Transcription</a:t>
            </a:r>
            <a:r>
              <a:rPr lang="en-US" dirty="0" smtClean="0">
                <a:solidFill>
                  <a:srgbClr val="7030A0"/>
                </a:solidFill>
                <a:latin typeface="Comic Sans MS" pitchFamily="66" charset="0"/>
                <a:ea typeface="Gungsuh" pitchFamily="18" charset="-127"/>
                <a:cs typeface="Arial" pitchFamily="34" charset="0"/>
              </a:rPr>
              <a:t>)</a:t>
            </a:r>
          </a:p>
          <a:p>
            <a:pPr lvl="0"/>
            <a:r>
              <a:rPr lang="en-US" dirty="0" smtClean="0">
                <a:latin typeface="Comic Sans MS" pitchFamily="66" charset="0"/>
                <a:ea typeface="Gungsuh" pitchFamily="18" charset="-127"/>
                <a:cs typeface="Arial" pitchFamily="34" charset="0"/>
              </a:rPr>
              <a:t>Then, I use that code to stick </a:t>
            </a:r>
          </a:p>
          <a:p>
            <a:pPr lvl="0">
              <a:buNone/>
            </a:pPr>
            <a:r>
              <a:rPr lang="en-US" dirty="0" smtClean="0">
                <a:latin typeface="Comic Sans MS" pitchFamily="66" charset="0"/>
                <a:ea typeface="Gungsuh" pitchFamily="18" charset="-127"/>
                <a:cs typeface="Arial" pitchFamily="34" charset="0"/>
              </a:rPr>
              <a:t>	certain amino acids together.  </a:t>
            </a:r>
          </a:p>
          <a:p>
            <a:pPr lvl="0">
              <a:buNone/>
            </a:pPr>
            <a:r>
              <a:rPr lang="en-US" dirty="0" smtClean="0">
                <a:latin typeface="Comic Sans MS" pitchFamily="66" charset="0"/>
                <a:ea typeface="Gungsuh" pitchFamily="18" charset="-127"/>
                <a:cs typeface="Arial" pitchFamily="34" charset="0"/>
              </a:rPr>
              <a:t>	The string of amino acids is called a polypeptide, which forms a protein </a:t>
            </a:r>
          </a:p>
          <a:p>
            <a:pPr lvl="0">
              <a:buNone/>
            </a:pPr>
            <a:r>
              <a:rPr lang="en-US" dirty="0" smtClean="0">
                <a:latin typeface="Comic Sans MS" pitchFamily="66" charset="0"/>
                <a:ea typeface="Gungsuh" pitchFamily="18" charset="-127"/>
                <a:cs typeface="Arial" pitchFamily="34" charset="0"/>
              </a:rPr>
              <a:t>	</a:t>
            </a:r>
            <a:r>
              <a:rPr lang="en-US" dirty="0" smtClean="0">
                <a:solidFill>
                  <a:srgbClr val="7030A0"/>
                </a:solidFill>
                <a:latin typeface="Comic Sans MS" pitchFamily="66" charset="0"/>
                <a:ea typeface="Gungsuh" pitchFamily="18" charset="-127"/>
                <a:cs typeface="Arial" pitchFamily="34" charset="0"/>
              </a:rPr>
              <a:t>(RNA -&gt; protein = </a:t>
            </a:r>
            <a:r>
              <a:rPr lang="en-US" u="sng" dirty="0" smtClean="0">
                <a:solidFill>
                  <a:srgbClr val="7030A0"/>
                </a:solidFill>
                <a:latin typeface="Comic Sans MS" pitchFamily="66" charset="0"/>
                <a:ea typeface="Gungsuh" pitchFamily="18" charset="-127"/>
                <a:cs typeface="Arial" pitchFamily="34" charset="0"/>
              </a:rPr>
              <a:t>Translation</a:t>
            </a:r>
            <a:r>
              <a:rPr lang="en-US" dirty="0" smtClean="0">
                <a:solidFill>
                  <a:srgbClr val="7030A0"/>
                </a:solidFill>
                <a:latin typeface="Comic Sans MS" pitchFamily="66" charset="0"/>
                <a:ea typeface="Gungsuh" pitchFamily="18" charset="-127"/>
                <a:cs typeface="Arial" pitchFamily="34" charset="0"/>
              </a:rPr>
              <a:t>)</a:t>
            </a:r>
            <a:endParaRPr lang="en-US" dirty="0">
              <a:solidFill>
                <a:srgbClr val="7030A0"/>
              </a:solidFill>
              <a:latin typeface="Comic Sans MS" pitchFamily="66" charset="0"/>
              <a:ea typeface="Gungsuh" pitchFamily="18" charset="-127"/>
              <a:cs typeface="Arial" pitchFamily="34" charset="0"/>
            </a:endParaRPr>
          </a:p>
          <a:p>
            <a:endParaRPr lang="en-US" dirty="0">
              <a:latin typeface="Comic Sans MS" pitchFamily="66" charset="0"/>
              <a:ea typeface="Gungsuh" pitchFamily="18" charset="-127"/>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Breaking the code!</a:t>
            </a:r>
            <a:endParaRPr lang="en-US" dirty="0"/>
          </a:p>
        </p:txBody>
      </p:sp>
      <p:sp>
        <p:nvSpPr>
          <p:cNvPr id="7" name="Content Placeholder 6"/>
          <p:cNvSpPr>
            <a:spLocks noGrp="1"/>
          </p:cNvSpPr>
          <p:nvPr>
            <p:ph idx="1"/>
          </p:nvPr>
        </p:nvSpPr>
        <p:spPr/>
        <p:txBody>
          <a:bodyPr>
            <a:normAutofit lnSpcReduction="10000"/>
          </a:bodyPr>
          <a:lstStyle/>
          <a:p>
            <a:r>
              <a:rPr lang="en-US" dirty="0" smtClean="0">
                <a:solidFill>
                  <a:schemeClr val="tx1">
                    <a:lumMod val="50000"/>
                    <a:lumOff val="50000"/>
                  </a:schemeClr>
                </a:solidFill>
              </a:rPr>
              <a:t>RNA is read 3 bases</a:t>
            </a:r>
          </a:p>
          <a:p>
            <a:pPr>
              <a:buNone/>
            </a:pPr>
            <a:r>
              <a:rPr lang="en-US" dirty="0" smtClean="0">
                <a:solidFill>
                  <a:schemeClr val="tx1">
                    <a:lumMod val="50000"/>
                    <a:lumOff val="50000"/>
                  </a:schemeClr>
                </a:solidFill>
              </a:rPr>
              <a:t>at a time (</a:t>
            </a:r>
            <a:r>
              <a:rPr lang="en-US" dirty="0" err="1" smtClean="0">
                <a:solidFill>
                  <a:schemeClr val="tx2"/>
                </a:solidFill>
              </a:rPr>
              <a:t>codon</a:t>
            </a:r>
            <a:r>
              <a:rPr lang="en-US" dirty="0" smtClean="0">
                <a:solidFill>
                  <a:schemeClr val="tx1">
                    <a:lumMod val="50000"/>
                    <a:lumOff val="50000"/>
                  </a:schemeClr>
                </a:solidFill>
              </a:rPr>
              <a:t>)</a:t>
            </a:r>
          </a:p>
          <a:p>
            <a:pPr>
              <a:buNone/>
            </a:pPr>
            <a:r>
              <a:rPr lang="en-US" dirty="0" smtClean="0">
                <a:solidFill>
                  <a:schemeClr val="tx1">
                    <a:lumMod val="50000"/>
                    <a:lumOff val="50000"/>
                  </a:schemeClr>
                </a:solidFill>
              </a:rPr>
              <a:t> (why?)</a:t>
            </a:r>
          </a:p>
          <a:p>
            <a:endParaRPr lang="en-US" dirty="0" smtClean="0">
              <a:solidFill>
                <a:schemeClr val="tx1">
                  <a:lumMod val="50000"/>
                  <a:lumOff val="50000"/>
                </a:schemeClr>
              </a:solidFill>
            </a:endParaRPr>
          </a:p>
          <a:p>
            <a:r>
              <a:rPr lang="en-US" dirty="0" smtClean="0">
                <a:solidFill>
                  <a:schemeClr val="tx1">
                    <a:lumMod val="50000"/>
                    <a:lumOff val="50000"/>
                  </a:schemeClr>
                </a:solidFill>
              </a:rPr>
              <a:t>AUG = start</a:t>
            </a:r>
          </a:p>
          <a:p>
            <a:endParaRPr lang="en-US" dirty="0" smtClean="0">
              <a:solidFill>
                <a:schemeClr val="tx1">
                  <a:lumMod val="50000"/>
                  <a:lumOff val="50000"/>
                </a:schemeClr>
              </a:solidFill>
            </a:endParaRPr>
          </a:p>
          <a:p>
            <a:pPr>
              <a:buNone/>
            </a:pPr>
            <a:endParaRPr lang="en-US" dirty="0" smtClean="0">
              <a:solidFill>
                <a:schemeClr val="tx1">
                  <a:lumMod val="50000"/>
                  <a:lumOff val="50000"/>
                </a:schemeClr>
              </a:solidFill>
            </a:endParaRPr>
          </a:p>
          <a:p>
            <a:pPr>
              <a:buNone/>
            </a:pPr>
            <a:endParaRPr lang="en-US" dirty="0" smtClean="0">
              <a:solidFill>
                <a:schemeClr val="tx1">
                  <a:lumMod val="50000"/>
                  <a:lumOff val="50000"/>
                </a:schemeClr>
              </a:solidFill>
            </a:endParaRPr>
          </a:p>
          <a:p>
            <a:r>
              <a:rPr lang="en-US" dirty="0" smtClean="0">
                <a:solidFill>
                  <a:schemeClr val="tx1">
                    <a:lumMod val="50000"/>
                    <a:lumOff val="50000"/>
                  </a:schemeClr>
                </a:solidFill>
              </a:rPr>
              <a:t>UAA = stop</a:t>
            </a:r>
          </a:p>
          <a:p>
            <a:r>
              <a:rPr lang="en-US" dirty="0" smtClean="0">
                <a:solidFill>
                  <a:schemeClr val="tx1">
                    <a:lumMod val="50000"/>
                    <a:lumOff val="50000"/>
                  </a:schemeClr>
                </a:solidFill>
              </a:rPr>
              <a:t>UAG = stop</a:t>
            </a:r>
          </a:p>
          <a:p>
            <a:r>
              <a:rPr lang="en-US" dirty="0" smtClean="0">
                <a:solidFill>
                  <a:schemeClr val="tx1">
                    <a:lumMod val="50000"/>
                    <a:lumOff val="50000"/>
                  </a:schemeClr>
                </a:solidFill>
              </a:rPr>
              <a:t>UGA = stop</a:t>
            </a:r>
          </a:p>
          <a:p>
            <a:pPr>
              <a:buNone/>
            </a:pPr>
            <a:endParaRPr lang="en-US" dirty="0"/>
          </a:p>
        </p:txBody>
      </p:sp>
      <p:pic>
        <p:nvPicPr>
          <p:cNvPr id="8" name="Content Placeholder 3" descr="Codons.gif"/>
          <p:cNvPicPr>
            <a:picLocks noChangeAspect="1"/>
          </p:cNvPicPr>
          <p:nvPr/>
        </p:nvPicPr>
        <p:blipFill>
          <a:blip r:embed="rId2" cstate="print"/>
          <a:stretch>
            <a:fillRect/>
          </a:stretch>
        </p:blipFill>
        <p:spPr>
          <a:xfrm>
            <a:off x="3962400" y="1752600"/>
            <a:ext cx="4191000" cy="4864346"/>
          </a:xfrm>
          <a:prstGeom prst="rect">
            <a:avLst/>
          </a:prstGeom>
        </p:spPr>
      </p:pic>
      <p:pic>
        <p:nvPicPr>
          <p:cNvPr id="1026" name="Picture 2" descr="C:\Users\Owner\AppData\Local\Microsoft\Windows\Temporary Internet Files\Content.IE5\L004YLAR\MCj03710820000[1].wmf"/>
          <p:cNvPicPr>
            <a:picLocks noChangeAspect="1" noChangeArrowheads="1"/>
          </p:cNvPicPr>
          <p:nvPr/>
        </p:nvPicPr>
        <p:blipFill>
          <a:blip r:embed="rId3" cstate="print"/>
          <a:srcRect/>
          <a:stretch>
            <a:fillRect/>
          </a:stretch>
        </p:blipFill>
        <p:spPr bwMode="auto">
          <a:xfrm>
            <a:off x="2743200" y="5410200"/>
            <a:ext cx="987570" cy="1143000"/>
          </a:xfrm>
          <a:prstGeom prst="rect">
            <a:avLst/>
          </a:prstGeom>
          <a:noFill/>
        </p:spPr>
      </p:pic>
      <p:pic>
        <p:nvPicPr>
          <p:cNvPr id="1027" name="Picture 3" descr="C:\Users\Owner\AppData\Local\Microsoft\Windows\Temporary Internet Files\Content.IE5\DD08RH1Z\MCj04325520000[1].png"/>
          <p:cNvPicPr>
            <a:picLocks noChangeAspect="1" noChangeArrowheads="1"/>
          </p:cNvPicPr>
          <p:nvPr/>
        </p:nvPicPr>
        <p:blipFill>
          <a:blip r:embed="rId4" cstate="print"/>
          <a:srcRect/>
          <a:stretch>
            <a:fillRect/>
          </a:stretch>
        </p:blipFill>
        <p:spPr bwMode="auto">
          <a:xfrm>
            <a:off x="0" y="3505200"/>
            <a:ext cx="1600200" cy="1600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omic Sans MS" pitchFamily="66" charset="0"/>
                <a:ea typeface="Gungsuh" pitchFamily="18" charset="-127"/>
                <a:cs typeface="Arial" pitchFamily="34" charset="0"/>
              </a:rPr>
              <a:t>Protein Synthesis</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r>
              <a:rPr lang="en-US" dirty="0">
                <a:latin typeface="Comic Sans MS" pitchFamily="66" charset="0"/>
                <a:ea typeface="Gungsuh" pitchFamily="18" charset="-127"/>
                <a:cs typeface="Arial" pitchFamily="34" charset="0"/>
              </a:rPr>
              <a:t>The process of “translating” the RNA code into a chain of amino acids that form a protein is called </a:t>
            </a:r>
            <a:r>
              <a:rPr lang="en-US" dirty="0" smtClean="0">
                <a:solidFill>
                  <a:schemeClr val="accent5">
                    <a:lumMod val="75000"/>
                  </a:schemeClr>
                </a:solidFill>
                <a:latin typeface="Comic Sans MS" pitchFamily="66" charset="0"/>
                <a:ea typeface="Gungsuh" pitchFamily="18" charset="-127"/>
                <a:cs typeface="Arial" pitchFamily="34" charset="0"/>
              </a:rPr>
              <a:t>Translation</a:t>
            </a:r>
          </a:p>
          <a:p>
            <a:r>
              <a:rPr lang="en-US" dirty="0" smtClean="0">
                <a:latin typeface="Comic Sans MS" pitchFamily="66" charset="0"/>
                <a:ea typeface="Gungsuh" pitchFamily="18" charset="-127"/>
                <a:cs typeface="Arial" pitchFamily="34" charset="0"/>
              </a:rPr>
              <a:t>Where in the cell?</a:t>
            </a:r>
          </a:p>
          <a:p>
            <a:pPr lvl="1"/>
            <a:r>
              <a:rPr lang="en-US" dirty="0" smtClean="0">
                <a:latin typeface="Comic Sans MS" pitchFamily="66" charset="0"/>
                <a:ea typeface="Gungsuh" pitchFamily="18" charset="-127"/>
                <a:cs typeface="Arial" pitchFamily="34" charset="0"/>
              </a:rPr>
              <a:t>Protein synthesis occurs on the </a:t>
            </a:r>
            <a:r>
              <a:rPr lang="en-US" dirty="0" smtClean="0">
                <a:solidFill>
                  <a:schemeClr val="accent5">
                    <a:lumMod val="75000"/>
                  </a:schemeClr>
                </a:solidFill>
                <a:latin typeface="Comic Sans MS" pitchFamily="66" charset="0"/>
                <a:ea typeface="Gungsuh" pitchFamily="18" charset="-127"/>
                <a:cs typeface="Arial" pitchFamily="34" charset="0"/>
              </a:rPr>
              <a:t>ribosome</a:t>
            </a:r>
            <a:r>
              <a:rPr lang="en-US" dirty="0" smtClean="0">
                <a:latin typeface="Comic Sans MS" pitchFamily="66" charset="0"/>
                <a:ea typeface="Gungsuh" pitchFamily="18" charset="-127"/>
                <a:cs typeface="Arial" pitchFamily="34" charset="0"/>
              </a:rPr>
              <a:t>.</a:t>
            </a:r>
          </a:p>
          <a:p>
            <a:pPr>
              <a:buNone/>
            </a:pPr>
            <a:endParaRPr lang="en-US" dirty="0" smtClean="0">
              <a:latin typeface="Comic Sans MS" pitchFamily="66" charset="0"/>
              <a:ea typeface="Gungsuh" pitchFamily="18" charset="-127"/>
              <a:cs typeface="Arial" pitchFamily="34" charset="0"/>
            </a:endParaRPr>
          </a:p>
        </p:txBody>
      </p:sp>
      <p:pic>
        <p:nvPicPr>
          <p:cNvPr id="6" name="Picture 5" descr="where in the cell.jpg"/>
          <p:cNvPicPr>
            <a:picLocks noChangeAspect="1"/>
          </p:cNvPicPr>
          <p:nvPr/>
        </p:nvPicPr>
        <p:blipFill>
          <a:blip r:embed="rId2" cstate="print"/>
          <a:stretch>
            <a:fillRect/>
          </a:stretch>
        </p:blipFill>
        <p:spPr>
          <a:xfrm>
            <a:off x="1981200" y="3886200"/>
            <a:ext cx="3886200" cy="2746248"/>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noncode-strand-v4.gif"/>
          <p:cNvPicPr>
            <a:picLocks noChangeAspect="1"/>
          </p:cNvPicPr>
          <p:nvPr/>
        </p:nvPicPr>
        <p:blipFill>
          <a:blip r:embed="rId2" cstate="print"/>
          <a:stretch>
            <a:fillRect/>
          </a:stretch>
        </p:blipFill>
        <p:spPr>
          <a:xfrm>
            <a:off x="4953000" y="1981200"/>
            <a:ext cx="2381250" cy="1428750"/>
          </a:xfrm>
          <a:prstGeom prst="rect">
            <a:avLst/>
          </a:prstGeom>
        </p:spPr>
      </p:pic>
      <p:sp>
        <p:nvSpPr>
          <p:cNvPr id="2" name="Title 1"/>
          <p:cNvSpPr>
            <a:spLocks noGrp="1"/>
          </p:cNvSpPr>
          <p:nvPr>
            <p:ph type="title"/>
          </p:nvPr>
        </p:nvSpPr>
        <p:spPr/>
        <p:txBody>
          <a:bodyPr/>
          <a:lstStyle/>
          <a:p>
            <a:r>
              <a:rPr lang="en-US" dirty="0" smtClean="0"/>
              <a:t>Making proteins</a:t>
            </a:r>
            <a:endParaRPr lang="en-US" dirty="0"/>
          </a:p>
        </p:txBody>
      </p:sp>
      <p:sp>
        <p:nvSpPr>
          <p:cNvPr id="3" name="Content Placeholder 2"/>
          <p:cNvSpPr>
            <a:spLocks noGrp="1"/>
          </p:cNvSpPr>
          <p:nvPr>
            <p:ph idx="1"/>
          </p:nvPr>
        </p:nvSpPr>
        <p:spPr/>
        <p:txBody>
          <a:bodyPr>
            <a:normAutofit fontScale="92500" lnSpcReduction="10000"/>
          </a:bodyPr>
          <a:lstStyle/>
          <a:p>
            <a:pPr marL="749808" lvl="1" indent="-457200">
              <a:buNone/>
            </a:pPr>
            <a:r>
              <a:rPr lang="en-US" dirty="0" smtClean="0">
                <a:latin typeface="Comic Sans MS" pitchFamily="66" charset="0"/>
                <a:ea typeface="Gungsuh" pitchFamily="18" charset="-127"/>
                <a:cs typeface="Arial" pitchFamily="34" charset="0"/>
              </a:rPr>
              <a:t>1.	DNA unwinds and a matching copy of mRNA 	forms 	(</a:t>
            </a:r>
            <a:r>
              <a:rPr lang="en-US" dirty="0" smtClean="0">
                <a:solidFill>
                  <a:schemeClr val="accent5">
                    <a:lumMod val="75000"/>
                  </a:schemeClr>
                </a:solidFill>
                <a:latin typeface="Comic Sans MS" pitchFamily="66" charset="0"/>
                <a:ea typeface="Gungsuh" pitchFamily="18" charset="-127"/>
                <a:cs typeface="Arial" pitchFamily="34" charset="0"/>
              </a:rPr>
              <a:t>Transcription</a:t>
            </a:r>
            <a:r>
              <a:rPr lang="en-US" dirty="0" smtClean="0">
                <a:latin typeface="Comic Sans MS" pitchFamily="66" charset="0"/>
                <a:ea typeface="Gungsuh" pitchFamily="18" charset="-127"/>
                <a:cs typeface="Arial" pitchFamily="34" charset="0"/>
              </a:rPr>
              <a:t>).  </a:t>
            </a:r>
          </a:p>
          <a:p>
            <a:pPr marL="749808" lvl="1" indent="-457200">
              <a:buNone/>
            </a:pPr>
            <a:endParaRPr lang="en-US" dirty="0" smtClean="0">
              <a:latin typeface="Comic Sans MS" pitchFamily="66" charset="0"/>
              <a:ea typeface="Gungsuh" pitchFamily="18" charset="-127"/>
              <a:cs typeface="Arial" pitchFamily="34" charset="0"/>
            </a:endParaRPr>
          </a:p>
          <a:p>
            <a:pPr marL="749808" lvl="1" indent="-457200">
              <a:buNone/>
            </a:pPr>
            <a:r>
              <a:rPr lang="en-US" dirty="0" smtClean="0">
                <a:latin typeface="Comic Sans MS" pitchFamily="66" charset="0"/>
                <a:ea typeface="Gungsuh" pitchFamily="18" charset="-127"/>
                <a:cs typeface="Arial" pitchFamily="34" charset="0"/>
              </a:rPr>
              <a:t>2.	Messenger RNA carries the </a:t>
            </a:r>
          </a:p>
          <a:p>
            <a:pPr marL="749808" lvl="1" indent="-457200">
              <a:buNone/>
            </a:pPr>
            <a:r>
              <a:rPr lang="en-US" dirty="0" smtClean="0">
                <a:latin typeface="Comic Sans MS" pitchFamily="66" charset="0"/>
                <a:ea typeface="Gungsuh" pitchFamily="18" charset="-127"/>
                <a:cs typeface="Arial" pitchFamily="34" charset="0"/>
              </a:rPr>
              <a:t>	code from the nucleus into </a:t>
            </a:r>
          </a:p>
          <a:p>
            <a:pPr marL="749808" lvl="1" indent="-457200">
              <a:buNone/>
            </a:pPr>
            <a:r>
              <a:rPr lang="en-US" dirty="0" smtClean="0">
                <a:latin typeface="Comic Sans MS" pitchFamily="66" charset="0"/>
                <a:ea typeface="Gungsuh" pitchFamily="18" charset="-127"/>
                <a:cs typeface="Arial" pitchFamily="34" charset="0"/>
              </a:rPr>
              <a:t>	the cytoplasm to the ribosome </a:t>
            </a:r>
          </a:p>
          <a:p>
            <a:pPr marL="749808" lvl="1" indent="-457200">
              <a:buNone/>
            </a:pPr>
            <a:r>
              <a:rPr lang="en-US" dirty="0" smtClean="0">
                <a:latin typeface="Comic Sans MS" pitchFamily="66" charset="0"/>
                <a:ea typeface="Gungsuh" pitchFamily="18" charset="-127"/>
                <a:cs typeface="Arial" pitchFamily="34" charset="0"/>
              </a:rPr>
              <a:t>	(the site of protein synthesis)</a:t>
            </a:r>
          </a:p>
          <a:p>
            <a:pPr marL="749808" lvl="1" indent="-457200">
              <a:buNone/>
            </a:pPr>
            <a:endParaRPr lang="en-US" dirty="0" smtClean="0">
              <a:latin typeface="Comic Sans MS" pitchFamily="66" charset="0"/>
              <a:ea typeface="Gungsuh" pitchFamily="18" charset="-127"/>
              <a:cs typeface="Arial" pitchFamily="34" charset="0"/>
            </a:endParaRPr>
          </a:p>
          <a:p>
            <a:pPr marL="274320" lvl="1" indent="-274320">
              <a:spcBef>
                <a:spcPts val="600"/>
              </a:spcBef>
              <a:buClr>
                <a:schemeClr val="tx2"/>
              </a:buClr>
              <a:buSzPct val="73000"/>
              <a:buNone/>
            </a:pPr>
            <a:r>
              <a:rPr lang="en-US" dirty="0" smtClean="0">
                <a:latin typeface="Comic Sans MS" pitchFamily="66" charset="0"/>
                <a:ea typeface="Gungsuh" pitchFamily="18" charset="-127"/>
                <a:cs typeface="Arial" pitchFamily="34" charset="0"/>
              </a:rPr>
              <a:t>				3.The genetic code on the 				mRNA is read 3 letters at a time 			(</a:t>
            </a:r>
            <a:r>
              <a:rPr lang="en-US" dirty="0" err="1" smtClean="0">
                <a:solidFill>
                  <a:schemeClr val="accent5">
                    <a:lumMod val="75000"/>
                  </a:schemeClr>
                </a:solidFill>
                <a:latin typeface="Comic Sans MS" pitchFamily="66" charset="0"/>
                <a:ea typeface="Gungsuh" pitchFamily="18" charset="-127"/>
                <a:cs typeface="Arial" pitchFamily="34" charset="0"/>
              </a:rPr>
              <a:t>codon</a:t>
            </a:r>
            <a:r>
              <a:rPr lang="en-US" dirty="0" smtClean="0">
                <a:latin typeface="Comic Sans MS" pitchFamily="66" charset="0"/>
                <a:ea typeface="Gungsuh" pitchFamily="18" charset="-127"/>
                <a:cs typeface="Arial" pitchFamily="34" charset="0"/>
              </a:rPr>
              <a:t>).  Each 3-letter code 				matches up with a specific 				</a:t>
            </a:r>
            <a:r>
              <a:rPr lang="en-US" dirty="0" smtClean="0">
                <a:solidFill>
                  <a:schemeClr val="accent5">
                    <a:lumMod val="75000"/>
                  </a:schemeClr>
                </a:solidFill>
                <a:latin typeface="Comic Sans MS" pitchFamily="66" charset="0"/>
                <a:ea typeface="Gungsuh" pitchFamily="18" charset="-127"/>
                <a:cs typeface="Arial" pitchFamily="34" charset="0"/>
              </a:rPr>
              <a:t>amino acid </a:t>
            </a:r>
            <a:r>
              <a:rPr lang="en-US" dirty="0" smtClean="0">
                <a:latin typeface="Comic Sans MS" pitchFamily="66" charset="0"/>
                <a:ea typeface="Gungsuh" pitchFamily="18" charset="-127"/>
                <a:cs typeface="Arial" pitchFamily="34" charset="0"/>
              </a:rPr>
              <a:t>(the building blocks 			of proteins).</a:t>
            </a:r>
          </a:p>
          <a:p>
            <a:pPr>
              <a:buNone/>
            </a:pPr>
            <a:endParaRPr lang="en-US" dirty="0"/>
          </a:p>
        </p:txBody>
      </p:sp>
      <p:pic>
        <p:nvPicPr>
          <p:cNvPr id="10" name="Picture 9" descr="mRNA-v5.gif"/>
          <p:cNvPicPr>
            <a:picLocks noChangeAspect="1"/>
          </p:cNvPicPr>
          <p:nvPr/>
        </p:nvPicPr>
        <p:blipFill>
          <a:blip r:embed="rId3" cstate="print"/>
          <a:stretch>
            <a:fillRect/>
          </a:stretch>
        </p:blipFill>
        <p:spPr>
          <a:xfrm>
            <a:off x="0" y="4267200"/>
            <a:ext cx="3048000" cy="12192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ribosome.jpg"/>
          <p:cNvPicPr>
            <a:picLocks noChangeAspect="1"/>
          </p:cNvPicPr>
          <p:nvPr/>
        </p:nvPicPr>
        <p:blipFill>
          <a:blip r:embed="rId2" cstate="print"/>
          <a:stretch>
            <a:fillRect/>
          </a:stretch>
        </p:blipFill>
        <p:spPr>
          <a:xfrm>
            <a:off x="228600" y="4013835"/>
            <a:ext cx="3733800" cy="2650998"/>
          </a:xfrm>
          <a:prstGeom prst="rect">
            <a:avLst/>
          </a:prstGeom>
        </p:spPr>
      </p:pic>
      <p:sp>
        <p:nvSpPr>
          <p:cNvPr id="2" name="Title 1"/>
          <p:cNvSpPr>
            <a:spLocks noGrp="1"/>
          </p:cNvSpPr>
          <p:nvPr>
            <p:ph type="title"/>
          </p:nvPr>
        </p:nvSpPr>
        <p:spPr/>
        <p:txBody>
          <a:bodyPr>
            <a:normAutofit/>
          </a:bodyPr>
          <a:lstStyle/>
          <a:p>
            <a:r>
              <a:rPr lang="en-US" dirty="0" smtClean="0"/>
              <a:t>Making proteins </a:t>
            </a:r>
            <a:r>
              <a:rPr lang="en-US" sz="2700" dirty="0" smtClean="0"/>
              <a:t>(continued)</a:t>
            </a:r>
            <a:endParaRPr lang="en-US" sz="2700" dirty="0"/>
          </a:p>
        </p:txBody>
      </p:sp>
      <p:sp>
        <p:nvSpPr>
          <p:cNvPr id="3" name="Content Placeholder 2"/>
          <p:cNvSpPr>
            <a:spLocks noGrp="1"/>
          </p:cNvSpPr>
          <p:nvPr>
            <p:ph idx="1"/>
          </p:nvPr>
        </p:nvSpPr>
        <p:spPr/>
        <p:txBody>
          <a:bodyPr/>
          <a:lstStyle/>
          <a:p>
            <a:pPr marL="749808" lvl="1" indent="-457200">
              <a:buAutoNum type="arabicPeriod" startAt="4"/>
            </a:pPr>
            <a:r>
              <a:rPr lang="en-US" dirty="0" smtClean="0">
                <a:latin typeface="Comic Sans MS" pitchFamily="66" charset="0"/>
                <a:ea typeface="Gungsuh" pitchFamily="18" charset="-127"/>
                <a:cs typeface="Arial" pitchFamily="34" charset="0"/>
              </a:rPr>
              <a:t>Transfer RNA carries the amino acid to the specific </a:t>
            </a:r>
            <a:r>
              <a:rPr lang="en-US" dirty="0" err="1" smtClean="0">
                <a:latin typeface="Comic Sans MS" pitchFamily="66" charset="0"/>
                <a:ea typeface="Gungsuh" pitchFamily="18" charset="-127"/>
                <a:cs typeface="Arial" pitchFamily="34" charset="0"/>
              </a:rPr>
              <a:t>codon</a:t>
            </a:r>
            <a:r>
              <a:rPr lang="en-US" dirty="0" smtClean="0">
                <a:latin typeface="Comic Sans MS" pitchFamily="66" charset="0"/>
                <a:ea typeface="Gungsuh" pitchFamily="18" charset="-127"/>
                <a:cs typeface="Arial" pitchFamily="34" charset="0"/>
              </a:rPr>
              <a:t> on the mRNA.</a:t>
            </a:r>
          </a:p>
          <a:p>
            <a:pPr marL="749808" lvl="1" indent="-457200">
              <a:buAutoNum type="arabicPeriod" startAt="4"/>
            </a:pPr>
            <a:endParaRPr lang="en-US" dirty="0" smtClean="0">
              <a:latin typeface="Comic Sans MS" pitchFamily="66" charset="0"/>
              <a:ea typeface="Gungsuh" pitchFamily="18" charset="-127"/>
              <a:cs typeface="Arial" pitchFamily="34" charset="0"/>
            </a:endParaRPr>
          </a:p>
          <a:p>
            <a:pPr marL="749808" lvl="1" indent="-457200">
              <a:buNone/>
            </a:pPr>
            <a:r>
              <a:rPr lang="en-US" dirty="0" smtClean="0">
                <a:latin typeface="Comic Sans MS" pitchFamily="66" charset="0"/>
                <a:ea typeface="Gungsuh" pitchFamily="18" charset="-127"/>
                <a:cs typeface="Arial" pitchFamily="34" charset="0"/>
              </a:rPr>
              <a:t>				5.	The amino acids 					bond together to 					form a long chain 					called a polypeptide, 				which forms a protein.</a:t>
            </a:r>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ea typeface="Gungsuh" pitchFamily="18" charset="-127"/>
                <a:cs typeface="Arial" pitchFamily="34" charset="0"/>
              </a:rPr>
              <a:t>What’s the point of all this?</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fontScale="92500" lnSpcReduction="20000"/>
          </a:bodyPr>
          <a:lstStyle/>
          <a:p>
            <a:r>
              <a:rPr lang="en-US" b="1" dirty="0" smtClean="0">
                <a:latin typeface="Comic Sans MS" pitchFamily="66" charset="0"/>
                <a:ea typeface="Gungsuh" pitchFamily="18" charset="-127"/>
                <a:cs typeface="Arial" pitchFamily="34" charset="0"/>
              </a:rPr>
              <a:t>When you eat protein, it gets </a:t>
            </a:r>
          </a:p>
          <a:p>
            <a:pPr>
              <a:buNone/>
            </a:pPr>
            <a:r>
              <a:rPr lang="en-US" b="1" dirty="0" smtClean="0">
                <a:latin typeface="Comic Sans MS" pitchFamily="66" charset="0"/>
                <a:ea typeface="Gungsuh" pitchFamily="18" charset="-127"/>
                <a:cs typeface="Arial" pitchFamily="34" charset="0"/>
              </a:rPr>
              <a:t>broken down in your digestive </a:t>
            </a:r>
          </a:p>
          <a:p>
            <a:pPr>
              <a:buNone/>
            </a:pPr>
            <a:r>
              <a:rPr lang="en-US" b="1" dirty="0" smtClean="0">
                <a:latin typeface="Comic Sans MS" pitchFamily="66" charset="0"/>
                <a:ea typeface="Gungsuh" pitchFamily="18" charset="-127"/>
                <a:cs typeface="Arial" pitchFamily="34" charset="0"/>
              </a:rPr>
              <a:t>system, into amino acids.  Your </a:t>
            </a:r>
          </a:p>
          <a:p>
            <a:pPr>
              <a:buNone/>
            </a:pPr>
            <a:r>
              <a:rPr lang="en-US" b="1" dirty="0" smtClean="0">
                <a:latin typeface="Comic Sans MS" pitchFamily="66" charset="0"/>
                <a:ea typeface="Gungsuh" pitchFamily="18" charset="-127"/>
                <a:cs typeface="Arial" pitchFamily="34" charset="0"/>
              </a:rPr>
              <a:t>body uses those amino acids as building blocks</a:t>
            </a:r>
          </a:p>
          <a:p>
            <a:pPr>
              <a:buNone/>
            </a:pPr>
            <a:r>
              <a:rPr lang="en-US" b="1" dirty="0" smtClean="0">
                <a:latin typeface="Comic Sans MS" pitchFamily="66" charset="0"/>
                <a:ea typeface="Gungsuh" pitchFamily="18" charset="-127"/>
                <a:cs typeface="Arial" pitchFamily="34" charset="0"/>
              </a:rPr>
              <a:t>to build the proteins you need!  </a:t>
            </a:r>
          </a:p>
          <a:p>
            <a:pPr>
              <a:buNone/>
            </a:pPr>
            <a:r>
              <a:rPr lang="en-US" b="1" dirty="0" smtClean="0">
                <a:solidFill>
                  <a:schemeClr val="tx2"/>
                </a:solidFill>
                <a:latin typeface="Comic Sans MS" pitchFamily="66" charset="0"/>
                <a:ea typeface="Gungsuh" pitchFamily="18" charset="-127"/>
                <a:cs typeface="Arial" pitchFamily="34" charset="0"/>
              </a:rPr>
              <a:t>(you are what you eat…)</a:t>
            </a:r>
          </a:p>
          <a:p>
            <a:r>
              <a:rPr lang="en-US" b="1" dirty="0" smtClean="0">
                <a:latin typeface="Comic Sans MS" pitchFamily="66" charset="0"/>
                <a:ea typeface="Gungsuh" pitchFamily="18" charset="-127"/>
                <a:cs typeface="Arial" pitchFamily="34" charset="0"/>
              </a:rPr>
              <a:t>Proteins </a:t>
            </a:r>
            <a:r>
              <a:rPr lang="en-US" b="1" dirty="0">
                <a:latin typeface="Comic Sans MS" pitchFamily="66" charset="0"/>
                <a:ea typeface="Gungsuh" pitchFamily="18" charset="-127"/>
                <a:cs typeface="Arial" pitchFamily="34" charset="0"/>
              </a:rPr>
              <a:t>control almost everything in a cell.</a:t>
            </a:r>
            <a:endParaRPr lang="en-US" dirty="0">
              <a:latin typeface="Comic Sans MS" pitchFamily="66" charset="0"/>
              <a:ea typeface="Gungsuh" pitchFamily="18" charset="-127"/>
              <a:cs typeface="Arial" pitchFamily="34" charset="0"/>
            </a:endParaRPr>
          </a:p>
          <a:p>
            <a:r>
              <a:rPr lang="en-US" dirty="0">
                <a:latin typeface="Comic Sans MS" pitchFamily="66" charset="0"/>
                <a:ea typeface="Gungsuh" pitchFamily="18" charset="-127"/>
                <a:cs typeface="Arial" pitchFamily="34" charset="0"/>
              </a:rPr>
              <a:t>Proteins define what the cell looks like, how it functions, how it grows, and how it passes the information on</a:t>
            </a:r>
          </a:p>
          <a:p>
            <a:r>
              <a:rPr lang="en-US" dirty="0">
                <a:latin typeface="Comic Sans MS" pitchFamily="66" charset="0"/>
                <a:ea typeface="Gungsuh" pitchFamily="18" charset="-127"/>
                <a:cs typeface="Arial" pitchFamily="34" charset="0"/>
              </a:rPr>
              <a:t>Ex. Enzyme action, transport, motion, protection, support, communication, and regulation</a:t>
            </a:r>
          </a:p>
          <a:p>
            <a:pPr>
              <a:buNone/>
            </a:pPr>
            <a:endParaRPr lang="en-US" dirty="0"/>
          </a:p>
        </p:txBody>
      </p:sp>
      <p:pic>
        <p:nvPicPr>
          <p:cNvPr id="5" name="Picture 4" descr="protein.jpg"/>
          <p:cNvPicPr>
            <a:picLocks noChangeAspect="1"/>
          </p:cNvPicPr>
          <p:nvPr/>
        </p:nvPicPr>
        <p:blipFill>
          <a:blip r:embed="rId2" cstate="print"/>
          <a:stretch>
            <a:fillRect/>
          </a:stretch>
        </p:blipFill>
        <p:spPr>
          <a:xfrm>
            <a:off x="5715000" y="914400"/>
            <a:ext cx="2222500" cy="169369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How does the study of DNA, RNA and proteins affect our society today?</a:t>
            </a:r>
            <a:endParaRPr lang="en-US" sz="2800" dirty="0"/>
          </a:p>
        </p:txBody>
      </p:sp>
      <p:sp>
        <p:nvSpPr>
          <p:cNvPr id="3" name="Content Placeholder 2"/>
          <p:cNvSpPr>
            <a:spLocks noGrp="1"/>
          </p:cNvSpPr>
          <p:nvPr>
            <p:ph idx="1"/>
          </p:nvPr>
        </p:nvSpPr>
        <p:spPr/>
        <p:txBody>
          <a:bodyPr/>
          <a:lstStyle/>
          <a:p>
            <a:r>
              <a:rPr lang="en-US" dirty="0" smtClean="0"/>
              <a:t>DNA “fingerprinting”</a:t>
            </a:r>
          </a:p>
          <a:p>
            <a:r>
              <a:rPr lang="en-US" dirty="0" smtClean="0"/>
              <a:t>Human Genome Project</a:t>
            </a:r>
          </a:p>
          <a:p>
            <a:r>
              <a:rPr lang="en-US" dirty="0" smtClean="0"/>
              <a:t>Medical research</a:t>
            </a:r>
          </a:p>
          <a:p>
            <a:r>
              <a:rPr lang="en-US" dirty="0" smtClean="0"/>
              <a:t>Disease detection and cures</a:t>
            </a:r>
          </a:p>
          <a:p>
            <a:r>
              <a:rPr lang="en-US" dirty="0" smtClean="0"/>
              <a:t>Genetically modified food</a:t>
            </a:r>
          </a:p>
          <a:p>
            <a:r>
              <a:rPr lang="en-US" dirty="0" smtClean="0"/>
              <a:t>Cloning</a:t>
            </a:r>
          </a:p>
          <a:p>
            <a:endParaRPr lang="en-US" dirty="0" smtClean="0"/>
          </a:p>
          <a:p>
            <a:pPr>
              <a:buNone/>
            </a:pPr>
            <a:endParaRPr lang="en-US" dirty="0"/>
          </a:p>
        </p:txBody>
      </p:sp>
      <p:pic>
        <p:nvPicPr>
          <p:cNvPr id="4" name="Picture 3" descr="human genome project.gif"/>
          <p:cNvPicPr>
            <a:picLocks noChangeAspect="1"/>
          </p:cNvPicPr>
          <p:nvPr/>
        </p:nvPicPr>
        <p:blipFill>
          <a:blip r:embed="rId2" cstate="print"/>
          <a:stretch>
            <a:fillRect/>
          </a:stretch>
        </p:blipFill>
        <p:spPr>
          <a:xfrm>
            <a:off x="4419112" y="4038600"/>
            <a:ext cx="3605700" cy="2574322"/>
          </a:xfrm>
          <a:prstGeom prst="rect">
            <a:avLst/>
          </a:prstGeom>
        </p:spPr>
      </p:pic>
      <p:pic>
        <p:nvPicPr>
          <p:cNvPr id="5" name="Picture 4" descr="gen-modified food.bmp"/>
          <p:cNvPicPr>
            <a:picLocks noChangeAspect="1"/>
          </p:cNvPicPr>
          <p:nvPr/>
        </p:nvPicPr>
        <p:blipFill>
          <a:blip r:embed="rId3" cstate="print"/>
          <a:stretch>
            <a:fillRect/>
          </a:stretch>
        </p:blipFill>
        <p:spPr>
          <a:xfrm>
            <a:off x="2438400" y="4038600"/>
            <a:ext cx="1371600" cy="1508760"/>
          </a:xfrm>
          <a:prstGeom prst="rect">
            <a:avLst/>
          </a:prstGeom>
        </p:spPr>
      </p:pic>
      <p:pic>
        <p:nvPicPr>
          <p:cNvPr id="6" name="Picture 5" descr="dnafingerprinting.jpg"/>
          <p:cNvPicPr>
            <a:picLocks noChangeAspect="1"/>
          </p:cNvPicPr>
          <p:nvPr/>
        </p:nvPicPr>
        <p:blipFill>
          <a:blip r:embed="rId4" cstate="print"/>
          <a:stretch>
            <a:fillRect/>
          </a:stretch>
        </p:blipFill>
        <p:spPr>
          <a:xfrm>
            <a:off x="5638800" y="1752600"/>
            <a:ext cx="2235200" cy="1676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ea typeface="Gungsuh" pitchFamily="18" charset="-127"/>
                <a:cs typeface="Arial" pitchFamily="34" charset="0"/>
              </a:rPr>
              <a:t>DNA – What is it?</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lstStyle/>
          <a:p>
            <a:pPr lvl="0"/>
            <a:r>
              <a:rPr lang="en-US" dirty="0">
                <a:latin typeface="Comic Sans MS" pitchFamily="66" charset="0"/>
                <a:ea typeface="Gungsuh" pitchFamily="18" charset="-127"/>
                <a:cs typeface="Arial" pitchFamily="34" charset="0"/>
              </a:rPr>
              <a:t>Deoxyribonucleic Acid</a:t>
            </a:r>
          </a:p>
          <a:p>
            <a:pPr lvl="0"/>
            <a:r>
              <a:rPr lang="en-US" dirty="0">
                <a:latin typeface="Comic Sans MS" pitchFamily="66" charset="0"/>
                <a:ea typeface="Gungsuh" pitchFamily="18" charset="-127"/>
                <a:cs typeface="Arial" pitchFamily="34" charset="0"/>
              </a:rPr>
              <a:t>Long, double-stranded chain of </a:t>
            </a:r>
            <a:r>
              <a:rPr lang="en-US" dirty="0" smtClean="0">
                <a:solidFill>
                  <a:schemeClr val="accent5">
                    <a:lumMod val="75000"/>
                  </a:schemeClr>
                </a:solidFill>
                <a:latin typeface="Comic Sans MS" pitchFamily="66" charset="0"/>
                <a:ea typeface="Gungsuh" pitchFamily="18" charset="-127"/>
                <a:cs typeface="Arial" pitchFamily="34" charset="0"/>
              </a:rPr>
              <a:t>nucleotides</a:t>
            </a:r>
          </a:p>
          <a:p>
            <a:pPr lvl="0"/>
            <a:r>
              <a:rPr lang="en-US" dirty="0" smtClean="0">
                <a:latin typeface="Comic Sans MS" pitchFamily="66" charset="0"/>
                <a:ea typeface="Gungsuh" pitchFamily="18" charset="-127"/>
                <a:cs typeface="Arial" pitchFamily="34" charset="0"/>
              </a:rPr>
              <a:t>Contains genetic code</a:t>
            </a:r>
          </a:p>
          <a:p>
            <a:pPr lvl="1"/>
            <a:r>
              <a:rPr lang="en-US" dirty="0" smtClean="0">
                <a:latin typeface="Comic Sans MS" pitchFamily="66" charset="0"/>
                <a:ea typeface="Gungsuh" pitchFamily="18" charset="-127"/>
                <a:cs typeface="Arial" pitchFamily="34" charset="0"/>
              </a:rPr>
              <a:t>Instructions for making</a:t>
            </a:r>
          </a:p>
          <a:p>
            <a:pPr lvl="1">
              <a:buNone/>
            </a:pPr>
            <a:r>
              <a:rPr lang="en-US" dirty="0" smtClean="0">
                <a:latin typeface="Comic Sans MS" pitchFamily="66" charset="0"/>
                <a:ea typeface="Gungsuh" pitchFamily="18" charset="-127"/>
                <a:cs typeface="Arial" pitchFamily="34" charset="0"/>
              </a:rPr>
              <a:t>the proteins that control</a:t>
            </a:r>
          </a:p>
          <a:p>
            <a:pPr lvl="1">
              <a:buNone/>
            </a:pPr>
            <a:r>
              <a:rPr lang="en-US" dirty="0" smtClean="0">
                <a:latin typeface="Comic Sans MS" pitchFamily="66" charset="0"/>
                <a:ea typeface="Gungsuh" pitchFamily="18" charset="-127"/>
                <a:cs typeface="Arial" pitchFamily="34" charset="0"/>
              </a:rPr>
              <a:t>cell function and physical</a:t>
            </a:r>
          </a:p>
          <a:p>
            <a:pPr lvl="1">
              <a:buNone/>
            </a:pPr>
            <a:r>
              <a:rPr lang="en-US" dirty="0" smtClean="0">
                <a:latin typeface="Comic Sans MS" pitchFamily="66" charset="0"/>
                <a:ea typeface="Gungsuh" pitchFamily="18" charset="-127"/>
                <a:cs typeface="Arial" pitchFamily="34" charset="0"/>
              </a:rPr>
              <a:t>traits of an organism.</a:t>
            </a:r>
          </a:p>
          <a:p>
            <a:pPr lvl="1">
              <a:buNone/>
            </a:pPr>
            <a:endParaRPr lang="en-US" dirty="0" smtClean="0">
              <a:latin typeface="Comic Sans MS" pitchFamily="66" charset="0"/>
              <a:ea typeface="Gungsuh" pitchFamily="18" charset="-127"/>
              <a:cs typeface="Arial" pitchFamily="34" charset="0"/>
            </a:endParaRPr>
          </a:p>
          <a:p>
            <a:pPr lvl="1">
              <a:buNone/>
            </a:pPr>
            <a:endParaRPr lang="en-US" dirty="0" smtClean="0">
              <a:latin typeface="Comic Sans MS" pitchFamily="66" charset="0"/>
              <a:ea typeface="Gungsuh" pitchFamily="18" charset="-127"/>
              <a:cs typeface="Arial" pitchFamily="34" charset="0"/>
            </a:endParaRPr>
          </a:p>
        </p:txBody>
      </p:sp>
      <p:pic>
        <p:nvPicPr>
          <p:cNvPr id="6" name="Picture 5" descr="DNA double helix.gif"/>
          <p:cNvPicPr>
            <a:picLocks noChangeAspect="1"/>
          </p:cNvPicPr>
          <p:nvPr/>
        </p:nvPicPr>
        <p:blipFill>
          <a:blip r:embed="rId2" cstate="print"/>
          <a:stretch>
            <a:fillRect/>
          </a:stretch>
        </p:blipFill>
        <p:spPr>
          <a:xfrm>
            <a:off x="4495800" y="2819400"/>
            <a:ext cx="3505200" cy="3799637"/>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omatin.gif"/>
          <p:cNvPicPr>
            <a:picLocks noChangeAspect="1"/>
          </p:cNvPicPr>
          <p:nvPr/>
        </p:nvPicPr>
        <p:blipFill>
          <a:blip r:embed="rId2" cstate="print"/>
          <a:stretch>
            <a:fillRect/>
          </a:stretch>
        </p:blipFill>
        <p:spPr>
          <a:xfrm>
            <a:off x="3962400" y="3829050"/>
            <a:ext cx="4038600" cy="3028950"/>
          </a:xfrm>
          <a:prstGeom prst="rect">
            <a:avLst/>
          </a:prstGeom>
        </p:spPr>
      </p:pic>
      <p:sp>
        <p:nvSpPr>
          <p:cNvPr id="2" name="Title 1"/>
          <p:cNvSpPr>
            <a:spLocks noGrp="1"/>
          </p:cNvSpPr>
          <p:nvPr>
            <p:ph type="title"/>
          </p:nvPr>
        </p:nvSpPr>
        <p:spPr/>
        <p:txBody>
          <a:bodyPr/>
          <a:lstStyle/>
          <a:p>
            <a:r>
              <a:rPr lang="en-US" dirty="0" smtClean="0">
                <a:latin typeface="Comic Sans MS" pitchFamily="66" charset="0"/>
                <a:ea typeface="Gungsuh" pitchFamily="18" charset="-127"/>
                <a:cs typeface="Arial" pitchFamily="34" charset="0"/>
              </a:rPr>
              <a:t>Structure of DNA</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pPr lvl="0"/>
            <a:r>
              <a:rPr lang="en-US" dirty="0">
                <a:latin typeface="Comic Sans MS" pitchFamily="66" charset="0"/>
                <a:ea typeface="Gungsuh" pitchFamily="18" charset="-127"/>
                <a:cs typeface="Arial" pitchFamily="34" charset="0"/>
              </a:rPr>
              <a:t>Physical </a:t>
            </a:r>
            <a:endParaRPr lang="en-US" sz="2000" dirty="0">
              <a:latin typeface="Comic Sans MS" pitchFamily="66" charset="0"/>
              <a:ea typeface="Gungsuh" pitchFamily="18" charset="-127"/>
              <a:cs typeface="Arial" pitchFamily="34" charset="0"/>
            </a:endParaRPr>
          </a:p>
          <a:p>
            <a:pPr lvl="1"/>
            <a:r>
              <a:rPr lang="en-US" dirty="0">
                <a:solidFill>
                  <a:schemeClr val="accent5">
                    <a:lumMod val="75000"/>
                  </a:schemeClr>
                </a:solidFill>
                <a:latin typeface="Comic Sans MS" pitchFamily="66" charset="0"/>
                <a:ea typeface="Gungsuh" pitchFamily="18" charset="-127"/>
                <a:cs typeface="Arial" pitchFamily="34" charset="0"/>
              </a:rPr>
              <a:t>Double helix </a:t>
            </a:r>
            <a:r>
              <a:rPr lang="en-US" dirty="0">
                <a:latin typeface="Comic Sans MS" pitchFamily="66" charset="0"/>
                <a:ea typeface="Gungsuh" pitchFamily="18" charset="-127"/>
                <a:cs typeface="Arial" pitchFamily="34" charset="0"/>
              </a:rPr>
              <a:t>(twisted ladder)</a:t>
            </a:r>
            <a:endParaRPr lang="en-US" sz="1800" dirty="0">
              <a:latin typeface="Comic Sans MS" pitchFamily="66" charset="0"/>
              <a:ea typeface="Gungsuh" pitchFamily="18" charset="-127"/>
              <a:cs typeface="Arial" pitchFamily="34" charset="0"/>
            </a:endParaRPr>
          </a:p>
          <a:p>
            <a:pPr lvl="1"/>
            <a:r>
              <a:rPr lang="en-US" dirty="0">
                <a:latin typeface="Comic Sans MS" pitchFamily="66" charset="0"/>
                <a:ea typeface="Gungsuh" pitchFamily="18" charset="-127"/>
                <a:cs typeface="Arial" pitchFamily="34" charset="0"/>
              </a:rPr>
              <a:t>Tightly coiled DNA + </a:t>
            </a:r>
            <a:r>
              <a:rPr lang="en-US" dirty="0" err="1">
                <a:latin typeface="Comic Sans MS" pitchFamily="66" charset="0"/>
                <a:ea typeface="Gungsuh" pitchFamily="18" charset="-127"/>
                <a:cs typeface="Arial" pitchFamily="34" charset="0"/>
              </a:rPr>
              <a:t>histones</a:t>
            </a:r>
            <a:r>
              <a:rPr lang="en-US" dirty="0">
                <a:latin typeface="Comic Sans MS" pitchFamily="66" charset="0"/>
                <a:ea typeface="Gungsuh" pitchFamily="18" charset="-127"/>
                <a:cs typeface="Arial" pitchFamily="34" charset="0"/>
              </a:rPr>
              <a:t> (proteins) = </a:t>
            </a:r>
            <a:r>
              <a:rPr lang="en-US" dirty="0">
                <a:solidFill>
                  <a:schemeClr val="accent5">
                    <a:lumMod val="75000"/>
                  </a:schemeClr>
                </a:solidFill>
                <a:latin typeface="Comic Sans MS" pitchFamily="66" charset="0"/>
                <a:ea typeface="Gungsuh" pitchFamily="18" charset="-127"/>
                <a:cs typeface="Arial" pitchFamily="34" charset="0"/>
              </a:rPr>
              <a:t>chromatin</a:t>
            </a:r>
            <a:endParaRPr lang="en-US" sz="1800" dirty="0">
              <a:solidFill>
                <a:schemeClr val="accent5">
                  <a:lumMod val="75000"/>
                </a:schemeClr>
              </a:solidFill>
              <a:latin typeface="Comic Sans MS" pitchFamily="66" charset="0"/>
              <a:ea typeface="Gungsuh" pitchFamily="18" charset="-127"/>
              <a:cs typeface="Arial" pitchFamily="34" charset="0"/>
            </a:endParaRPr>
          </a:p>
          <a:p>
            <a:pPr lvl="1"/>
            <a:r>
              <a:rPr lang="en-US" dirty="0">
                <a:latin typeface="Comic Sans MS" pitchFamily="66" charset="0"/>
                <a:ea typeface="Gungsuh" pitchFamily="18" charset="-127"/>
                <a:cs typeface="Arial" pitchFamily="34" charset="0"/>
              </a:rPr>
              <a:t>Before cell division, chromatin coils more tightly into </a:t>
            </a:r>
            <a:r>
              <a:rPr lang="en-US" dirty="0" smtClean="0">
                <a:solidFill>
                  <a:schemeClr val="accent5">
                    <a:lumMod val="75000"/>
                  </a:schemeClr>
                </a:solidFill>
                <a:latin typeface="Comic Sans MS" pitchFamily="66" charset="0"/>
                <a:ea typeface="Gungsuh" pitchFamily="18" charset="-127"/>
                <a:cs typeface="Arial" pitchFamily="34" charset="0"/>
              </a:rPr>
              <a:t>chromosomes</a:t>
            </a:r>
            <a:endParaRPr lang="en-US" sz="1800" dirty="0">
              <a:solidFill>
                <a:schemeClr val="accent5">
                  <a:lumMod val="75000"/>
                </a:schemeClr>
              </a:solidFill>
              <a:latin typeface="Comic Sans MS" pitchFamily="66" charset="0"/>
              <a:ea typeface="Gungsuh" pitchFamily="18" charset="-127"/>
              <a:cs typeface="Arial" pitchFamily="34" charset="0"/>
            </a:endParaRPr>
          </a:p>
        </p:txBody>
      </p:sp>
      <p:pic>
        <p:nvPicPr>
          <p:cNvPr id="23553" name="Picture 1" descr="C:\Users\Owner\AppData\Local\Microsoft\Windows\Temporary Internet Files\Content.IE5\SVIENRJA\MCj03052750000[1].wmf"/>
          <p:cNvPicPr>
            <a:picLocks noChangeAspect="1" noChangeArrowheads="1"/>
          </p:cNvPicPr>
          <p:nvPr/>
        </p:nvPicPr>
        <p:blipFill>
          <a:blip r:embed="rId3" cstate="print"/>
          <a:srcRect/>
          <a:stretch>
            <a:fillRect/>
          </a:stretch>
        </p:blipFill>
        <p:spPr bwMode="auto">
          <a:xfrm rot="19868667">
            <a:off x="6557293" y="409708"/>
            <a:ext cx="905256" cy="18288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DNA Structure </a:t>
            </a:r>
            <a:endParaRPr lang="en-US" dirty="0"/>
          </a:p>
        </p:txBody>
      </p:sp>
      <p:sp>
        <p:nvSpPr>
          <p:cNvPr id="3" name="Content Placeholder 2"/>
          <p:cNvSpPr>
            <a:spLocks noGrp="1"/>
          </p:cNvSpPr>
          <p:nvPr>
            <p:ph idx="1"/>
          </p:nvPr>
        </p:nvSpPr>
        <p:spPr/>
        <p:txBody>
          <a:bodyPr/>
          <a:lstStyle/>
          <a:p>
            <a:pPr lvl="0"/>
            <a:r>
              <a:rPr lang="en-US" dirty="0" smtClean="0">
                <a:latin typeface="Comic Sans MS" pitchFamily="66" charset="0"/>
                <a:ea typeface="Gungsuh" pitchFamily="18" charset="-127"/>
                <a:cs typeface="Arial" pitchFamily="34" charset="0"/>
              </a:rPr>
              <a:t>Chemical</a:t>
            </a:r>
            <a:endParaRPr lang="en-US" sz="2000" dirty="0" smtClean="0">
              <a:latin typeface="Comic Sans MS" pitchFamily="66" charset="0"/>
              <a:ea typeface="Gungsuh" pitchFamily="18" charset="-127"/>
              <a:cs typeface="Arial" pitchFamily="34" charset="0"/>
            </a:endParaRPr>
          </a:p>
          <a:p>
            <a:pPr lvl="1"/>
            <a:r>
              <a:rPr lang="en-US" dirty="0" smtClean="0">
                <a:latin typeface="Comic Sans MS" pitchFamily="66" charset="0"/>
                <a:ea typeface="Gungsuh" pitchFamily="18" charset="-127"/>
                <a:cs typeface="Arial" pitchFamily="34" charset="0"/>
              </a:rPr>
              <a:t>5-carbon sugar (</a:t>
            </a:r>
            <a:r>
              <a:rPr lang="en-US" dirty="0" err="1" smtClean="0">
                <a:latin typeface="Comic Sans MS" pitchFamily="66" charset="0"/>
                <a:ea typeface="Gungsuh" pitchFamily="18" charset="-127"/>
                <a:cs typeface="Arial" pitchFamily="34" charset="0"/>
              </a:rPr>
              <a:t>deoxyribose</a:t>
            </a:r>
            <a:r>
              <a:rPr lang="en-US" dirty="0" smtClean="0">
                <a:latin typeface="Comic Sans MS" pitchFamily="66" charset="0"/>
                <a:ea typeface="Gungsuh" pitchFamily="18" charset="-127"/>
                <a:cs typeface="Arial" pitchFamily="34" charset="0"/>
              </a:rPr>
              <a:t>)</a:t>
            </a:r>
            <a:endParaRPr lang="en-US" sz="1800" dirty="0" smtClean="0">
              <a:latin typeface="Comic Sans MS" pitchFamily="66" charset="0"/>
              <a:ea typeface="Gungsuh" pitchFamily="18" charset="-127"/>
              <a:cs typeface="Arial" pitchFamily="34" charset="0"/>
            </a:endParaRPr>
          </a:p>
          <a:p>
            <a:pPr lvl="1"/>
            <a:r>
              <a:rPr lang="en-US" dirty="0" smtClean="0">
                <a:latin typeface="Comic Sans MS" pitchFamily="66" charset="0"/>
                <a:ea typeface="Gungsuh" pitchFamily="18" charset="-127"/>
                <a:cs typeface="Arial" pitchFamily="34" charset="0"/>
              </a:rPr>
              <a:t>Phosphate group</a:t>
            </a:r>
            <a:endParaRPr lang="en-US" sz="1800" dirty="0" smtClean="0">
              <a:latin typeface="Comic Sans MS" pitchFamily="66" charset="0"/>
              <a:ea typeface="Gungsuh" pitchFamily="18" charset="-127"/>
              <a:cs typeface="Arial" pitchFamily="34" charset="0"/>
            </a:endParaRPr>
          </a:p>
          <a:p>
            <a:pPr lvl="1"/>
            <a:r>
              <a:rPr lang="en-US" dirty="0" smtClean="0">
                <a:solidFill>
                  <a:schemeClr val="tx2"/>
                </a:solidFill>
                <a:latin typeface="Comic Sans MS" pitchFamily="66" charset="0"/>
                <a:ea typeface="Gungsuh" pitchFamily="18" charset="-127"/>
                <a:cs typeface="Arial" pitchFamily="34" charset="0"/>
              </a:rPr>
              <a:t>Nitrogen</a:t>
            </a:r>
            <a:r>
              <a:rPr lang="en-US" dirty="0" smtClean="0">
                <a:solidFill>
                  <a:schemeClr val="accent5">
                    <a:lumMod val="75000"/>
                  </a:schemeClr>
                </a:solidFill>
                <a:latin typeface="Comic Sans MS" pitchFamily="66" charset="0"/>
                <a:ea typeface="Gungsuh" pitchFamily="18" charset="-127"/>
                <a:cs typeface="Arial" pitchFamily="34" charset="0"/>
              </a:rPr>
              <a:t> base</a:t>
            </a:r>
            <a:endParaRPr lang="en-US" sz="1800" dirty="0">
              <a:solidFill>
                <a:schemeClr val="accent5">
                  <a:lumMod val="75000"/>
                </a:schemeClr>
              </a:solidFill>
              <a:latin typeface="Comic Sans MS" pitchFamily="66" charset="0"/>
              <a:ea typeface="Gungsuh" pitchFamily="18" charset="-127"/>
              <a:cs typeface="Arial" pitchFamily="34" charset="0"/>
            </a:endParaRPr>
          </a:p>
        </p:txBody>
      </p:sp>
      <p:pic>
        <p:nvPicPr>
          <p:cNvPr id="4" name="Picture 3" descr="chem structure DNA.png"/>
          <p:cNvPicPr>
            <a:picLocks noChangeAspect="1"/>
          </p:cNvPicPr>
          <p:nvPr/>
        </p:nvPicPr>
        <p:blipFill>
          <a:blip r:embed="rId2" cstate="print"/>
          <a:stretch>
            <a:fillRect/>
          </a:stretch>
        </p:blipFill>
        <p:spPr>
          <a:xfrm>
            <a:off x="5334000" y="2209800"/>
            <a:ext cx="2638616" cy="43434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ea typeface="Gungsuh" pitchFamily="18" charset="-127"/>
                <a:cs typeface="Arial" pitchFamily="34" charset="0"/>
              </a:rPr>
              <a:t>What’s a Nitrogen Base?</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pPr lvl="2"/>
            <a:r>
              <a:rPr lang="en-US" dirty="0" smtClean="0">
                <a:latin typeface="Comic Sans MS" pitchFamily="66" charset="0"/>
                <a:ea typeface="Gungsuh" pitchFamily="18" charset="-127"/>
                <a:cs typeface="Arial" pitchFamily="34" charset="0"/>
              </a:rPr>
              <a:t>The part of a nucleotide that bonds with a partner to make up the “rungs of the ladder” in a double helix</a:t>
            </a:r>
          </a:p>
          <a:p>
            <a:pPr lvl="2">
              <a:buNone/>
            </a:pPr>
            <a:endParaRPr lang="en-US" dirty="0">
              <a:latin typeface="Comic Sans MS" pitchFamily="66" charset="0"/>
              <a:ea typeface="Gungsuh" pitchFamily="18" charset="-127"/>
              <a:cs typeface="Arial" pitchFamily="34" charset="0"/>
            </a:endParaRPr>
          </a:p>
          <a:p>
            <a:pPr lvl="2">
              <a:buNone/>
            </a:pPr>
            <a:r>
              <a:rPr lang="en-US" sz="2400" dirty="0" smtClean="0">
                <a:latin typeface="Comic Sans MS" pitchFamily="66" charset="0"/>
                <a:ea typeface="Gungsuh" pitchFamily="18" charset="-127"/>
                <a:cs typeface="Arial" pitchFamily="34" charset="0"/>
              </a:rPr>
              <a:t>Introducing the nitrogen bases of DNA~~~</a:t>
            </a:r>
            <a:endParaRPr lang="en-US" sz="2400" dirty="0">
              <a:latin typeface="Comic Sans MS" pitchFamily="66" charset="0"/>
              <a:ea typeface="Gungsuh" pitchFamily="18" charset="-127"/>
              <a:cs typeface="Arial" pitchFamily="34" charset="0"/>
            </a:endParaRPr>
          </a:p>
          <a:p>
            <a:pPr lvl="2"/>
            <a:r>
              <a:rPr lang="en-US" sz="2400" dirty="0" smtClean="0">
                <a:solidFill>
                  <a:schemeClr val="accent5">
                    <a:lumMod val="75000"/>
                  </a:schemeClr>
                </a:solidFill>
                <a:latin typeface="Comic Sans MS" pitchFamily="66" charset="0"/>
                <a:ea typeface="Gungsuh" pitchFamily="18" charset="-127"/>
                <a:cs typeface="Arial" pitchFamily="34" charset="0"/>
              </a:rPr>
              <a:t>Adenine </a:t>
            </a:r>
            <a:r>
              <a:rPr lang="en-US" sz="2400" dirty="0">
                <a:solidFill>
                  <a:schemeClr val="accent5">
                    <a:lumMod val="75000"/>
                  </a:schemeClr>
                </a:solidFill>
                <a:latin typeface="Comic Sans MS" pitchFamily="66" charset="0"/>
                <a:ea typeface="Gungsuh" pitchFamily="18" charset="-127"/>
                <a:cs typeface="Arial" pitchFamily="34" charset="0"/>
              </a:rPr>
              <a:t>(A)</a:t>
            </a:r>
          </a:p>
          <a:p>
            <a:pPr lvl="2"/>
            <a:r>
              <a:rPr lang="en-US" sz="2400" dirty="0">
                <a:solidFill>
                  <a:schemeClr val="accent5">
                    <a:lumMod val="75000"/>
                  </a:schemeClr>
                </a:solidFill>
                <a:latin typeface="Comic Sans MS" pitchFamily="66" charset="0"/>
                <a:ea typeface="Gungsuh" pitchFamily="18" charset="-127"/>
                <a:cs typeface="Arial" pitchFamily="34" charset="0"/>
              </a:rPr>
              <a:t>Thymine (T)</a:t>
            </a:r>
          </a:p>
          <a:p>
            <a:pPr lvl="2"/>
            <a:r>
              <a:rPr lang="en-US" sz="2400" dirty="0">
                <a:solidFill>
                  <a:schemeClr val="accent5">
                    <a:lumMod val="75000"/>
                  </a:schemeClr>
                </a:solidFill>
                <a:latin typeface="Comic Sans MS" pitchFamily="66" charset="0"/>
                <a:ea typeface="Gungsuh" pitchFamily="18" charset="-127"/>
                <a:cs typeface="Arial" pitchFamily="34" charset="0"/>
              </a:rPr>
              <a:t>Cytosine (C)</a:t>
            </a:r>
          </a:p>
          <a:p>
            <a:pPr lvl="2"/>
            <a:r>
              <a:rPr lang="en-US" sz="2400" dirty="0">
                <a:solidFill>
                  <a:schemeClr val="accent5">
                    <a:lumMod val="75000"/>
                  </a:schemeClr>
                </a:solidFill>
                <a:latin typeface="Comic Sans MS" pitchFamily="66" charset="0"/>
                <a:ea typeface="Gungsuh" pitchFamily="18" charset="-127"/>
                <a:cs typeface="Arial" pitchFamily="34" charset="0"/>
              </a:rPr>
              <a:t>Guanine (G)</a:t>
            </a:r>
          </a:p>
          <a:p>
            <a:pPr lvl="2"/>
            <a:r>
              <a:rPr lang="en-US" sz="2400" dirty="0">
                <a:latin typeface="Comic Sans MS" pitchFamily="66" charset="0"/>
                <a:ea typeface="Gungsuh" pitchFamily="18" charset="-127"/>
                <a:cs typeface="Arial" pitchFamily="34" charset="0"/>
              </a:rPr>
              <a:t>A – T always pair and C – G always pair – these are the rungs of the ladder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ea typeface="Gungsuh" pitchFamily="18" charset="-127"/>
                <a:cs typeface="Arial" pitchFamily="34" charset="0"/>
              </a:rPr>
              <a:t>What is the job of DNA?</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pPr lvl="0"/>
            <a:r>
              <a:rPr lang="en-US" dirty="0">
                <a:latin typeface="Comic Sans MS" pitchFamily="66" charset="0"/>
                <a:ea typeface="Gungsuh" pitchFamily="18" charset="-127"/>
                <a:cs typeface="Arial" pitchFamily="34" charset="0"/>
              </a:rPr>
              <a:t>Stores all the information, “genetic code”</a:t>
            </a:r>
          </a:p>
          <a:p>
            <a:pPr lvl="0"/>
            <a:r>
              <a:rPr lang="en-US" dirty="0">
                <a:latin typeface="Comic Sans MS" pitchFamily="66" charset="0"/>
                <a:ea typeface="Gungsuh" pitchFamily="18" charset="-127"/>
                <a:cs typeface="Arial" pitchFamily="34" charset="0"/>
              </a:rPr>
              <a:t>The code is used to make proteins, which control almost everything that happens in your body</a:t>
            </a:r>
          </a:p>
          <a:p>
            <a:pPr lvl="0"/>
            <a:r>
              <a:rPr lang="en-US" dirty="0">
                <a:latin typeface="Comic Sans MS" pitchFamily="66" charset="0"/>
                <a:ea typeface="Gungsuh" pitchFamily="18" charset="-127"/>
                <a:cs typeface="Arial" pitchFamily="34" charset="0"/>
              </a:rPr>
              <a:t>A </a:t>
            </a:r>
            <a:r>
              <a:rPr lang="en-US" dirty="0">
                <a:solidFill>
                  <a:schemeClr val="accent5">
                    <a:lumMod val="75000"/>
                  </a:schemeClr>
                </a:solidFill>
                <a:latin typeface="Comic Sans MS" pitchFamily="66" charset="0"/>
                <a:ea typeface="Gungsuh" pitchFamily="18" charset="-127"/>
                <a:cs typeface="Arial" pitchFamily="34" charset="0"/>
              </a:rPr>
              <a:t>gene</a:t>
            </a:r>
            <a:r>
              <a:rPr lang="en-US" dirty="0">
                <a:latin typeface="Comic Sans MS" pitchFamily="66" charset="0"/>
                <a:ea typeface="Gungsuh" pitchFamily="18" charset="-127"/>
                <a:cs typeface="Arial" pitchFamily="34" charset="0"/>
              </a:rPr>
              <a:t> is a specific sequence of DNA that codes for a specific protein</a:t>
            </a:r>
          </a:p>
          <a:p>
            <a:pPr lvl="0"/>
            <a:r>
              <a:rPr lang="en-US" dirty="0">
                <a:solidFill>
                  <a:schemeClr val="accent5">
                    <a:lumMod val="75000"/>
                  </a:schemeClr>
                </a:solidFill>
                <a:latin typeface="Comic Sans MS" pitchFamily="66" charset="0"/>
                <a:ea typeface="Gungsuh" pitchFamily="18" charset="-127"/>
                <a:cs typeface="Arial" pitchFamily="34" charset="0"/>
              </a:rPr>
              <a:t>Replication</a:t>
            </a:r>
            <a:r>
              <a:rPr lang="en-US" dirty="0">
                <a:latin typeface="Comic Sans MS" pitchFamily="66" charset="0"/>
                <a:ea typeface="Gungsuh" pitchFamily="18" charset="-127"/>
                <a:cs typeface="Arial" pitchFamily="34" charset="0"/>
              </a:rPr>
              <a:t> – when the strands of DNA unwind and an exact copy of the entire length of DNA forms during cell division.  This is important so that the new cell has the exact same info as the other cell.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ea typeface="Gungsuh" pitchFamily="18" charset="-127"/>
                <a:cs typeface="Arial" pitchFamily="34" charset="0"/>
              </a:rPr>
              <a:t>Where in the cell is your DNA?</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pPr lvl="0">
              <a:buNone/>
            </a:pPr>
            <a:endParaRPr lang="en-US" sz="4000" dirty="0" smtClean="0">
              <a:latin typeface="Comic Sans MS" pitchFamily="66" charset="0"/>
              <a:ea typeface="Gungsuh" pitchFamily="18" charset="-127"/>
              <a:cs typeface="Arial" pitchFamily="34" charset="0"/>
            </a:endParaRPr>
          </a:p>
          <a:p>
            <a:pPr lvl="0"/>
            <a:r>
              <a:rPr lang="en-US" sz="4000" dirty="0" smtClean="0">
                <a:latin typeface="Comic Sans MS" pitchFamily="66" charset="0"/>
                <a:ea typeface="Gungsuh" pitchFamily="18" charset="-127"/>
                <a:cs typeface="Arial" pitchFamily="34" charset="0"/>
              </a:rPr>
              <a:t>Nucleus</a:t>
            </a:r>
          </a:p>
          <a:p>
            <a:pPr lvl="0"/>
            <a:endParaRPr lang="en-US" sz="4000" dirty="0" smtClean="0">
              <a:latin typeface="Comic Sans MS" pitchFamily="66" charset="0"/>
              <a:ea typeface="Gungsuh" pitchFamily="18" charset="-127"/>
              <a:cs typeface="Arial" pitchFamily="34" charset="0"/>
            </a:endParaRPr>
          </a:p>
          <a:p>
            <a:pPr lvl="0">
              <a:buNone/>
            </a:pPr>
            <a:endParaRPr lang="en-US" sz="4000" dirty="0" smtClean="0">
              <a:latin typeface="Comic Sans MS" pitchFamily="66" charset="0"/>
              <a:ea typeface="Gungsuh" pitchFamily="18" charset="-127"/>
              <a:cs typeface="Arial" pitchFamily="34" charset="0"/>
            </a:endParaRPr>
          </a:p>
          <a:p>
            <a:pPr lvl="0"/>
            <a:endParaRPr lang="en-US" dirty="0" smtClean="0"/>
          </a:p>
          <a:p>
            <a:pPr lvl="0"/>
            <a:r>
              <a:rPr lang="en-US" dirty="0" smtClean="0"/>
              <a:t>DNA is the master plan for a cell, and the cell wants to keep it safe. So the DNA stays </a:t>
            </a:r>
            <a:r>
              <a:rPr lang="en-US" sz="2800" dirty="0" smtClean="0"/>
              <a:t>inside the nucleus of the cell</a:t>
            </a:r>
            <a:endParaRPr lang="en-US" sz="7200" dirty="0" smtClean="0">
              <a:latin typeface="Comic Sans MS" pitchFamily="66" charset="0"/>
              <a:ea typeface="Gungsuh" pitchFamily="18" charset="-127"/>
              <a:cs typeface="Arial" pitchFamily="34" charset="0"/>
            </a:endParaRPr>
          </a:p>
          <a:p>
            <a:pPr lvl="0"/>
            <a:endParaRPr lang="en-US" dirty="0">
              <a:latin typeface="Comic Sans MS" pitchFamily="66" charset="0"/>
              <a:ea typeface="Gungsuh" pitchFamily="18" charset="-127"/>
              <a:cs typeface="Arial" pitchFamily="34" charset="0"/>
            </a:endParaRPr>
          </a:p>
          <a:p>
            <a:pPr lvl="0"/>
            <a:endParaRPr lang="en-US" dirty="0">
              <a:latin typeface="Comic Sans MS" pitchFamily="66" charset="0"/>
              <a:ea typeface="Gungsuh" pitchFamily="18" charset="-127"/>
              <a:cs typeface="Arial" pitchFamily="34" charset="0"/>
            </a:endParaRPr>
          </a:p>
        </p:txBody>
      </p:sp>
      <p:pic>
        <p:nvPicPr>
          <p:cNvPr id="6" name="Picture 5" descr="dna in nucleus.gif"/>
          <p:cNvPicPr>
            <a:picLocks noChangeAspect="1"/>
          </p:cNvPicPr>
          <p:nvPr/>
        </p:nvPicPr>
        <p:blipFill>
          <a:blip r:embed="rId2" cstate="print"/>
          <a:stretch>
            <a:fillRect/>
          </a:stretch>
        </p:blipFill>
        <p:spPr>
          <a:xfrm>
            <a:off x="3581400" y="1295400"/>
            <a:ext cx="3810000" cy="28575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latin typeface="Comic Sans MS" pitchFamily="66" charset="0"/>
                <a:ea typeface="Gungsuh" pitchFamily="18" charset="-127"/>
                <a:cs typeface="Arial" pitchFamily="34" charset="0"/>
              </a:rPr>
              <a:t>RNA        </a:t>
            </a:r>
            <a:r>
              <a:rPr lang="en-US" sz="2000" dirty="0" smtClean="0">
                <a:latin typeface="Comic Sans MS" pitchFamily="66" charset="0"/>
                <a:ea typeface="Gungsuh" pitchFamily="18" charset="-127"/>
                <a:cs typeface="Arial" pitchFamily="34" charset="0"/>
              </a:rPr>
              <a:t>(DNA’s distant cousin)</a:t>
            </a:r>
            <a:endParaRPr lang="en-US" sz="2000"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lstStyle/>
          <a:p>
            <a:pPr lvl="0">
              <a:buNone/>
            </a:pPr>
            <a:r>
              <a:rPr lang="en-US" dirty="0">
                <a:latin typeface="Comic Sans MS" pitchFamily="66" charset="0"/>
                <a:ea typeface="Gungsuh" pitchFamily="18" charset="-127"/>
                <a:cs typeface="Arial" pitchFamily="34" charset="0"/>
              </a:rPr>
              <a:t>What is </a:t>
            </a:r>
            <a:r>
              <a:rPr lang="en-US" dirty="0" smtClean="0">
                <a:latin typeface="Comic Sans MS" pitchFamily="66" charset="0"/>
                <a:ea typeface="Gungsuh" pitchFamily="18" charset="-127"/>
                <a:cs typeface="Arial" pitchFamily="34" charset="0"/>
              </a:rPr>
              <a:t>it?</a:t>
            </a:r>
          </a:p>
          <a:p>
            <a:r>
              <a:rPr lang="en-US" dirty="0" smtClean="0">
                <a:latin typeface="Comic Sans MS" pitchFamily="66" charset="0"/>
                <a:ea typeface="Gungsuh" pitchFamily="18" charset="-127"/>
                <a:cs typeface="Arial" pitchFamily="34" charset="0"/>
              </a:rPr>
              <a:t>Ribonucleic Acid</a:t>
            </a:r>
          </a:p>
          <a:p>
            <a:r>
              <a:rPr lang="en-US" dirty="0" smtClean="0">
                <a:latin typeface="Comic Sans MS" pitchFamily="66" charset="0"/>
                <a:ea typeface="Gungsuh" pitchFamily="18" charset="-127"/>
                <a:cs typeface="Arial" pitchFamily="34" charset="0"/>
              </a:rPr>
              <a:t>Long </a:t>
            </a:r>
            <a:r>
              <a:rPr lang="en-US" dirty="0">
                <a:latin typeface="Comic Sans MS" pitchFamily="66" charset="0"/>
                <a:ea typeface="Gungsuh" pitchFamily="18" charset="-127"/>
                <a:cs typeface="Arial" pitchFamily="34" charset="0"/>
              </a:rPr>
              <a:t>chain of </a:t>
            </a:r>
            <a:r>
              <a:rPr lang="en-US" dirty="0">
                <a:solidFill>
                  <a:schemeClr val="tx2"/>
                </a:solidFill>
                <a:latin typeface="Comic Sans MS" pitchFamily="66" charset="0"/>
                <a:ea typeface="Gungsuh" pitchFamily="18" charset="-127"/>
                <a:cs typeface="Arial" pitchFamily="34" charset="0"/>
              </a:rPr>
              <a:t>nucleotides</a:t>
            </a:r>
            <a:r>
              <a:rPr lang="en-US" dirty="0">
                <a:latin typeface="Comic Sans MS" pitchFamily="66" charset="0"/>
                <a:ea typeface="Gungsuh" pitchFamily="18" charset="-127"/>
                <a:cs typeface="Arial" pitchFamily="34" charset="0"/>
              </a:rPr>
              <a:t>, with </a:t>
            </a:r>
            <a:r>
              <a:rPr lang="en-US" dirty="0" smtClean="0">
                <a:latin typeface="Comic Sans MS" pitchFamily="66" charset="0"/>
                <a:ea typeface="Gungsuh" pitchFamily="18" charset="-127"/>
                <a:cs typeface="Arial" pitchFamily="34" charset="0"/>
              </a:rPr>
              <a:t>5-	carbon </a:t>
            </a:r>
            <a:r>
              <a:rPr lang="en-US" dirty="0">
                <a:latin typeface="Comic Sans MS" pitchFamily="66" charset="0"/>
                <a:ea typeface="Gungsuh" pitchFamily="18" charset="-127"/>
                <a:cs typeface="Arial" pitchFamily="34" charset="0"/>
              </a:rPr>
              <a:t>sugar, phosphate group, and </a:t>
            </a:r>
            <a:r>
              <a:rPr lang="en-US" dirty="0" smtClean="0">
                <a:latin typeface="Comic Sans MS" pitchFamily="66" charset="0"/>
                <a:ea typeface="Gungsuh" pitchFamily="18" charset="-127"/>
                <a:cs typeface="Arial" pitchFamily="34" charset="0"/>
              </a:rPr>
              <a:t>nitrogen </a:t>
            </a:r>
            <a:r>
              <a:rPr lang="en-US" dirty="0">
                <a:latin typeface="Comic Sans MS" pitchFamily="66" charset="0"/>
                <a:ea typeface="Gungsuh" pitchFamily="18" charset="-127"/>
                <a:cs typeface="Arial" pitchFamily="34" charset="0"/>
              </a:rPr>
              <a:t>base (similar to </a:t>
            </a:r>
            <a:r>
              <a:rPr lang="en-US" dirty="0" smtClean="0">
                <a:latin typeface="Comic Sans MS" pitchFamily="66" charset="0"/>
                <a:ea typeface="Gungsuh" pitchFamily="18" charset="-127"/>
                <a:cs typeface="Arial" pitchFamily="34" charset="0"/>
              </a:rPr>
              <a:t>DNA)</a:t>
            </a:r>
          </a:p>
          <a:p>
            <a:r>
              <a:rPr lang="en-US" dirty="0" smtClean="0">
                <a:latin typeface="Comic Sans MS" pitchFamily="66" charset="0"/>
                <a:ea typeface="Gungsuh" pitchFamily="18" charset="-127"/>
                <a:cs typeface="Arial" pitchFamily="34" charset="0"/>
              </a:rPr>
              <a:t>Since the all-important DNA has to stay safely tucked away in the nucleus, we need RNA to make a copy of the 	code to travel to other parts of the 	cell, where the action happens…</a:t>
            </a:r>
            <a:endParaRPr lang="en-US" dirty="0">
              <a:latin typeface="Comic Sans MS" pitchFamily="66" charset="0"/>
              <a:ea typeface="Gungsuh" pitchFamily="18" charset="-127"/>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omic Sans MS" pitchFamily="66" charset="0"/>
                <a:ea typeface="Gungsuh" pitchFamily="18" charset="-127"/>
                <a:cs typeface="Arial" pitchFamily="34" charset="0"/>
              </a:rPr>
              <a:t>What’s the difference?</a:t>
            </a:r>
            <a:endParaRPr lang="en-US" dirty="0">
              <a:latin typeface="Comic Sans MS" pitchFamily="66" charset="0"/>
              <a:ea typeface="Gungsuh" pitchFamily="18" charset="-127"/>
              <a:cs typeface="Arial" pitchFamily="34" charset="0"/>
            </a:endParaRPr>
          </a:p>
        </p:txBody>
      </p:sp>
      <p:sp>
        <p:nvSpPr>
          <p:cNvPr id="3" name="Content Placeholder 2"/>
          <p:cNvSpPr>
            <a:spLocks noGrp="1"/>
          </p:cNvSpPr>
          <p:nvPr>
            <p:ph idx="1"/>
          </p:nvPr>
        </p:nvSpPr>
        <p:spPr/>
        <p:txBody>
          <a:bodyPr>
            <a:normAutofit/>
          </a:bodyPr>
          <a:lstStyle/>
          <a:p>
            <a:r>
              <a:rPr lang="en-US" dirty="0" smtClean="0">
                <a:latin typeface="Comic Sans MS" pitchFamily="66" charset="0"/>
                <a:ea typeface="Gungsuh" pitchFamily="18" charset="-127"/>
                <a:cs typeface="Arial" pitchFamily="34" charset="0"/>
              </a:rPr>
              <a:t>How is RNA different than DNA???</a:t>
            </a:r>
          </a:p>
          <a:p>
            <a:pPr lvl="1"/>
            <a:r>
              <a:rPr lang="en-US" dirty="0">
                <a:latin typeface="Comic Sans MS" pitchFamily="66" charset="0"/>
                <a:ea typeface="Gungsuh" pitchFamily="18" charset="-127"/>
                <a:cs typeface="Arial" pitchFamily="34" charset="0"/>
              </a:rPr>
              <a:t>5-carbon sugar is </a:t>
            </a:r>
            <a:r>
              <a:rPr lang="en-US" dirty="0" smtClean="0">
                <a:solidFill>
                  <a:schemeClr val="tx2"/>
                </a:solidFill>
                <a:latin typeface="Comic Sans MS" pitchFamily="66" charset="0"/>
                <a:ea typeface="Gungsuh" pitchFamily="18" charset="-127"/>
                <a:cs typeface="Arial" pitchFamily="34" charset="0"/>
              </a:rPr>
              <a:t>Ribose</a:t>
            </a:r>
            <a:r>
              <a:rPr lang="en-US" dirty="0" smtClean="0">
                <a:latin typeface="Comic Sans MS" pitchFamily="66" charset="0"/>
                <a:ea typeface="Gungsuh" pitchFamily="18" charset="-127"/>
                <a:cs typeface="Arial" pitchFamily="34" charset="0"/>
              </a:rPr>
              <a:t> </a:t>
            </a:r>
          </a:p>
          <a:p>
            <a:pPr lvl="1">
              <a:buNone/>
            </a:pPr>
            <a:r>
              <a:rPr lang="en-US" dirty="0" smtClean="0">
                <a:latin typeface="Comic Sans MS" pitchFamily="66" charset="0"/>
                <a:ea typeface="Gungsuh" pitchFamily="18" charset="-127"/>
                <a:cs typeface="Arial" pitchFamily="34" charset="0"/>
              </a:rPr>
              <a:t>		(instead of </a:t>
            </a:r>
            <a:r>
              <a:rPr lang="en-US" dirty="0" err="1" smtClean="0">
                <a:latin typeface="Comic Sans MS" pitchFamily="66" charset="0"/>
                <a:ea typeface="Gungsuh" pitchFamily="18" charset="-127"/>
                <a:cs typeface="Arial" pitchFamily="34" charset="0"/>
              </a:rPr>
              <a:t>Deoxyribose</a:t>
            </a:r>
            <a:r>
              <a:rPr lang="en-US" dirty="0" smtClean="0">
                <a:latin typeface="Comic Sans MS" pitchFamily="66" charset="0"/>
                <a:ea typeface="Gungsuh" pitchFamily="18" charset="-127"/>
                <a:cs typeface="Arial" pitchFamily="34" charset="0"/>
              </a:rPr>
              <a:t>)</a:t>
            </a:r>
            <a:endParaRPr lang="en-US" dirty="0">
              <a:latin typeface="Comic Sans MS" pitchFamily="66" charset="0"/>
              <a:ea typeface="Gungsuh" pitchFamily="18" charset="-127"/>
              <a:cs typeface="Arial" pitchFamily="34" charset="0"/>
            </a:endParaRPr>
          </a:p>
          <a:p>
            <a:pPr lvl="1"/>
            <a:r>
              <a:rPr lang="en-US" dirty="0">
                <a:latin typeface="Comic Sans MS" pitchFamily="66" charset="0"/>
                <a:ea typeface="Gungsuh" pitchFamily="18" charset="-127"/>
                <a:cs typeface="Arial" pitchFamily="34" charset="0"/>
              </a:rPr>
              <a:t>Nitrogen base </a:t>
            </a:r>
            <a:r>
              <a:rPr lang="en-US" dirty="0" err="1">
                <a:solidFill>
                  <a:schemeClr val="accent5">
                    <a:lumMod val="75000"/>
                  </a:schemeClr>
                </a:solidFill>
                <a:latin typeface="Comic Sans MS" pitchFamily="66" charset="0"/>
                <a:ea typeface="Gungsuh" pitchFamily="18" charset="-127"/>
                <a:cs typeface="Arial" pitchFamily="34" charset="0"/>
              </a:rPr>
              <a:t>Uracil</a:t>
            </a:r>
            <a:r>
              <a:rPr lang="en-US" dirty="0">
                <a:latin typeface="Comic Sans MS" pitchFamily="66" charset="0"/>
                <a:ea typeface="Gungsuh" pitchFamily="18" charset="-127"/>
                <a:cs typeface="Arial" pitchFamily="34" charset="0"/>
              </a:rPr>
              <a:t> (instead of Thymine).  The others (Adenine, Cytosine, and Guanine) are the same as DNA. </a:t>
            </a:r>
          </a:p>
          <a:p>
            <a:pPr lvl="1"/>
            <a:r>
              <a:rPr lang="en-US" dirty="0">
                <a:latin typeface="Comic Sans MS" pitchFamily="66" charset="0"/>
                <a:ea typeface="Gungsuh" pitchFamily="18" charset="-127"/>
                <a:cs typeface="Arial" pitchFamily="34" charset="0"/>
              </a:rPr>
              <a:t>A – U pair and C – G pair</a:t>
            </a:r>
          </a:p>
          <a:p>
            <a:pPr lvl="1"/>
            <a:r>
              <a:rPr lang="en-US" dirty="0">
                <a:latin typeface="Comic Sans MS" pitchFamily="66" charset="0"/>
                <a:ea typeface="Gungsuh" pitchFamily="18" charset="-127"/>
                <a:cs typeface="Arial" pitchFamily="34" charset="0"/>
              </a:rPr>
              <a:t>Single-stranded</a:t>
            </a:r>
          </a:p>
          <a:p>
            <a:pPr lvl="1"/>
            <a:r>
              <a:rPr lang="en-US" dirty="0">
                <a:latin typeface="Comic Sans MS" pitchFamily="66" charset="0"/>
                <a:ea typeface="Gungsuh" pitchFamily="18" charset="-127"/>
                <a:cs typeface="Arial" pitchFamily="34" charset="0"/>
              </a:rPr>
              <a:t>It does not stay in the nucleus. </a:t>
            </a:r>
          </a:p>
          <a:p>
            <a:endParaRPr lang="en-US" dirty="0">
              <a:latin typeface="Comic Sans MS" pitchFamily="66" charset="0"/>
              <a:ea typeface="Gungsuh" pitchFamily="18" charset="-127"/>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3265</TotalTime>
  <Words>635</Words>
  <Application>Microsoft Office PowerPoint</Application>
  <PresentationFormat>On-screen Show (4:3)</PresentationFormat>
  <Paragraphs>116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Opulent</vt:lpstr>
      <vt:lpstr>DNA, RNA, and protein synthesis</vt:lpstr>
      <vt:lpstr>DNA – What is it?</vt:lpstr>
      <vt:lpstr>Structure of DNA</vt:lpstr>
      <vt:lpstr>More DNA Structure </vt:lpstr>
      <vt:lpstr>What’s a Nitrogen Base?</vt:lpstr>
      <vt:lpstr>What is the job of DNA?</vt:lpstr>
      <vt:lpstr>Where in the cell is your DNA?</vt:lpstr>
      <vt:lpstr>RNA        (DNA’s distant cousin)</vt:lpstr>
      <vt:lpstr>What’s the difference?</vt:lpstr>
      <vt:lpstr>There are 3 types of RNA</vt:lpstr>
      <vt:lpstr>Hey Hey Hey, RNA… What are you going to do today?</vt:lpstr>
      <vt:lpstr>Breaking the code!</vt:lpstr>
      <vt:lpstr>Protein Synthesis</vt:lpstr>
      <vt:lpstr>Making proteins</vt:lpstr>
      <vt:lpstr>Making proteins (continued)</vt:lpstr>
      <vt:lpstr>What’s the point of all this?</vt:lpstr>
      <vt:lpstr>How does the study of DNA, RNA and proteins affect our society today?</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RNA, and protein synthesis</dc:title>
  <dc:creator>Owner</dc:creator>
  <cp:lastModifiedBy>Owner</cp:lastModifiedBy>
  <cp:revision>88</cp:revision>
  <dcterms:created xsi:type="dcterms:W3CDTF">2009-09-23T03:33:20Z</dcterms:created>
  <dcterms:modified xsi:type="dcterms:W3CDTF">2009-10-01T02:22:29Z</dcterms:modified>
</cp:coreProperties>
</file>