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40"/>
  </p:notesMasterIdLst>
  <p:handoutMasterIdLst>
    <p:handoutMasterId r:id="rId41"/>
  </p:handoutMasterIdLst>
  <p:sldIdLst>
    <p:sldId id="326" r:id="rId3"/>
    <p:sldId id="327" r:id="rId4"/>
    <p:sldId id="493" r:id="rId5"/>
    <p:sldId id="594" r:id="rId6"/>
    <p:sldId id="505" r:id="rId7"/>
    <p:sldId id="506" r:id="rId8"/>
    <p:sldId id="507" r:id="rId9"/>
    <p:sldId id="495" r:id="rId10"/>
    <p:sldId id="536" r:id="rId11"/>
    <p:sldId id="537" r:id="rId12"/>
    <p:sldId id="539" r:id="rId13"/>
    <p:sldId id="515" r:id="rId14"/>
    <p:sldId id="516" r:id="rId15"/>
    <p:sldId id="606" r:id="rId16"/>
    <p:sldId id="613" r:id="rId17"/>
    <p:sldId id="615" r:id="rId18"/>
    <p:sldId id="616" r:id="rId19"/>
    <p:sldId id="497" r:id="rId20"/>
    <p:sldId id="607" r:id="rId21"/>
    <p:sldId id="611" r:id="rId22"/>
    <p:sldId id="612" r:id="rId23"/>
    <p:sldId id="551" r:id="rId24"/>
    <p:sldId id="630" r:id="rId25"/>
    <p:sldId id="631" r:id="rId26"/>
    <p:sldId id="632" r:id="rId27"/>
    <p:sldId id="553" r:id="rId28"/>
    <p:sldId id="556" r:id="rId29"/>
    <p:sldId id="636" r:id="rId30"/>
    <p:sldId id="635" r:id="rId31"/>
    <p:sldId id="637" r:id="rId32"/>
    <p:sldId id="559" r:id="rId33"/>
    <p:sldId id="562" r:id="rId34"/>
    <p:sldId id="498" r:id="rId35"/>
    <p:sldId id="499" r:id="rId36"/>
    <p:sldId id="501" r:id="rId37"/>
    <p:sldId id="503" r:id="rId38"/>
    <p:sldId id="502" r:id="rId3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F3CB"/>
    <a:srgbClr val="69EDB1"/>
    <a:srgbClr val="1ADC84"/>
    <a:srgbClr val="108651"/>
    <a:srgbClr val="094B2D"/>
    <a:srgbClr val="0C643C"/>
    <a:srgbClr val="0D6D42"/>
    <a:srgbClr val="0A5231"/>
    <a:srgbClr val="0E7446"/>
    <a:srgbClr val="0690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3" autoAdjust="0"/>
    <p:restoredTop sz="74327" autoAdjust="0"/>
  </p:normalViewPr>
  <p:slideViewPr>
    <p:cSldViewPr>
      <p:cViewPr varScale="1">
        <p:scale>
          <a:sx n="73" d="100"/>
          <a:sy n="73" d="100"/>
        </p:scale>
        <p:origin x="1278" y="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8480E-632A-4AC8-86AA-D8B5BA48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8952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1716905"/>
      </p:ext>
    </p:extLst>
  </p:cSld>
  <p:clrMap bg1="lt1" tx1="dk1" bg2="dk2" tx2="lt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4805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2306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6330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metabolism</a:t>
            </a:r>
            <a:r>
              <a:rPr lang="en-US" sz="11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the sum of all chemical reactions that occur in living organisms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5488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670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Catabolism</a:t>
            </a:r>
            <a:r>
              <a:rPr lang="en-US" baseline="0" dirty="0" smtClean="0"/>
              <a:t> is </a:t>
            </a:r>
            <a:r>
              <a:rPr lang="en-US" sz="11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breakdown of complex molecules in living organisms to form simpler ones, together with the release of energy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Anabolism</a:t>
            </a:r>
            <a:r>
              <a:rPr lang="en-US" sz="11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en-US" sz="11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synthesis of complex molecules in living organisms from simpler ones together with the storage of energy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</a:t>
            </a:r>
            <a:r>
              <a:rPr lang="en-US" sz="11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inorganic phosphate</a:t>
            </a:r>
            <a:endParaRPr lang="en-US" sz="11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41942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6090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5873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29396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2176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1658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2020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70373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20837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58951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24805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75157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24158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16927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7844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73869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7000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62587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07152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97644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27339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54264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8723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84714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27616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8001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5948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4691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632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2203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2173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9894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85523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SzPct val="100000"/>
              <a:defRPr sz="3600"/>
            </a:lvl1pPr>
            <a:lvl2pPr lvl="1" algn="ctr" rtl="0">
              <a:spcBef>
                <a:spcPts val="0"/>
              </a:spcBef>
              <a:buSzPct val="100000"/>
              <a:defRPr sz="3600"/>
            </a:lvl2pPr>
            <a:lvl3pPr lvl="2" algn="ctr" rtl="0">
              <a:spcBef>
                <a:spcPts val="0"/>
              </a:spcBef>
              <a:buSzPct val="100000"/>
              <a:defRPr sz="3600"/>
            </a:lvl3pPr>
            <a:lvl4pPr lvl="3" algn="ctr" rtl="0">
              <a:spcBef>
                <a:spcPts val="0"/>
              </a:spcBef>
              <a:buSzPct val="100000"/>
              <a:defRPr sz="3600"/>
            </a:lvl4pPr>
            <a:lvl5pPr lvl="4" algn="ctr" rtl="0">
              <a:spcBef>
                <a:spcPts val="0"/>
              </a:spcBef>
              <a:buSzPct val="100000"/>
              <a:defRPr sz="3600"/>
            </a:lvl5pPr>
            <a:lvl6pPr lvl="5" algn="ctr" rtl="0">
              <a:spcBef>
                <a:spcPts val="0"/>
              </a:spcBef>
              <a:buSzPct val="100000"/>
              <a:defRPr sz="3600"/>
            </a:lvl6pPr>
            <a:lvl7pPr lvl="6" algn="ctr" rtl="0">
              <a:spcBef>
                <a:spcPts val="0"/>
              </a:spcBef>
              <a:buSzPct val="100000"/>
              <a:defRPr sz="3600"/>
            </a:lvl7pPr>
            <a:lvl8pPr lvl="7" algn="ctr" rtl="0">
              <a:spcBef>
                <a:spcPts val="0"/>
              </a:spcBef>
              <a:buSzPct val="100000"/>
              <a:defRPr sz="3600"/>
            </a:lvl8pPr>
            <a:lvl9pPr lvl="8" algn="ctr" rtl="0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4200"/>
            </a:lvl1pPr>
            <a:lvl2pPr lvl="1" algn="ctr" rtl="0">
              <a:spcBef>
                <a:spcPts val="0"/>
              </a:spcBef>
              <a:buSzPct val="100000"/>
              <a:defRPr sz="4200"/>
            </a:lvl2pPr>
            <a:lvl3pPr lvl="2" algn="ctr" rtl="0">
              <a:spcBef>
                <a:spcPts val="0"/>
              </a:spcBef>
              <a:buSzPct val="100000"/>
              <a:defRPr sz="4200"/>
            </a:lvl3pPr>
            <a:lvl4pPr lvl="3" algn="ctr" rtl="0">
              <a:spcBef>
                <a:spcPts val="0"/>
              </a:spcBef>
              <a:buSzPct val="100000"/>
              <a:defRPr sz="4200"/>
            </a:lvl4pPr>
            <a:lvl5pPr lvl="4" algn="ctr" rtl="0">
              <a:spcBef>
                <a:spcPts val="0"/>
              </a:spcBef>
              <a:buSzPct val="100000"/>
              <a:defRPr sz="4200"/>
            </a:lvl5pPr>
            <a:lvl6pPr lvl="5" algn="ctr" rtl="0">
              <a:spcBef>
                <a:spcPts val="0"/>
              </a:spcBef>
              <a:buSzPct val="100000"/>
              <a:defRPr sz="4200"/>
            </a:lvl6pPr>
            <a:lvl7pPr lvl="6" algn="ctr" rtl="0">
              <a:spcBef>
                <a:spcPts val="0"/>
              </a:spcBef>
              <a:buSzPct val="100000"/>
              <a:defRPr sz="4200"/>
            </a:lvl7pPr>
            <a:lvl8pPr lvl="7" algn="ctr" rtl="0">
              <a:spcBef>
                <a:spcPts val="0"/>
              </a:spcBef>
              <a:buSzPct val="100000"/>
              <a:defRPr sz="4200"/>
            </a:lvl8pPr>
            <a:lvl9pPr lvl="8" algn="ctr" rtl="0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12000"/>
            </a:lvl1pPr>
            <a:lvl2pPr lvl="1" algn="ctr" rtl="0">
              <a:spcBef>
                <a:spcPts val="0"/>
              </a:spcBef>
              <a:buSzPct val="100000"/>
              <a:defRPr sz="12000"/>
            </a:lvl2pPr>
            <a:lvl3pPr lvl="2" algn="ctr" rtl="0">
              <a:spcBef>
                <a:spcPts val="0"/>
              </a:spcBef>
              <a:buSzPct val="100000"/>
              <a:defRPr sz="12000"/>
            </a:lvl3pPr>
            <a:lvl4pPr lvl="3" algn="ctr" rtl="0">
              <a:spcBef>
                <a:spcPts val="0"/>
              </a:spcBef>
              <a:buSzPct val="100000"/>
              <a:defRPr sz="12000"/>
            </a:lvl4pPr>
            <a:lvl5pPr lvl="4" algn="ctr" rtl="0">
              <a:spcBef>
                <a:spcPts val="0"/>
              </a:spcBef>
              <a:buSzPct val="100000"/>
              <a:defRPr sz="12000"/>
            </a:lvl5pPr>
            <a:lvl6pPr lvl="5" algn="ctr" rtl="0">
              <a:spcBef>
                <a:spcPts val="0"/>
              </a:spcBef>
              <a:buSzPct val="100000"/>
              <a:defRPr sz="12000"/>
            </a:lvl6pPr>
            <a:lvl7pPr lvl="6" algn="ctr" rtl="0">
              <a:spcBef>
                <a:spcPts val="0"/>
              </a:spcBef>
              <a:buSzPct val="100000"/>
              <a:defRPr sz="12000"/>
            </a:lvl7pPr>
            <a:lvl8pPr lvl="7" algn="ctr" rtl="0">
              <a:spcBef>
                <a:spcPts val="0"/>
              </a:spcBef>
              <a:buSzPct val="100000"/>
              <a:defRPr sz="12000"/>
            </a:lvl8pPr>
            <a:lvl9pPr lvl="8" algn="ctr" rtl="0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/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7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erc.berkeley.edu/wp-content/uploads/2014/03/Antahkarana-Spiral-of-Spiritual-Illumination-Energy-energyenhancement-or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Shape 100"/>
          <p:cNvSpPr txBox="1"/>
          <p:nvPr/>
        </p:nvSpPr>
        <p:spPr>
          <a:xfrm>
            <a:off x="0" y="307550"/>
            <a:ext cx="9144000" cy="8367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2.A – ENERGY &amp; MATTER</a:t>
            </a:r>
            <a:endParaRPr lang="en" sz="44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1" name="Shape 101"/>
          <p:cNvSpPr/>
          <p:nvPr/>
        </p:nvSpPr>
        <p:spPr>
          <a:xfrm>
            <a:off x="0" y="240600"/>
            <a:ext cx="9144000" cy="58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/>
          <p:nvPr/>
        </p:nvSpPr>
        <p:spPr>
          <a:xfrm>
            <a:off x="0" y="1145750"/>
            <a:ext cx="9144000" cy="58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274320" y="1271885"/>
            <a:ext cx="8595360" cy="76944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Growth, reproduction and maintenance of the organization of living systems requires free energy &amp; matter</a:t>
            </a:r>
            <a:endParaRPr lang="en-US" sz="2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52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lex\Desktop\2000px-Energy_and_li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44" y="36357"/>
            <a:ext cx="3771856" cy="504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hape 8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094B2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AP BIOLOGY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Shape 83"/>
          <p:cNvSpPr txBox="1"/>
          <p:nvPr/>
        </p:nvSpPr>
        <p:spPr>
          <a:xfrm>
            <a:off x="0" y="888093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ct val="61111"/>
            </a:pPr>
            <a:r>
              <a:rPr lang="en" sz="18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Free </a:t>
            </a: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Energy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Shape 83"/>
          <p:cNvSpPr txBox="1"/>
          <p:nvPr/>
        </p:nvSpPr>
        <p:spPr>
          <a:xfrm>
            <a:off x="0" y="441735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-US" sz="20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2.A.1 (b)</a:t>
            </a:r>
            <a:endParaRPr lang="en" sz="20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Shape 81"/>
          <p:cNvSpPr txBox="1"/>
          <p:nvPr/>
        </p:nvSpPr>
        <p:spPr>
          <a:xfrm>
            <a:off x="0" y="1330779"/>
            <a:ext cx="1672500" cy="3812721"/>
          </a:xfrm>
          <a:prstGeom prst="rect">
            <a:avLst/>
          </a:prstGeom>
          <a:solidFill>
            <a:srgbClr val="10865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600" u="sng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 rtl="0">
              <a:spcBef>
                <a:spcPts val="0"/>
              </a:spcBef>
              <a:buNone/>
            </a:pPr>
            <a:endParaRPr lang="en"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sz="1600" dirty="0" smtClea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1649200" y="0"/>
            <a:ext cx="52200" cy="5148072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t>10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3" name="Shape 172"/>
          <p:cNvSpPr txBox="1">
            <a:spLocks noGrp="1"/>
          </p:cNvSpPr>
          <p:nvPr>
            <p:ph type="body" idx="1"/>
          </p:nvPr>
        </p:nvSpPr>
        <p:spPr>
          <a:xfrm>
            <a:off x="5473700" y="272985"/>
            <a:ext cx="3597908" cy="37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Living systems do not violate the second law of thermodynamics.</a:t>
            </a:r>
          </a:p>
          <a:p>
            <a:pPr lv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Although they are highly ordered, their processes increase overall disorder.</a:t>
            </a:r>
          </a:p>
          <a:p>
            <a:pPr lv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This is accomplished through:</a:t>
            </a:r>
          </a:p>
          <a:p>
            <a:pPr marL="285750" lvl="0" indent="-285750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Coupling processes</a:t>
            </a:r>
          </a:p>
          <a:p>
            <a:pPr marL="285750" lvl="0" indent="-285750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Excess energy input</a:t>
            </a:r>
          </a:p>
          <a:p>
            <a:pPr marL="285750" lvl="0" indent="-285750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Exergonic reactions</a:t>
            </a:r>
            <a:endParaRPr lang="en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Shape 134"/>
          <p:cNvSpPr txBox="1"/>
          <p:nvPr/>
        </p:nvSpPr>
        <p:spPr>
          <a:xfrm>
            <a:off x="3685032" y="4983480"/>
            <a:ext cx="5458968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1" name="Shape 134"/>
          <p:cNvSpPr txBox="1"/>
          <p:nvPr/>
        </p:nvSpPr>
        <p:spPr>
          <a:xfrm>
            <a:off x="3733800" y="5024074"/>
            <a:ext cx="5410207" cy="11887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https://upload.wikimedia.org/wikipedia/commons/thumb/4/4c/Energy_and_life.svg/2000px-Energy_and_life.svg.png</a:t>
            </a:r>
          </a:p>
        </p:txBody>
      </p:sp>
    </p:spTree>
    <p:extLst>
      <p:ext uri="{BB962C8B-B14F-4D97-AF65-F5344CB8AC3E}">
        <p14:creationId xmlns:p14="http://schemas.microsoft.com/office/powerpoint/2010/main" val="222030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8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094B2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AP BIOLOGY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Shape 83"/>
          <p:cNvSpPr txBox="1"/>
          <p:nvPr/>
        </p:nvSpPr>
        <p:spPr>
          <a:xfrm>
            <a:off x="0" y="888093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ct val="61111"/>
            </a:pPr>
            <a:r>
              <a:rPr lang="en" sz="18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Free </a:t>
            </a: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Energy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Shape 83"/>
          <p:cNvSpPr txBox="1"/>
          <p:nvPr/>
        </p:nvSpPr>
        <p:spPr>
          <a:xfrm>
            <a:off x="0" y="441735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-US" sz="20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2.A.1 (b)</a:t>
            </a:r>
            <a:endParaRPr lang="en" sz="20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Shape 81"/>
          <p:cNvSpPr txBox="1"/>
          <p:nvPr/>
        </p:nvSpPr>
        <p:spPr>
          <a:xfrm>
            <a:off x="0" y="1330779"/>
            <a:ext cx="1672500" cy="3812721"/>
          </a:xfrm>
          <a:prstGeom prst="rect">
            <a:avLst/>
          </a:prstGeom>
          <a:solidFill>
            <a:srgbClr val="10865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600" u="sng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 rtl="0">
              <a:spcBef>
                <a:spcPts val="0"/>
              </a:spcBef>
              <a:buNone/>
            </a:pPr>
            <a:endParaRPr lang="en" sz="16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Endergonic</a:t>
            </a:r>
          </a:p>
          <a:p>
            <a:pPr lvl="0" algn="ctr" rtl="0">
              <a:spcBef>
                <a:spcPts val="0"/>
              </a:spcBef>
              <a:buNone/>
            </a:pPr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Exergonic</a:t>
            </a:r>
          </a:p>
          <a:p>
            <a:pPr lvl="0" algn="ctr" rtl="0">
              <a:spcBef>
                <a:spcPts val="0"/>
              </a:spcBef>
              <a:buNone/>
            </a:pPr>
            <a:endParaRPr lang="en"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sz="1600" dirty="0" smtClea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1649200" y="0"/>
            <a:ext cx="52200" cy="5148072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t>11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3" name="Shape 172"/>
          <p:cNvSpPr txBox="1">
            <a:spLocks noGrp="1"/>
          </p:cNvSpPr>
          <p:nvPr>
            <p:ph type="body" idx="1"/>
          </p:nvPr>
        </p:nvSpPr>
        <p:spPr>
          <a:xfrm>
            <a:off x="1752600" y="13608"/>
            <a:ext cx="7318564" cy="37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</a:t>
            </a: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n organisms, order is maintained by coupling exergonic processes with endergonic processes.  This maintains levels of free </a:t>
            </a: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energy in the living system.</a:t>
            </a: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" name="Shape 134"/>
          <p:cNvSpPr txBox="1"/>
          <p:nvPr/>
        </p:nvSpPr>
        <p:spPr>
          <a:xfrm>
            <a:off x="5486400" y="5024074"/>
            <a:ext cx="3657607" cy="1239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https://upload.wikimedia.org/wikipedia/commons/9/9a/Figure_06_03_03.jpg</a:t>
            </a:r>
          </a:p>
        </p:txBody>
      </p:sp>
      <p:pic>
        <p:nvPicPr>
          <p:cNvPr id="1026" name="Picture 2" descr="C:\Users\Alex\Desktop\Figure_06_03_03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6457" y="1067426"/>
            <a:ext cx="3676075" cy="256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lex\Desktop\Figure_06_03_03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1403" y="1058960"/>
            <a:ext cx="3586397" cy="256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hape 172"/>
          <p:cNvSpPr txBox="1">
            <a:spLocks/>
          </p:cNvSpPr>
          <p:nvPr/>
        </p:nvSpPr>
        <p:spPr>
          <a:xfrm>
            <a:off x="1776457" y="3714750"/>
            <a:ext cx="3709943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en" sz="1600" dirty="0" smtClean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Exergonic reactions </a:t>
            </a: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increase entropy, which results in negative changes in free energy</a:t>
            </a: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Shape 172"/>
          <p:cNvSpPr txBox="1">
            <a:spLocks/>
          </p:cNvSpPr>
          <p:nvPr/>
        </p:nvSpPr>
        <p:spPr>
          <a:xfrm>
            <a:off x="5562600" y="3714750"/>
            <a:ext cx="3505200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en" sz="1600" dirty="0" smtClean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Endergonic reactions </a:t>
            </a: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decrease entropy</a:t>
            </a: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, which results in </a:t>
            </a: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positives changes </a:t>
            </a: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 free energy</a:t>
            </a:r>
          </a:p>
        </p:txBody>
      </p:sp>
    </p:spTree>
    <p:extLst>
      <p:ext uri="{BB962C8B-B14F-4D97-AF65-F5344CB8AC3E}">
        <p14:creationId xmlns:p14="http://schemas.microsoft.com/office/powerpoint/2010/main" val="279957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4/4c/Energy_and_life.svg/2000px-Energy_and_life.sv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5" b="1124"/>
          <a:stretch/>
        </p:blipFill>
        <p:spPr bwMode="auto">
          <a:xfrm>
            <a:off x="2133600" y="848500"/>
            <a:ext cx="6400801" cy="412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hape 8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094B2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AP BIOLOGY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Shape 83"/>
          <p:cNvSpPr txBox="1"/>
          <p:nvPr/>
        </p:nvSpPr>
        <p:spPr>
          <a:xfrm>
            <a:off x="0" y="888093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ct val="61111"/>
            </a:pPr>
            <a:r>
              <a:rPr lang="en" sz="18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Free </a:t>
            </a: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Energy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Shape 83"/>
          <p:cNvSpPr txBox="1"/>
          <p:nvPr/>
        </p:nvSpPr>
        <p:spPr>
          <a:xfrm>
            <a:off x="0" y="441735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-US" sz="20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2.A.1 (b)</a:t>
            </a:r>
            <a:endParaRPr lang="en" sz="20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Shape 81"/>
          <p:cNvSpPr txBox="1"/>
          <p:nvPr/>
        </p:nvSpPr>
        <p:spPr>
          <a:xfrm>
            <a:off x="0" y="1330779"/>
            <a:ext cx="1672500" cy="3812721"/>
          </a:xfrm>
          <a:prstGeom prst="rect">
            <a:avLst/>
          </a:prstGeom>
          <a:solidFill>
            <a:srgbClr val="10865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sz="1600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/>
            <a:endParaRPr lang="en" sz="16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Endergonic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Exergonic</a:t>
            </a:r>
          </a:p>
          <a:p>
            <a:pPr lvl="0" algn="ctr"/>
            <a:endParaRPr lang="en"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1649200" y="0"/>
            <a:ext cx="52200" cy="5148072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t>12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3" name="Shape 172"/>
          <p:cNvSpPr txBox="1">
            <a:spLocks noGrp="1"/>
          </p:cNvSpPr>
          <p:nvPr>
            <p:ph type="body" idx="1"/>
          </p:nvPr>
        </p:nvSpPr>
        <p:spPr>
          <a:xfrm>
            <a:off x="1752600" y="13608"/>
            <a:ext cx="7318564" cy="37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Energy input must exceed free energy lost to entropy to maintain order and power cellular processes</a:t>
            </a:r>
            <a:endParaRPr lang="en" sz="20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" name="Shape 134"/>
          <p:cNvSpPr txBox="1"/>
          <p:nvPr/>
        </p:nvSpPr>
        <p:spPr>
          <a:xfrm>
            <a:off x="3733800" y="5024074"/>
            <a:ext cx="5410207" cy="1239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https://upload.wikimedia.org/wikipedia/commons/thumb/4/4c/Energy_and_life.svg/2000px-Energy_and_life.svg.png</a:t>
            </a:r>
          </a:p>
        </p:txBody>
      </p:sp>
    </p:spTree>
    <p:extLst>
      <p:ext uri="{BB962C8B-B14F-4D97-AF65-F5344CB8AC3E}">
        <p14:creationId xmlns:p14="http://schemas.microsoft.com/office/powerpoint/2010/main" val="371931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8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094B2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AP BIOLOGY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Shape 83"/>
          <p:cNvSpPr txBox="1"/>
          <p:nvPr/>
        </p:nvSpPr>
        <p:spPr>
          <a:xfrm>
            <a:off x="0" y="888093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ct val="61111"/>
            </a:pPr>
            <a:r>
              <a:rPr lang="en" sz="18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Free </a:t>
            </a: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Energy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Shape 83"/>
          <p:cNvSpPr txBox="1"/>
          <p:nvPr/>
        </p:nvSpPr>
        <p:spPr>
          <a:xfrm>
            <a:off x="0" y="441735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-US" sz="20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2.A.1 (b)</a:t>
            </a:r>
            <a:endParaRPr lang="en" sz="20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Shape 81"/>
          <p:cNvSpPr txBox="1"/>
          <p:nvPr/>
        </p:nvSpPr>
        <p:spPr>
          <a:xfrm>
            <a:off x="0" y="1330779"/>
            <a:ext cx="1672500" cy="3812721"/>
          </a:xfrm>
          <a:prstGeom prst="rect">
            <a:avLst/>
          </a:prstGeom>
          <a:solidFill>
            <a:srgbClr val="10865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sz="1600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/>
            <a:endParaRPr lang="en" sz="16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Endergonic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Exergonic</a:t>
            </a:r>
          </a:p>
          <a:p>
            <a:pPr lvl="0" algn="ctr"/>
            <a:endParaRPr lang="en"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1649200" y="0"/>
            <a:ext cx="52200" cy="5148072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t>13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3" name="Shape 172"/>
          <p:cNvSpPr txBox="1">
            <a:spLocks noGrp="1"/>
          </p:cNvSpPr>
          <p:nvPr>
            <p:ph type="body" idx="1"/>
          </p:nvPr>
        </p:nvSpPr>
        <p:spPr>
          <a:xfrm>
            <a:off x="1752600" y="13608"/>
            <a:ext cx="7318564" cy="37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Energetically favorable energetic reactions with a negative change </a:t>
            </a:r>
            <a:b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 free energy can be used to maintain or increase order in a system by being coupled with reactions with positive changes.</a:t>
            </a:r>
          </a:p>
          <a:p>
            <a:pPr lvl="0">
              <a:spcBef>
                <a:spcPts val="0"/>
              </a:spcBef>
              <a:buNone/>
            </a:pP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sz="1600" dirty="0" smtClean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sz="1600" dirty="0" smtClean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sz="24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sz="2800" dirty="0" smtClean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Energy released by one reaction can be used by another.  This maintains overall order.</a:t>
            </a: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" name="Shape 134"/>
          <p:cNvSpPr txBox="1"/>
          <p:nvPr/>
        </p:nvSpPr>
        <p:spPr>
          <a:xfrm>
            <a:off x="4800600" y="5024074"/>
            <a:ext cx="4343407" cy="1194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http://slideplayer.com/slide/6899511/23/images/7/Endergonic+vs.+exergonic+reactions.jpg</a:t>
            </a:r>
          </a:p>
        </p:txBody>
      </p:sp>
      <p:pic>
        <p:nvPicPr>
          <p:cNvPr id="3075" name="Picture 3" descr="C:\Users\Alex\Desktop\en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1113993"/>
            <a:ext cx="7315200" cy="313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96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8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094B2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AP BIOLOGY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Shape 83"/>
          <p:cNvSpPr txBox="1"/>
          <p:nvPr/>
        </p:nvSpPr>
        <p:spPr>
          <a:xfrm>
            <a:off x="0" y="888093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ct val="61111"/>
            </a:pPr>
            <a:r>
              <a:rPr lang="en" sz="18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Free </a:t>
            </a: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Energy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Shape 83"/>
          <p:cNvSpPr txBox="1"/>
          <p:nvPr/>
        </p:nvSpPr>
        <p:spPr>
          <a:xfrm>
            <a:off x="0" y="441735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-US" sz="20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2.A.1 (b)</a:t>
            </a:r>
            <a:endParaRPr lang="en" sz="20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Shape 81"/>
          <p:cNvSpPr txBox="1"/>
          <p:nvPr/>
        </p:nvSpPr>
        <p:spPr>
          <a:xfrm>
            <a:off x="0" y="1330779"/>
            <a:ext cx="1672500" cy="3812721"/>
          </a:xfrm>
          <a:prstGeom prst="rect">
            <a:avLst/>
          </a:prstGeom>
          <a:solidFill>
            <a:srgbClr val="10865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sz="1600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/>
            <a:endParaRPr lang="en" sz="16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Endergonic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Exergonic</a:t>
            </a:r>
          </a:p>
          <a:p>
            <a:pPr lvl="0" algn="ctr"/>
            <a:endParaRPr lang="en"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1649200" y="0"/>
            <a:ext cx="52200" cy="5148072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t>14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3" name="Shape 172"/>
          <p:cNvSpPr txBox="1">
            <a:spLocks noGrp="1"/>
          </p:cNvSpPr>
          <p:nvPr>
            <p:ph type="body" idx="1"/>
          </p:nvPr>
        </p:nvSpPr>
        <p:spPr>
          <a:xfrm>
            <a:off x="1752600" y="13608"/>
            <a:ext cx="7318564" cy="37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</a:t>
            </a: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he reaction converting ATP to ADP both takes in energy produced by exergonic reactions and releases energy to endergonic reactions</a:t>
            </a: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" name="Shape 134"/>
          <p:cNvSpPr txBox="1"/>
          <p:nvPr/>
        </p:nvSpPr>
        <p:spPr>
          <a:xfrm>
            <a:off x="6172200" y="5024074"/>
            <a:ext cx="2971807" cy="1194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http://images.slideplayer.com/25/8005358/slides/slide_9.jpg</a:t>
            </a:r>
          </a:p>
        </p:txBody>
      </p:sp>
      <p:pic>
        <p:nvPicPr>
          <p:cNvPr id="2052" name="Picture 4" descr="C:\Users\Alex\Desktop\slide_9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472" y="2066094"/>
            <a:ext cx="6344088" cy="295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hape 172"/>
          <p:cNvSpPr txBox="1">
            <a:spLocks/>
          </p:cNvSpPr>
          <p:nvPr/>
        </p:nvSpPr>
        <p:spPr>
          <a:xfrm>
            <a:off x="1889760" y="847269"/>
            <a:ext cx="3124200" cy="1128805"/>
          </a:xfrm>
          <a:prstGeom prst="rect">
            <a:avLst/>
          </a:prstGeom>
          <a:solidFill>
            <a:srgbClr val="9BF3CB"/>
          </a:solidFill>
          <a:ln w="9525">
            <a:solidFill>
              <a:schemeClr val="tx1"/>
            </a:solidFill>
            <a:prstDash val="dash"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4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Energy absorbed is released by:</a:t>
            </a:r>
          </a:p>
          <a:p>
            <a:r>
              <a:rPr lang="en" sz="14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- Cell respiration</a:t>
            </a:r>
            <a:br>
              <a:rPr lang="en" sz="14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4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- Catabolism</a:t>
            </a:r>
            <a:endParaRPr lang="en" sz="14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Shape 172"/>
          <p:cNvSpPr txBox="1">
            <a:spLocks/>
          </p:cNvSpPr>
          <p:nvPr/>
        </p:nvSpPr>
        <p:spPr>
          <a:xfrm>
            <a:off x="5928360" y="821165"/>
            <a:ext cx="3124200" cy="1128805"/>
          </a:xfrm>
          <a:prstGeom prst="rect">
            <a:avLst/>
          </a:prstGeom>
          <a:solidFill>
            <a:srgbClr val="9BF3CB"/>
          </a:solidFill>
          <a:ln w="9525">
            <a:solidFill>
              <a:schemeClr val="tx1"/>
            </a:solidFill>
            <a:prstDash val="dash"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4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Energy released is absorbed by:</a:t>
            </a:r>
          </a:p>
          <a:p>
            <a:r>
              <a:rPr lang="en" sz="14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- Active transport</a:t>
            </a:r>
            <a:br>
              <a:rPr lang="en" sz="14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4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- Anabolism, etc.</a:t>
            </a:r>
            <a:endParaRPr lang="en" sz="14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6824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8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094B2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AP BIOLOGY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Shape 83"/>
          <p:cNvSpPr txBox="1"/>
          <p:nvPr/>
        </p:nvSpPr>
        <p:spPr>
          <a:xfrm>
            <a:off x="0" y="888093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Free Energy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Shape 83"/>
          <p:cNvSpPr txBox="1"/>
          <p:nvPr/>
        </p:nvSpPr>
        <p:spPr>
          <a:xfrm>
            <a:off x="0" y="441735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-US" sz="20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2.A.1 (c)</a:t>
            </a:r>
            <a:endParaRPr lang="en" sz="20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Shape 81"/>
          <p:cNvSpPr txBox="1"/>
          <p:nvPr/>
        </p:nvSpPr>
        <p:spPr>
          <a:xfrm>
            <a:off x="0" y="1330779"/>
            <a:ext cx="1672500" cy="3812721"/>
          </a:xfrm>
          <a:prstGeom prst="rect">
            <a:avLst/>
          </a:prstGeom>
          <a:solidFill>
            <a:srgbClr val="10865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sz="1600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/>
            <a:endParaRPr lang="en" sz="16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Endergonic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Exergonic</a:t>
            </a:r>
          </a:p>
          <a:p>
            <a:pPr lvl="0" algn="ctr"/>
            <a:endParaRPr lang="en"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1649200" y="0"/>
            <a:ext cx="52200" cy="5148072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" name="Shape 172"/>
          <p:cNvSpPr txBox="1">
            <a:spLocks noGrp="1"/>
          </p:cNvSpPr>
          <p:nvPr>
            <p:ph type="body" idx="1"/>
          </p:nvPr>
        </p:nvSpPr>
        <p:spPr>
          <a:xfrm>
            <a:off x="1796250" y="62550"/>
            <a:ext cx="7285800" cy="37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Energy-related pathways in biological systems are sequential.  Bec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au</a:t>
            </a: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se of this, they can be entered at multiple points.</a:t>
            </a: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" name="Shape 173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t>15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1" name="Shape 134"/>
          <p:cNvSpPr txBox="1"/>
          <p:nvPr/>
        </p:nvSpPr>
        <p:spPr>
          <a:xfrm>
            <a:off x="4800600" y="5024074"/>
            <a:ext cx="4343407" cy="1194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https://s3.amazonaws.com/test.classconnection/823/flashcards/391823/jpg/hydrolysis.jpg</a:t>
            </a:r>
          </a:p>
        </p:txBody>
      </p:sp>
      <p:pic>
        <p:nvPicPr>
          <p:cNvPr id="4100" name="Picture 4" descr="https://upload.wikimedia.org/wikipedia/commons/2/2a/Metabolic_interactions_between_astrocytes_and_neurons_with_major_reaction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" t="2888" r="1544" b="5111"/>
          <a:stretch/>
        </p:blipFill>
        <p:spPr bwMode="auto">
          <a:xfrm>
            <a:off x="2286000" y="785289"/>
            <a:ext cx="6184901" cy="416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82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8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094B2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AP BIOLOGY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Shape 83"/>
          <p:cNvSpPr txBox="1"/>
          <p:nvPr/>
        </p:nvSpPr>
        <p:spPr>
          <a:xfrm>
            <a:off x="0" y="888093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Free Energy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Shape 83"/>
          <p:cNvSpPr txBox="1"/>
          <p:nvPr/>
        </p:nvSpPr>
        <p:spPr>
          <a:xfrm>
            <a:off x="0" y="441735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-US" sz="20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2.A.1 (c)</a:t>
            </a:r>
            <a:endParaRPr lang="en" sz="20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Shape 81"/>
          <p:cNvSpPr txBox="1"/>
          <p:nvPr/>
        </p:nvSpPr>
        <p:spPr>
          <a:xfrm>
            <a:off x="0" y="1330779"/>
            <a:ext cx="1672500" cy="3812721"/>
          </a:xfrm>
          <a:prstGeom prst="rect">
            <a:avLst/>
          </a:prstGeom>
          <a:solidFill>
            <a:srgbClr val="10865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sz="1600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/>
            <a:endParaRPr lang="en" sz="16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Endergonic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Exergonic</a:t>
            </a:r>
          </a:p>
          <a:p>
            <a:pPr lvl="0" algn="ctr"/>
            <a:endParaRPr lang="en"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1649200" y="0"/>
            <a:ext cx="52200" cy="5148072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" name="Shape 172"/>
          <p:cNvSpPr txBox="1">
            <a:spLocks noGrp="1"/>
          </p:cNvSpPr>
          <p:nvPr>
            <p:ph type="body" idx="1"/>
          </p:nvPr>
        </p:nvSpPr>
        <p:spPr>
          <a:xfrm>
            <a:off x="1816100" y="6350"/>
            <a:ext cx="7253250" cy="37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For example, the Calvin Cycle is a pathway involved in photosynthesis.  Because it is sequential and cyclic molecules can enter at any point.</a:t>
            </a:r>
            <a:endParaRPr lang="en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" name="Shape 173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t>16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1" name="Shape 134"/>
          <p:cNvSpPr txBox="1"/>
          <p:nvPr/>
        </p:nvSpPr>
        <p:spPr>
          <a:xfrm>
            <a:off x="4114800" y="5024074"/>
            <a:ext cx="5029207" cy="1239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45720" tIns="91425" rIns="45720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https://upload.wikimedia.org/wikipedia/commons/thumb/8/82/Calvin_cycle.svg/2000px-Calvin_cycle.svg.png</a:t>
            </a:r>
          </a:p>
        </p:txBody>
      </p:sp>
      <p:pic>
        <p:nvPicPr>
          <p:cNvPr id="5122" name="Picture 2" descr="https://upload.wikimedia.org/wikipedia/commons/thumb/8/82/Calvin_cycle.svg/2000px-Calvin_cycle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208" y="994762"/>
            <a:ext cx="5600099" cy="400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52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8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094B2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AP BIOLOGY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Shape 83"/>
          <p:cNvSpPr txBox="1"/>
          <p:nvPr/>
        </p:nvSpPr>
        <p:spPr>
          <a:xfrm>
            <a:off x="0" y="888093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Free Energy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Shape 83"/>
          <p:cNvSpPr txBox="1"/>
          <p:nvPr/>
        </p:nvSpPr>
        <p:spPr>
          <a:xfrm>
            <a:off x="0" y="441735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-US" sz="20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2.A.1 (c)</a:t>
            </a:r>
            <a:endParaRPr lang="en" sz="20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Shape 81"/>
          <p:cNvSpPr txBox="1"/>
          <p:nvPr/>
        </p:nvSpPr>
        <p:spPr>
          <a:xfrm>
            <a:off x="0" y="1330779"/>
            <a:ext cx="1672500" cy="3812721"/>
          </a:xfrm>
          <a:prstGeom prst="rect">
            <a:avLst/>
          </a:prstGeom>
          <a:solidFill>
            <a:srgbClr val="10865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sz="1600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/>
            <a:endParaRPr lang="en" sz="16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Endergonic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Exergonic</a:t>
            </a:r>
          </a:p>
          <a:p>
            <a:pPr lvl="0" algn="ctr"/>
            <a:endParaRPr lang="en"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1649200" y="0"/>
            <a:ext cx="52200" cy="5148072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" name="Shape 172"/>
          <p:cNvSpPr txBox="1">
            <a:spLocks noGrp="1"/>
          </p:cNvSpPr>
          <p:nvPr>
            <p:ph type="body" idx="1"/>
          </p:nvPr>
        </p:nvSpPr>
        <p:spPr>
          <a:xfrm>
            <a:off x="1828800" y="11750"/>
            <a:ext cx="7253250" cy="37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The same is true of the 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Kreb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Cycle, which involved in the </a:t>
            </a:r>
            <a:br>
              <a:rPr lang="en-US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production of ATP through anaerobic respiration.</a:t>
            </a: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" name="Shape 173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t>17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1" name="Shape 134"/>
          <p:cNvSpPr txBox="1"/>
          <p:nvPr/>
        </p:nvSpPr>
        <p:spPr>
          <a:xfrm>
            <a:off x="6019800" y="5024074"/>
            <a:ext cx="3124207" cy="1448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https://lifeofbiochem.files.wordpress.com/2013/04/tca-simple.png</a:t>
            </a:r>
          </a:p>
        </p:txBody>
      </p:sp>
      <p:pic>
        <p:nvPicPr>
          <p:cNvPr id="6147" name="Picture 3" descr="C:\Users\Alex\Desktop\tca-simp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819150"/>
            <a:ext cx="4377884" cy="414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13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upload.wikimedia.org/wikipedia/commons/0/0f/Fennec_Fox_Famil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385"/>
          <a:stretch/>
        </p:blipFill>
        <p:spPr bwMode="auto">
          <a:xfrm>
            <a:off x="1798320" y="88456"/>
            <a:ext cx="362618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hape 8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094B2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AP BIOLOGY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Shape 83"/>
          <p:cNvSpPr txBox="1"/>
          <p:nvPr/>
        </p:nvSpPr>
        <p:spPr>
          <a:xfrm>
            <a:off x="0" y="888093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ct val="61111"/>
            </a:pPr>
            <a:r>
              <a:rPr lang="en" sz="18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Free </a:t>
            </a: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Energy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Shape 83"/>
          <p:cNvSpPr txBox="1"/>
          <p:nvPr/>
        </p:nvSpPr>
        <p:spPr>
          <a:xfrm>
            <a:off x="0" y="441735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-US" sz="20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2.A.1 (d)</a:t>
            </a:r>
            <a:endParaRPr lang="en" sz="20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Shape 81"/>
          <p:cNvSpPr txBox="1"/>
          <p:nvPr/>
        </p:nvSpPr>
        <p:spPr>
          <a:xfrm>
            <a:off x="0" y="1330779"/>
            <a:ext cx="1672500" cy="3812721"/>
          </a:xfrm>
          <a:prstGeom prst="rect">
            <a:avLst/>
          </a:prstGeom>
          <a:solidFill>
            <a:srgbClr val="10865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600" u="sng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 rtl="0">
              <a:spcBef>
                <a:spcPts val="0"/>
              </a:spcBef>
              <a:buNone/>
            </a:pPr>
            <a:endParaRPr lang="en"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sz="1600" dirty="0" smtClea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1649200" y="0"/>
            <a:ext cx="52200" cy="5148072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t>18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5" name="Shape 134"/>
          <p:cNvSpPr txBox="1"/>
          <p:nvPr/>
        </p:nvSpPr>
        <p:spPr>
          <a:xfrm>
            <a:off x="5367528" y="4978908"/>
            <a:ext cx="3776472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3" name="Shape 172"/>
          <p:cNvSpPr txBox="1">
            <a:spLocks noGrp="1"/>
          </p:cNvSpPr>
          <p:nvPr>
            <p:ph type="body" idx="1"/>
          </p:nvPr>
        </p:nvSpPr>
        <p:spPr>
          <a:xfrm>
            <a:off x="5501640" y="28848"/>
            <a:ext cx="3508564" cy="37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Organisms require free energy </a:t>
            </a:r>
            <a:br>
              <a:rPr lang="en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 order to:</a:t>
            </a:r>
          </a:p>
          <a:p>
            <a:pPr marL="285750" lvl="0" indent="-285750">
              <a:spcBef>
                <a:spcPts val="0"/>
              </a:spcBef>
              <a:buFont typeface="Arial" pitchFamily="34" charset="0"/>
              <a:buChar char="•"/>
            </a:pPr>
            <a:r>
              <a:rPr lang="en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Maintain organization</a:t>
            </a:r>
          </a:p>
          <a:p>
            <a:pPr marL="285750" lvl="0" indent="-285750">
              <a:spcBef>
                <a:spcPts val="0"/>
              </a:spcBef>
              <a:buFont typeface="Arial" pitchFamily="34" charset="0"/>
              <a:buChar char="•"/>
            </a:pPr>
            <a:r>
              <a:rPr lang="en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Grow</a:t>
            </a:r>
          </a:p>
          <a:p>
            <a:pPr marL="285750" lvl="0" indent="-285750">
              <a:spcBef>
                <a:spcPts val="0"/>
              </a:spcBef>
              <a:buFont typeface="Arial" pitchFamily="34" charset="0"/>
              <a:buChar char="•"/>
            </a:pPr>
            <a:r>
              <a:rPr lang="en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Reproduce</a:t>
            </a:r>
            <a:endParaRPr lang="en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</a:pPr>
            <a:r>
              <a:rPr lang="en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This is seen in:</a:t>
            </a:r>
          </a:p>
          <a:p>
            <a:pPr marL="285750" lvl="0" indent="-285750">
              <a:spcBef>
                <a:spcPts val="0"/>
              </a:spcBef>
              <a:buFont typeface="Arial" pitchFamily="34" charset="0"/>
              <a:buChar char="•"/>
            </a:pPr>
            <a:r>
              <a:rPr lang="en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Body temperature regulation</a:t>
            </a:r>
          </a:p>
          <a:p>
            <a:pPr marL="285750" lvl="0" indent="-285750">
              <a:spcBef>
                <a:spcPts val="0"/>
              </a:spcBef>
              <a:buFont typeface="Arial" pitchFamily="34" charset="0"/>
              <a:buChar char="•"/>
            </a:pPr>
            <a:r>
              <a:rPr lang="en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Reproductive strategies</a:t>
            </a:r>
          </a:p>
          <a:p>
            <a:pPr marL="285750" lvl="0" indent="-285750">
              <a:spcBef>
                <a:spcPts val="0"/>
              </a:spcBef>
              <a:buFont typeface="Arial" pitchFamily="34" charset="0"/>
              <a:buChar char="•"/>
            </a:pPr>
            <a:r>
              <a:rPr lang="en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Metabolic rate</a:t>
            </a:r>
          </a:p>
        </p:txBody>
      </p:sp>
      <p:sp>
        <p:nvSpPr>
          <p:cNvPr id="11" name="Shape 134"/>
          <p:cNvSpPr txBox="1"/>
          <p:nvPr/>
        </p:nvSpPr>
        <p:spPr>
          <a:xfrm>
            <a:off x="5410200" y="5024074"/>
            <a:ext cx="3733807" cy="1239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https://upload.wikimedia.org/wikipedia/commons/0/0f/Fennec_Fox_Family.jpg</a:t>
            </a:r>
          </a:p>
        </p:txBody>
      </p:sp>
    </p:spTree>
    <p:extLst>
      <p:ext uri="{BB962C8B-B14F-4D97-AF65-F5344CB8AC3E}">
        <p14:creationId xmlns:p14="http://schemas.microsoft.com/office/powerpoint/2010/main" val="27400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8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094B2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AP BIOLOGY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Shape 83"/>
          <p:cNvSpPr txBox="1"/>
          <p:nvPr/>
        </p:nvSpPr>
        <p:spPr>
          <a:xfrm>
            <a:off x="0" y="888093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Free Energy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Shape 83"/>
          <p:cNvSpPr txBox="1"/>
          <p:nvPr/>
        </p:nvSpPr>
        <p:spPr>
          <a:xfrm>
            <a:off x="0" y="441735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-US" sz="20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2.A.1 (d.1)</a:t>
            </a:r>
            <a:endParaRPr lang="en" sz="20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Shape 81"/>
          <p:cNvSpPr txBox="1"/>
          <p:nvPr/>
        </p:nvSpPr>
        <p:spPr>
          <a:xfrm>
            <a:off x="0" y="1330779"/>
            <a:ext cx="1672500" cy="3812721"/>
          </a:xfrm>
          <a:prstGeom prst="rect">
            <a:avLst/>
          </a:prstGeom>
          <a:solidFill>
            <a:srgbClr val="10865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600" u="sng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 rtl="0">
              <a:spcBef>
                <a:spcPts val="0"/>
              </a:spcBef>
              <a:buNone/>
            </a:pPr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Metabolism</a:t>
            </a:r>
            <a:endParaRPr lang="en" sz="12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1649200" y="0"/>
            <a:ext cx="52200" cy="5148072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172"/>
          <p:cNvSpPr txBox="1">
            <a:spLocks noGrp="1"/>
          </p:cNvSpPr>
          <p:nvPr>
            <p:ph type="body" idx="1"/>
          </p:nvPr>
        </p:nvSpPr>
        <p:spPr>
          <a:xfrm>
            <a:off x="6019800" y="0"/>
            <a:ext cx="3018600" cy="40957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Within organisms, molecules are constantly being made and broken down via enzymes.</a:t>
            </a:r>
          </a:p>
          <a:p>
            <a:pPr lvl="0">
              <a:spcBef>
                <a:spcPts val="0"/>
              </a:spcBef>
              <a:buNone/>
            </a:pPr>
            <a:r>
              <a:rPr lang="en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The web of all these reactions </a:t>
            </a:r>
            <a:r>
              <a:rPr lang="en-US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is called the </a:t>
            </a:r>
            <a:r>
              <a:rPr lang="en-US" dirty="0" smtClean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metabolism</a:t>
            </a:r>
            <a:r>
              <a:rPr lang="en-US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  <a:p>
            <a:pPr lv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There are two types of pathways:</a:t>
            </a:r>
          </a:p>
          <a:p>
            <a:pPr marL="285750" lvl="0" indent="-285750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Catabolic</a:t>
            </a:r>
          </a:p>
          <a:p>
            <a:pPr marL="285750" lvl="0" indent="-285750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Anabolic</a:t>
            </a:r>
            <a:endParaRPr lang="en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Shape 173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t>19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7" name="Shape 134"/>
          <p:cNvSpPr txBox="1"/>
          <p:nvPr/>
        </p:nvSpPr>
        <p:spPr>
          <a:xfrm>
            <a:off x="6324600" y="5024074"/>
            <a:ext cx="2819407" cy="1194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https://o.quizlet.com/HqSxXrED7kByY00Hpv6mSw_m.jpg</a:t>
            </a:r>
          </a:p>
        </p:txBody>
      </p:sp>
      <p:pic>
        <p:nvPicPr>
          <p:cNvPr id="18" name="Picture 2" descr="http://www.accessexcellence.org/RC/VL/GG/ecb/ecb_images/03_03_catabolic_anabolic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8320" y="133350"/>
            <a:ext cx="4137742" cy="48768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04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stanleyhomesinc.com/wp-content/uploads/2016/02/home-efficienc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Shape 100"/>
          <p:cNvSpPr txBox="1"/>
          <p:nvPr/>
        </p:nvSpPr>
        <p:spPr>
          <a:xfrm>
            <a:off x="0" y="307550"/>
            <a:ext cx="9144000" cy="8367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2.A.1 – Input of Energy</a:t>
            </a:r>
            <a:endParaRPr lang="en" sz="44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1" name="Shape 101"/>
          <p:cNvSpPr/>
          <p:nvPr/>
        </p:nvSpPr>
        <p:spPr>
          <a:xfrm>
            <a:off x="0" y="240600"/>
            <a:ext cx="9144000" cy="58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/>
          <p:nvPr/>
        </p:nvSpPr>
        <p:spPr>
          <a:xfrm>
            <a:off x="0" y="1145750"/>
            <a:ext cx="9144000" cy="58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274320" y="1271885"/>
            <a:ext cx="8595360" cy="83099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All living systems require </a:t>
            </a:r>
            <a:b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constant input of free energy</a:t>
            </a:r>
            <a:endParaRPr lang="en-US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70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8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094B2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AP BIOLOGY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Shape 83"/>
          <p:cNvSpPr txBox="1"/>
          <p:nvPr/>
        </p:nvSpPr>
        <p:spPr>
          <a:xfrm>
            <a:off x="0" y="888093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Free Energy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Shape 83"/>
          <p:cNvSpPr txBox="1"/>
          <p:nvPr/>
        </p:nvSpPr>
        <p:spPr>
          <a:xfrm>
            <a:off x="0" y="441735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-US" sz="20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2.A.1 (d.1)</a:t>
            </a:r>
            <a:endParaRPr lang="en" sz="20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Shape 81"/>
          <p:cNvSpPr txBox="1"/>
          <p:nvPr/>
        </p:nvSpPr>
        <p:spPr>
          <a:xfrm>
            <a:off x="0" y="1330779"/>
            <a:ext cx="1672500" cy="3812721"/>
          </a:xfrm>
          <a:prstGeom prst="rect">
            <a:avLst/>
          </a:prstGeom>
          <a:solidFill>
            <a:srgbClr val="10865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sz="1600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Metabolism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Anabolism</a:t>
            </a:r>
            <a:endParaRPr lang="en" sz="12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1649200" y="0"/>
            <a:ext cx="52200" cy="5148072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" name="Shape 172"/>
          <p:cNvSpPr txBox="1">
            <a:spLocks noGrp="1"/>
          </p:cNvSpPr>
          <p:nvPr>
            <p:ph type="body" idx="1"/>
          </p:nvPr>
        </p:nvSpPr>
        <p:spPr>
          <a:xfrm>
            <a:off x="1752600" y="62550"/>
            <a:ext cx="7329450" cy="37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Anabolic reactions</a:t>
            </a: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use energy to build complex molecules from simpler ones. 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Many </a:t>
            </a: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do so through </a:t>
            </a:r>
            <a:r>
              <a:rPr lang="en" sz="1600" dirty="0" smtClean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condensation</a:t>
            </a: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reactions.</a:t>
            </a:r>
          </a:p>
          <a:p>
            <a:pPr lvl="0">
              <a:spcBef>
                <a:spcPts val="0"/>
              </a:spcBef>
              <a:buNone/>
            </a:pP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sz="1600" dirty="0" smtClean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sz="1600" dirty="0" smtClean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sz="1600" dirty="0" smtClean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dirty="0" smtClean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These reactions remove water (H</a:t>
            </a:r>
            <a:r>
              <a:rPr lang="en-US" sz="1600" baseline="-250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O) between monomers and then form a new covalent bond.  This builds polymer chains.</a:t>
            </a: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" name="Shape 173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t>20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1" name="Shape 134"/>
          <p:cNvSpPr txBox="1"/>
          <p:nvPr/>
        </p:nvSpPr>
        <p:spPr>
          <a:xfrm>
            <a:off x="3200400" y="5024074"/>
            <a:ext cx="5943607" cy="1194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https://s3.amazonaws.com/classconnection/133/flashcards/7987133/jpg/condensation-reactions-1537519D1103E4682F8.jpg</a:t>
            </a:r>
          </a:p>
        </p:txBody>
      </p:sp>
      <p:sp>
        <p:nvSpPr>
          <p:cNvPr id="13" name="AutoShape 8" descr="http://images.slideplayer.com/23/6899442/slides/slide_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2" descr="http://media.web.britannica.com/eb-media/59/166059-004-40ACDC27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67736" y="895350"/>
            <a:ext cx="2780464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lex\Google Drive\School Files\Courses\2017 - IB Bio\Topics\Topic 02 - Molecular Biology\2.1 - Molecules to Metabolism\2.1 - Images\Picture4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4400" y="819150"/>
            <a:ext cx="430499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89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8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094B2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AP BIOLOGY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Shape 83"/>
          <p:cNvSpPr txBox="1"/>
          <p:nvPr/>
        </p:nvSpPr>
        <p:spPr>
          <a:xfrm>
            <a:off x="0" y="888093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Free Energy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Shape 83"/>
          <p:cNvSpPr txBox="1"/>
          <p:nvPr/>
        </p:nvSpPr>
        <p:spPr>
          <a:xfrm>
            <a:off x="0" y="441735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-US" sz="20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2.A.1 (d.1)</a:t>
            </a:r>
            <a:endParaRPr lang="en" sz="20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Shape 81"/>
          <p:cNvSpPr txBox="1"/>
          <p:nvPr/>
        </p:nvSpPr>
        <p:spPr>
          <a:xfrm>
            <a:off x="0" y="1330779"/>
            <a:ext cx="1672500" cy="3812721"/>
          </a:xfrm>
          <a:prstGeom prst="rect">
            <a:avLst/>
          </a:prstGeom>
          <a:solidFill>
            <a:srgbClr val="10865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sz="1600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Metabolism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Anabolism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Catabolism</a:t>
            </a:r>
            <a:endParaRPr lang="en" sz="12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1649200" y="0"/>
            <a:ext cx="52200" cy="5148072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" name="Shape 172"/>
          <p:cNvSpPr txBox="1">
            <a:spLocks noGrp="1"/>
          </p:cNvSpPr>
          <p:nvPr>
            <p:ph type="body" idx="1"/>
          </p:nvPr>
        </p:nvSpPr>
        <p:spPr>
          <a:xfrm>
            <a:off x="1796250" y="62550"/>
            <a:ext cx="7285800" cy="37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Catabolic reactions </a:t>
            </a: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break down complex molecules into simpler ones, which </a:t>
            </a:r>
            <a:r>
              <a:rPr lang="en" sz="1600" u="sng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releases energy</a:t>
            </a: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 Many do so through </a:t>
            </a:r>
            <a:r>
              <a:rPr lang="en" sz="1600" dirty="0" smtClean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hydrolysis</a:t>
            </a: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  <a:p>
            <a:pPr lvl="0">
              <a:spcBef>
                <a:spcPts val="0"/>
              </a:spcBef>
              <a:buNone/>
            </a:pP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sz="1600" dirty="0" smtClean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sz="1600" dirty="0" smtClean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sz="2800" dirty="0" smtClean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Hydrolysis is the opposite of condensation.  Polymers are broken down by adding H2O and breaking covalent bonds.</a:t>
            </a: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" name="Shape 173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t>21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1" name="Shape 134"/>
          <p:cNvSpPr txBox="1"/>
          <p:nvPr/>
        </p:nvSpPr>
        <p:spPr>
          <a:xfrm>
            <a:off x="4800600" y="5024074"/>
            <a:ext cx="4343407" cy="1194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https://s3.amazonaws.com/test.classconnection/823/flashcards/391823/jpg/hydrolysis.jpg</a:t>
            </a:r>
          </a:p>
        </p:txBody>
      </p:sp>
      <p:pic>
        <p:nvPicPr>
          <p:cNvPr id="13" name="Picture 2" descr="http://media.web.britannica.com/eb-media/59/166059-004-40ACDC27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28800" y="895350"/>
            <a:ext cx="267652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lex\Google Drive\School Files\Courses\2017 - IB Bio\Topics\Topic 02 - Molecular Biology\2.1 - Molecules to Metabolism\2.1 - Images\Picture4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8200" y="742950"/>
            <a:ext cx="421212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03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8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094B2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AP BIOLOGY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218" name="Picture 2" descr="https://upload.wikimedia.org/wikipedia/commons/c/cf/Ir_gir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87"/>
          <a:stretch/>
        </p:blipFill>
        <p:spPr bwMode="auto">
          <a:xfrm>
            <a:off x="1804670" y="984892"/>
            <a:ext cx="7308850" cy="4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hape 83"/>
          <p:cNvSpPr txBox="1"/>
          <p:nvPr/>
        </p:nvSpPr>
        <p:spPr>
          <a:xfrm>
            <a:off x="0" y="888093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ct val="61111"/>
            </a:pPr>
            <a:r>
              <a:rPr lang="en" sz="18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Free </a:t>
            </a: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Energy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Shape 83"/>
          <p:cNvSpPr txBox="1"/>
          <p:nvPr/>
        </p:nvSpPr>
        <p:spPr>
          <a:xfrm>
            <a:off x="0" y="441735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-US" sz="20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2.A.1 (d.1)</a:t>
            </a:r>
            <a:endParaRPr lang="en" sz="20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Shape 81"/>
          <p:cNvSpPr txBox="1"/>
          <p:nvPr/>
        </p:nvSpPr>
        <p:spPr>
          <a:xfrm>
            <a:off x="0" y="1330779"/>
            <a:ext cx="1672500" cy="3812721"/>
          </a:xfrm>
          <a:prstGeom prst="rect">
            <a:avLst/>
          </a:prstGeom>
          <a:solidFill>
            <a:srgbClr val="10865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sz="1600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Metabolism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Anabolism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Catabolism</a:t>
            </a:r>
            <a:endParaRPr lang="en" sz="12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1649200" y="0"/>
            <a:ext cx="52200" cy="5148072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t>22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3" name="Shape 172"/>
          <p:cNvSpPr txBox="1">
            <a:spLocks noGrp="1"/>
          </p:cNvSpPr>
          <p:nvPr>
            <p:ph type="body" idx="1"/>
          </p:nvPr>
        </p:nvSpPr>
        <p:spPr>
          <a:xfrm>
            <a:off x="1752600" y="13608"/>
            <a:ext cx="7318564" cy="37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Organisms use various strategies to regulate body temperature.  Since catabolic reactions release energy as heat, the total amount of reactions affects the temperature of an organism as a whole.</a:t>
            </a: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Shape 134"/>
          <p:cNvSpPr txBox="1"/>
          <p:nvPr/>
        </p:nvSpPr>
        <p:spPr>
          <a:xfrm>
            <a:off x="6053328" y="4977292"/>
            <a:ext cx="3090672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1" name="Shape 134"/>
          <p:cNvSpPr txBox="1"/>
          <p:nvPr/>
        </p:nvSpPr>
        <p:spPr>
          <a:xfrm>
            <a:off x="6096000" y="5024074"/>
            <a:ext cx="3048007" cy="11887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https://upload.wikimedia.org/wikipedia/commons/c/cf/Ir_girl.png</a:t>
            </a:r>
          </a:p>
        </p:txBody>
      </p:sp>
    </p:spTree>
    <p:extLst>
      <p:ext uri="{BB962C8B-B14F-4D97-AF65-F5344CB8AC3E}">
        <p14:creationId xmlns:p14="http://schemas.microsoft.com/office/powerpoint/2010/main" val="145881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8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094B2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AP BIOLOGY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Shape 83"/>
          <p:cNvSpPr txBox="1"/>
          <p:nvPr/>
        </p:nvSpPr>
        <p:spPr>
          <a:xfrm>
            <a:off x="0" y="888093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ct val="61111"/>
            </a:pPr>
            <a:r>
              <a:rPr lang="en" sz="18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Free </a:t>
            </a: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Energy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290" name="Picture 2" descr="https://s-media-cache-ak0.pinimg.com/736x/db/af/c5/dbafc5c1b2e1d4ca50bdd3dcde9b78a5--cute-squirrel-squirrel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57280" y="71120"/>
            <a:ext cx="3897294" cy="500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83"/>
          <p:cNvSpPr txBox="1"/>
          <p:nvPr/>
        </p:nvSpPr>
        <p:spPr>
          <a:xfrm>
            <a:off x="0" y="441735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-US" sz="20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2.A.1 (d.1)</a:t>
            </a:r>
            <a:endParaRPr lang="en" sz="20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Shape 81"/>
          <p:cNvSpPr txBox="1"/>
          <p:nvPr/>
        </p:nvSpPr>
        <p:spPr>
          <a:xfrm>
            <a:off x="0" y="1330779"/>
            <a:ext cx="1672500" cy="3812721"/>
          </a:xfrm>
          <a:prstGeom prst="rect">
            <a:avLst/>
          </a:prstGeom>
          <a:solidFill>
            <a:srgbClr val="10865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sz="1600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Metabolism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Anabolism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Catabolism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Endothermy</a:t>
            </a:r>
            <a:endParaRPr lang="en" sz="12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1649200" y="0"/>
            <a:ext cx="52200" cy="5148072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t>23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5" name="Shape 134"/>
          <p:cNvSpPr txBox="1"/>
          <p:nvPr/>
        </p:nvSpPr>
        <p:spPr>
          <a:xfrm>
            <a:off x="3456432" y="4983480"/>
            <a:ext cx="5687568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3" name="Shape 172"/>
          <p:cNvSpPr txBox="1">
            <a:spLocks noGrp="1"/>
          </p:cNvSpPr>
          <p:nvPr>
            <p:ph type="body" idx="1"/>
          </p:nvPr>
        </p:nvSpPr>
        <p:spPr>
          <a:xfrm>
            <a:off x="5638800" y="13608"/>
            <a:ext cx="3432364" cy="37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Endotherms </a:t>
            </a: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use the heat generated by metabolism to maintain a homeostatic body temperature.</a:t>
            </a:r>
          </a:p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For example, many animals shiver when their temperature drops.</a:t>
            </a:r>
          </a:p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This small/quick movements of the skeletal muscles generate heat through catabolic reactions.</a:t>
            </a: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" name="Shape 134"/>
          <p:cNvSpPr txBox="1"/>
          <p:nvPr/>
        </p:nvSpPr>
        <p:spPr>
          <a:xfrm>
            <a:off x="3505200" y="5024074"/>
            <a:ext cx="5638807" cy="1239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https://s-media-cache-ak0.pinimg.com/736x/db/af/c5/dbafc5c1b2e1d4ca50bdd3dcde9b78a5--cute-squirrel-squirrels.jpg</a:t>
            </a:r>
          </a:p>
        </p:txBody>
      </p:sp>
    </p:spTree>
    <p:extLst>
      <p:ext uri="{BB962C8B-B14F-4D97-AF65-F5344CB8AC3E}">
        <p14:creationId xmlns:p14="http://schemas.microsoft.com/office/powerpoint/2010/main" val="78988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8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094B2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AP BIOLOGY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Shape 83"/>
          <p:cNvSpPr txBox="1"/>
          <p:nvPr/>
        </p:nvSpPr>
        <p:spPr>
          <a:xfrm>
            <a:off x="0" y="888093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ct val="61111"/>
            </a:pPr>
            <a:r>
              <a:rPr lang="en" sz="18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Free </a:t>
            </a: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Energy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Shape 83"/>
          <p:cNvSpPr txBox="1"/>
          <p:nvPr/>
        </p:nvSpPr>
        <p:spPr>
          <a:xfrm>
            <a:off x="0" y="441735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-US" sz="20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2.A.1 (d.1)</a:t>
            </a:r>
            <a:endParaRPr lang="en" sz="20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Shape 81"/>
          <p:cNvSpPr txBox="1"/>
          <p:nvPr/>
        </p:nvSpPr>
        <p:spPr>
          <a:xfrm>
            <a:off x="0" y="1330779"/>
            <a:ext cx="1672500" cy="3812721"/>
          </a:xfrm>
          <a:prstGeom prst="rect">
            <a:avLst/>
          </a:prstGeom>
          <a:solidFill>
            <a:srgbClr val="10865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sz="1600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Metabolism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Anabolism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Catabolism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Endothermy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Ectothermy</a:t>
            </a:r>
            <a:endParaRPr lang="en" sz="12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1649200" y="0"/>
            <a:ext cx="52200" cy="5148072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t>24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3" name="Shape 172"/>
          <p:cNvSpPr txBox="1">
            <a:spLocks noGrp="1"/>
          </p:cNvSpPr>
          <p:nvPr>
            <p:ph type="body" idx="1"/>
          </p:nvPr>
        </p:nvSpPr>
        <p:spPr>
          <a:xfrm>
            <a:off x="1752600" y="13608"/>
            <a:ext cx="7318564" cy="37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Ectotherms</a:t>
            </a: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use heat from the environment to regulate body temperature.</a:t>
            </a: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They are typically cold-blooded.</a:t>
            </a:r>
          </a:p>
          <a:p>
            <a:pPr lvl="0">
              <a:spcBef>
                <a:spcPts val="0"/>
              </a:spcBef>
              <a:buNone/>
            </a:pPr>
            <a:endParaRPr lang="en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sz="1600" dirty="0" smtClean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sz="1600" dirty="0" smtClean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sz="1600" dirty="0" smtClean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sz="1600" dirty="0" smtClean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For example, reptiles use warm themselves by seeking areas with sun exposure.  Marine ectotherms inhabit areas with little temperature fluctuation.</a:t>
            </a:r>
          </a:p>
        </p:txBody>
      </p:sp>
      <p:sp>
        <p:nvSpPr>
          <p:cNvPr id="11" name="Shape 134"/>
          <p:cNvSpPr txBox="1"/>
          <p:nvPr/>
        </p:nvSpPr>
        <p:spPr>
          <a:xfrm>
            <a:off x="5486400" y="5024074"/>
            <a:ext cx="3657607" cy="1194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https://upload.wikimedia.org/wikipedia/commons/9/9d/Collared_Lizard_1.jpg</a:t>
            </a:r>
          </a:p>
        </p:txBody>
      </p:sp>
      <p:pic>
        <p:nvPicPr>
          <p:cNvPr id="11266" name="Picture 2" descr="https://upload.wikimedia.org/wikipedia/commons/9/9d/Collared_Lizard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3240" y="676910"/>
            <a:ext cx="7239000" cy="355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7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8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094B2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AP BIOLOGY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Shape 83"/>
          <p:cNvSpPr txBox="1"/>
          <p:nvPr/>
        </p:nvSpPr>
        <p:spPr>
          <a:xfrm>
            <a:off x="0" y="888093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ct val="61111"/>
            </a:pPr>
            <a:r>
              <a:rPr lang="en" sz="18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Free </a:t>
            </a: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Energy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Shape 83"/>
          <p:cNvSpPr txBox="1"/>
          <p:nvPr/>
        </p:nvSpPr>
        <p:spPr>
          <a:xfrm>
            <a:off x="0" y="441735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-US" sz="20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2.A.1 (d.1)</a:t>
            </a:r>
            <a:endParaRPr lang="en" sz="20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Shape 81"/>
          <p:cNvSpPr txBox="1"/>
          <p:nvPr/>
        </p:nvSpPr>
        <p:spPr>
          <a:xfrm>
            <a:off x="0" y="1330779"/>
            <a:ext cx="1672500" cy="3812721"/>
          </a:xfrm>
          <a:prstGeom prst="rect">
            <a:avLst/>
          </a:prstGeom>
          <a:solidFill>
            <a:srgbClr val="10865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sz="1600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Metabolism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Anabolism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Catabolism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Endothermy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Ectothermy</a:t>
            </a:r>
            <a:endParaRPr lang="en" sz="12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1649200" y="0"/>
            <a:ext cx="52200" cy="5148072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t>25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3" name="Shape 172"/>
          <p:cNvSpPr txBox="1">
            <a:spLocks noGrp="1"/>
          </p:cNvSpPr>
          <p:nvPr>
            <p:ph type="body" idx="1"/>
          </p:nvPr>
        </p:nvSpPr>
        <p:spPr>
          <a:xfrm>
            <a:off x="5562600" y="13608"/>
            <a:ext cx="3508564" cy="37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 some species of plants, elevated flower temperatures </a:t>
            </a:r>
            <a:b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are used to attract pollinators to them (insects).</a:t>
            </a:r>
          </a:p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These plants provide warmth in addition to nectar.</a:t>
            </a:r>
          </a:p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For example, it has been shown that bees prefer these types of plants if available.</a:t>
            </a:r>
          </a:p>
        </p:txBody>
      </p:sp>
      <p:sp>
        <p:nvSpPr>
          <p:cNvPr id="15" name="Shape 134"/>
          <p:cNvSpPr txBox="1"/>
          <p:nvPr/>
        </p:nvSpPr>
        <p:spPr>
          <a:xfrm>
            <a:off x="4142232" y="4974244"/>
            <a:ext cx="5001768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1" name="Shape 134"/>
          <p:cNvSpPr txBox="1"/>
          <p:nvPr/>
        </p:nvSpPr>
        <p:spPr>
          <a:xfrm>
            <a:off x="4191000" y="5024074"/>
            <a:ext cx="4953007" cy="11887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https://c.pxhere.com/photos/45/13/hummel_bee_sun_blossom_bloom_flower_insect_close-649126.jpg!d</a:t>
            </a:r>
          </a:p>
        </p:txBody>
      </p:sp>
      <p:pic>
        <p:nvPicPr>
          <p:cNvPr id="10242" name="Picture 2" descr="https://c.pxhere.com/photos/45/13/hummel_bee_sun_blossom_bloom_flower_insect_close-649126.jpg!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52600" y="57150"/>
            <a:ext cx="3774440" cy="501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69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8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094B2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AP BIOLOGY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Shape 83"/>
          <p:cNvSpPr txBox="1"/>
          <p:nvPr/>
        </p:nvSpPr>
        <p:spPr>
          <a:xfrm>
            <a:off x="0" y="888093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ct val="61111"/>
            </a:pPr>
            <a:r>
              <a:rPr lang="en" sz="18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Free </a:t>
            </a: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Energy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Shape 83"/>
          <p:cNvSpPr txBox="1"/>
          <p:nvPr/>
        </p:nvSpPr>
        <p:spPr>
          <a:xfrm>
            <a:off x="0" y="441735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-US" sz="20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2.A.1 (d.2)</a:t>
            </a:r>
            <a:endParaRPr lang="en" sz="20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Shape 81"/>
          <p:cNvSpPr txBox="1"/>
          <p:nvPr/>
        </p:nvSpPr>
        <p:spPr>
          <a:xfrm>
            <a:off x="0" y="1330779"/>
            <a:ext cx="1672500" cy="3812721"/>
          </a:xfrm>
          <a:prstGeom prst="rect">
            <a:avLst/>
          </a:prstGeom>
          <a:solidFill>
            <a:srgbClr val="10865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600" u="sng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 rtl="0">
              <a:spcBef>
                <a:spcPts val="0"/>
              </a:spcBef>
              <a:buNone/>
            </a:pPr>
            <a:endParaRPr lang="en"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sz="1600" dirty="0" smtClea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1649200" y="0"/>
            <a:ext cx="52200" cy="5148072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t>26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3" name="Shape 172"/>
          <p:cNvSpPr txBox="1">
            <a:spLocks noGrp="1"/>
          </p:cNvSpPr>
          <p:nvPr>
            <p:ph type="body" idx="1"/>
          </p:nvPr>
        </p:nvSpPr>
        <p:spPr>
          <a:xfrm>
            <a:off x="1752600" y="13608"/>
            <a:ext cx="7318564" cy="37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The free energy needed for reproduction and rearing than that needed for maintenance and growth.</a:t>
            </a:r>
          </a:p>
          <a:p>
            <a:pPr lvl="0">
              <a:spcBef>
                <a:spcPts val="0"/>
              </a:spcBef>
              <a:buNone/>
            </a:pP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sz="1600" dirty="0" smtClean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sz="1600" dirty="0" smtClean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sz="28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sz="1600" dirty="0" smtClean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As a result, different organisms use various reproductive strategies in response to the amount of energy available.</a:t>
            </a: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" name="Shape 134"/>
          <p:cNvSpPr txBox="1"/>
          <p:nvPr/>
        </p:nvSpPr>
        <p:spPr>
          <a:xfrm>
            <a:off x="5486400" y="5024074"/>
            <a:ext cx="3657607" cy="1239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https://upload.wikimedia.org/wikipedia/commons/6/65/Seabirds_LC0141.jpg</a:t>
            </a:r>
          </a:p>
        </p:txBody>
      </p:sp>
      <p:pic>
        <p:nvPicPr>
          <p:cNvPr id="13314" name="Picture 2" descr="https://upload.wikimedia.org/wikipedia/commons/6/65/Seabirds_LC014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03399" y="711200"/>
            <a:ext cx="7223760" cy="371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36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8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094B2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AP BIOLOGY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Shape 83"/>
          <p:cNvSpPr txBox="1"/>
          <p:nvPr/>
        </p:nvSpPr>
        <p:spPr>
          <a:xfrm>
            <a:off x="0" y="888093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ct val="61111"/>
            </a:pPr>
            <a:r>
              <a:rPr lang="en" sz="18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Free </a:t>
            </a: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Energy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Shape 83"/>
          <p:cNvSpPr txBox="1"/>
          <p:nvPr/>
        </p:nvSpPr>
        <p:spPr>
          <a:xfrm>
            <a:off x="0" y="441735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-US" sz="20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2.A.1 (d.2)</a:t>
            </a:r>
            <a:endParaRPr lang="en" sz="20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Shape 81"/>
          <p:cNvSpPr txBox="1"/>
          <p:nvPr/>
        </p:nvSpPr>
        <p:spPr>
          <a:xfrm>
            <a:off x="0" y="1330779"/>
            <a:ext cx="1672500" cy="3812721"/>
          </a:xfrm>
          <a:prstGeom prst="rect">
            <a:avLst/>
          </a:prstGeom>
          <a:solidFill>
            <a:srgbClr val="10865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600" u="sng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 rtl="0">
              <a:spcBef>
                <a:spcPts val="0"/>
              </a:spcBef>
              <a:buNone/>
            </a:pPr>
            <a:endParaRPr lang="en"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sz="1600" dirty="0" smtClea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1649200" y="0"/>
            <a:ext cx="52200" cy="5148072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t>27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3" name="Shape 172"/>
          <p:cNvSpPr txBox="1">
            <a:spLocks noGrp="1"/>
          </p:cNvSpPr>
          <p:nvPr>
            <p:ph type="body" idx="1"/>
          </p:nvPr>
        </p:nvSpPr>
        <p:spPr>
          <a:xfrm>
            <a:off x="1752600" y="13608"/>
            <a:ext cx="7318564" cy="37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For example, some species reproduce seasonally in order to better balance the energy available due to seasonal changes.</a:t>
            </a:r>
          </a:p>
          <a:p>
            <a:pPr lvl="0">
              <a:spcBef>
                <a:spcPts val="0"/>
              </a:spcBef>
              <a:buNone/>
            </a:pP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sz="1600" dirty="0" smtClean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sz="2600" dirty="0" smtClean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sz="1600" dirty="0" smtClean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Seasonal reproduction also affects the conditions under which offspring are raised, which affects energy requirements.</a:t>
            </a: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" name="Shape 134"/>
          <p:cNvSpPr txBox="1"/>
          <p:nvPr/>
        </p:nvSpPr>
        <p:spPr>
          <a:xfrm>
            <a:off x="4152900" y="5013152"/>
            <a:ext cx="4953007" cy="1239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http://www.frontiersin.org/files/Articles/79791/fendo-05-00012-HTML/image_m/fendo-05-00012-g001.jpg</a:t>
            </a:r>
          </a:p>
        </p:txBody>
      </p:sp>
      <p:pic>
        <p:nvPicPr>
          <p:cNvPr id="14338" name="Picture 2" descr="http://www.frontiersin.org/files/Articles/79791/fendo-05-00012-HTML/image_m/fendo-05-00012-g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34060"/>
            <a:ext cx="5943600" cy="361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60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8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094B2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AP BIOLOGY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Shape 83"/>
          <p:cNvSpPr txBox="1"/>
          <p:nvPr/>
        </p:nvSpPr>
        <p:spPr>
          <a:xfrm>
            <a:off x="0" y="888093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ct val="61111"/>
            </a:pPr>
            <a:r>
              <a:rPr lang="en" sz="18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Free </a:t>
            </a: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Energy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362" name="Picture 2" descr="https://upload.wikimedia.org/wikipedia/commons/9/99/Spring_Flower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62760" y="59312"/>
            <a:ext cx="3713480" cy="501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83"/>
          <p:cNvSpPr txBox="1"/>
          <p:nvPr/>
        </p:nvSpPr>
        <p:spPr>
          <a:xfrm>
            <a:off x="0" y="441735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-US" sz="20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2.A.1 (d.2)</a:t>
            </a:r>
            <a:endParaRPr lang="en" sz="20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Shape 81"/>
          <p:cNvSpPr txBox="1"/>
          <p:nvPr/>
        </p:nvSpPr>
        <p:spPr>
          <a:xfrm>
            <a:off x="0" y="1330779"/>
            <a:ext cx="1672500" cy="3812721"/>
          </a:xfrm>
          <a:prstGeom prst="rect">
            <a:avLst/>
          </a:prstGeom>
          <a:solidFill>
            <a:srgbClr val="10865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600" u="sng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 rtl="0">
              <a:spcBef>
                <a:spcPts val="0"/>
              </a:spcBef>
              <a:buNone/>
            </a:pPr>
            <a:endParaRPr lang="en"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sz="1600" dirty="0" smtClea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1649200" y="0"/>
            <a:ext cx="52200" cy="5148072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t>28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3" name="Shape 172"/>
          <p:cNvSpPr txBox="1">
            <a:spLocks noGrp="1"/>
          </p:cNvSpPr>
          <p:nvPr>
            <p:ph type="body" idx="1"/>
          </p:nvPr>
        </p:nvSpPr>
        <p:spPr>
          <a:xfrm>
            <a:off x="5501640" y="13608"/>
            <a:ext cx="3508564" cy="37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Biennial plants are those that take two years to complete their life cycles.</a:t>
            </a:r>
          </a:p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This spreads out their energy budget.</a:t>
            </a:r>
          </a:p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They grow roots and leaves in the first year and then flower in the second year of life.</a:t>
            </a: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Shape 134"/>
          <p:cNvSpPr txBox="1"/>
          <p:nvPr/>
        </p:nvSpPr>
        <p:spPr>
          <a:xfrm>
            <a:off x="4142232" y="4983480"/>
            <a:ext cx="5001768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1" name="Shape 134"/>
          <p:cNvSpPr txBox="1"/>
          <p:nvPr/>
        </p:nvSpPr>
        <p:spPr>
          <a:xfrm>
            <a:off x="4191000" y="5024074"/>
            <a:ext cx="4953007" cy="1239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http://www.frontiersin.org/files/Articles/79791/fendo-05-00012-HTML/image_m/fendo-05-00012-g001.jpg</a:t>
            </a:r>
          </a:p>
        </p:txBody>
      </p:sp>
    </p:spTree>
    <p:extLst>
      <p:ext uri="{BB962C8B-B14F-4D97-AF65-F5344CB8AC3E}">
        <p14:creationId xmlns:p14="http://schemas.microsoft.com/office/powerpoint/2010/main" val="59447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8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094B2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AP BIOLOGY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Shape 83"/>
          <p:cNvSpPr txBox="1"/>
          <p:nvPr/>
        </p:nvSpPr>
        <p:spPr>
          <a:xfrm>
            <a:off x="0" y="888093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ct val="61111"/>
            </a:pPr>
            <a:r>
              <a:rPr lang="en" sz="18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Free </a:t>
            </a: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Energy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Shape 83"/>
          <p:cNvSpPr txBox="1"/>
          <p:nvPr/>
        </p:nvSpPr>
        <p:spPr>
          <a:xfrm>
            <a:off x="0" y="441735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-US" sz="20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2.A.1 (d.3)</a:t>
            </a:r>
            <a:endParaRPr lang="en" sz="20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Shape 81"/>
          <p:cNvSpPr txBox="1"/>
          <p:nvPr/>
        </p:nvSpPr>
        <p:spPr>
          <a:xfrm>
            <a:off x="0" y="1330779"/>
            <a:ext cx="1672500" cy="3812721"/>
          </a:xfrm>
          <a:prstGeom prst="rect">
            <a:avLst/>
          </a:prstGeom>
          <a:solidFill>
            <a:srgbClr val="10865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600" u="sng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 rtl="0">
              <a:spcBef>
                <a:spcPts val="0"/>
              </a:spcBef>
              <a:buNone/>
            </a:pPr>
            <a:endParaRPr lang="en"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sz="1600" dirty="0" smtClea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1649200" y="0"/>
            <a:ext cx="52200" cy="5148072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t>29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3" name="Shape 172"/>
          <p:cNvSpPr txBox="1">
            <a:spLocks noGrp="1"/>
          </p:cNvSpPr>
          <p:nvPr>
            <p:ph type="body" idx="1"/>
          </p:nvPr>
        </p:nvSpPr>
        <p:spPr>
          <a:xfrm>
            <a:off x="5768576" y="13608"/>
            <a:ext cx="3241627" cy="37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An organism’s </a:t>
            </a:r>
            <a:r>
              <a:rPr lang="en" sz="1600" dirty="0" smtClean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metabolic </a:t>
            </a:r>
            <a:br>
              <a:rPr lang="en" sz="1600" dirty="0" smtClean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600" dirty="0" smtClean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rate</a:t>
            </a: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is the amount of energy that it uses in a given unit of time.  </a:t>
            </a: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Generall, the smaller the organism, the higher the metabolic rate.</a:t>
            </a:r>
          </a:p>
          <a:p>
            <a:pPr lvl="0">
              <a:spcBef>
                <a:spcPts val="0"/>
              </a:spcBef>
              <a:buNone/>
            </a:pP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* In this graph, rate is measured in O</a:t>
            </a:r>
            <a:r>
              <a:rPr lang="en" sz="1600" baseline="-250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consumption, a reactant in cell respiration.</a:t>
            </a:r>
          </a:p>
        </p:txBody>
      </p:sp>
      <p:sp>
        <p:nvSpPr>
          <p:cNvPr id="11" name="Shape 134"/>
          <p:cNvSpPr txBox="1"/>
          <p:nvPr/>
        </p:nvSpPr>
        <p:spPr>
          <a:xfrm>
            <a:off x="6096000" y="5024074"/>
            <a:ext cx="3048008" cy="11887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http://jeb.biologists.org/content/jexbio/208/9/1621/F1.large.jpg</a:t>
            </a:r>
          </a:p>
        </p:txBody>
      </p:sp>
      <p:pic>
        <p:nvPicPr>
          <p:cNvPr id="16388" name="Picture 4" descr="http://physrev.physiology.org/content/physrev/87/4/1175/F8.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33350"/>
            <a:ext cx="4076936" cy="487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21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8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094B2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AP BIOLOGY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122" name="Picture 2" descr="https://upload.wikimedia.org/wikipedia/commons/thumb/4/43/The_Earth_seen_from_Apollo_17_with_transparent_background.png/1029px-The_Earth_seen_from_Apollo_17_with_transparent_backgroun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8001" y="-54701"/>
            <a:ext cx="3728720" cy="520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hape 83"/>
          <p:cNvSpPr txBox="1"/>
          <p:nvPr/>
        </p:nvSpPr>
        <p:spPr>
          <a:xfrm>
            <a:off x="0" y="888093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ct val="61111"/>
            </a:pPr>
            <a:r>
              <a:rPr lang="en" sz="18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Free </a:t>
            </a: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Energy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Shape 83"/>
          <p:cNvSpPr txBox="1"/>
          <p:nvPr/>
        </p:nvSpPr>
        <p:spPr>
          <a:xfrm>
            <a:off x="0" y="441735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-US" sz="20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2.A.1 (a)</a:t>
            </a:r>
            <a:endParaRPr lang="en" sz="20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Shape 81"/>
          <p:cNvSpPr txBox="1"/>
          <p:nvPr/>
        </p:nvSpPr>
        <p:spPr>
          <a:xfrm>
            <a:off x="0" y="1330779"/>
            <a:ext cx="1672500" cy="3812721"/>
          </a:xfrm>
          <a:prstGeom prst="rect">
            <a:avLst/>
          </a:prstGeom>
          <a:solidFill>
            <a:srgbClr val="10865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600" u="sng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  <a:endParaRPr lang="en" sz="16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sz="16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System</a:t>
            </a:r>
          </a:p>
          <a:p>
            <a:pPr lvl="0" algn="ctr" rtl="0">
              <a:spcBef>
                <a:spcPts val="0"/>
              </a:spcBef>
              <a:buNone/>
            </a:pPr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Closed System</a:t>
            </a:r>
          </a:p>
        </p:txBody>
      </p:sp>
      <p:sp>
        <p:nvSpPr>
          <p:cNvPr id="169" name="Shape 169"/>
          <p:cNvSpPr/>
          <p:nvPr/>
        </p:nvSpPr>
        <p:spPr>
          <a:xfrm>
            <a:off x="1649200" y="0"/>
            <a:ext cx="52200" cy="5148072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t>3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3" name="Shape 172"/>
          <p:cNvSpPr txBox="1">
            <a:spLocks noGrp="1"/>
          </p:cNvSpPr>
          <p:nvPr>
            <p:ph type="body" idx="1"/>
          </p:nvPr>
        </p:nvSpPr>
        <p:spPr>
          <a:xfrm>
            <a:off x="5506720" y="13608"/>
            <a:ext cx="3564443" cy="37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 order to exist, life requires a highly ordered system.</a:t>
            </a:r>
          </a:p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Systems are groups of components that interact with each other within a defined area.</a:t>
            </a:r>
          </a:p>
          <a:p>
            <a:pPr lvl="0">
              <a:spcBef>
                <a:spcPts val="0"/>
              </a:spcBef>
              <a:buNone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The 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biozone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(Earth) is considered a </a:t>
            </a:r>
            <a:r>
              <a:rPr lang="en-US" sz="1600" dirty="0" smtClean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closed system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because:</a:t>
            </a:r>
          </a:p>
          <a:p>
            <a:pPr marL="285750" lvl="0" indent="-285750">
              <a:spcBef>
                <a:spcPts val="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Energy is exchanged with surroundings (space)</a:t>
            </a:r>
          </a:p>
          <a:p>
            <a:pPr marL="285750" lvl="0" indent="-285750">
              <a:spcBef>
                <a:spcPts val="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Matter is not exchanged with surroundings</a:t>
            </a:r>
          </a:p>
        </p:txBody>
      </p:sp>
      <p:sp>
        <p:nvSpPr>
          <p:cNvPr id="15" name="Shape 134"/>
          <p:cNvSpPr txBox="1"/>
          <p:nvPr/>
        </p:nvSpPr>
        <p:spPr>
          <a:xfrm>
            <a:off x="3014472" y="4975260"/>
            <a:ext cx="6144768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https</a:t>
            </a:r>
            <a:r>
              <a:rPr lang="en-US" sz="800" dirty="0" smtClean="0">
                <a:solidFill>
                  <a:schemeClr val="bg1"/>
                </a:solidFill>
              </a:rPr>
              <a:t>://upload.wikimedia.org/wikipedia/commons/thumb/4/43/The_Earth_seen_from_Apollo_17_with_transparent_background.png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1" name="Shape 134"/>
          <p:cNvSpPr txBox="1"/>
          <p:nvPr/>
        </p:nvSpPr>
        <p:spPr>
          <a:xfrm>
            <a:off x="3048000" y="5024074"/>
            <a:ext cx="6096007" cy="11887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https</a:t>
            </a:r>
            <a:r>
              <a:rPr lang="en-US" sz="800" dirty="0" smtClean="0">
                <a:solidFill>
                  <a:schemeClr val="bg1"/>
                </a:solidFill>
              </a:rPr>
              <a:t>://upload.wikimedia.org/wikipedia/commons/thumb/4/43/The_Earth_seen_from_Apollo_17_with_transparent_background.png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68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8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094B2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AP BIOLOGY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Shape 83"/>
          <p:cNvSpPr txBox="1"/>
          <p:nvPr/>
        </p:nvSpPr>
        <p:spPr>
          <a:xfrm>
            <a:off x="0" y="888093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ct val="61111"/>
            </a:pPr>
            <a:r>
              <a:rPr lang="en" sz="18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Free </a:t>
            </a: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Energy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Shape 83"/>
          <p:cNvSpPr txBox="1"/>
          <p:nvPr/>
        </p:nvSpPr>
        <p:spPr>
          <a:xfrm>
            <a:off x="0" y="441735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-US" sz="20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2.A.1 (d.3)</a:t>
            </a:r>
            <a:endParaRPr lang="en" sz="20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410" name="Picture 2" descr="https://upload.wikimedia.org/wikipedia/commons/d/d1/Salt_Marsh_Harvest_Mou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62760" y="1005840"/>
            <a:ext cx="7315200" cy="407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81"/>
          <p:cNvSpPr txBox="1"/>
          <p:nvPr/>
        </p:nvSpPr>
        <p:spPr>
          <a:xfrm>
            <a:off x="0" y="1330779"/>
            <a:ext cx="1672500" cy="3812721"/>
          </a:xfrm>
          <a:prstGeom prst="rect">
            <a:avLst/>
          </a:prstGeom>
          <a:solidFill>
            <a:srgbClr val="10865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600" u="sng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 rtl="0">
              <a:spcBef>
                <a:spcPts val="0"/>
              </a:spcBef>
              <a:buNone/>
            </a:pPr>
            <a:endParaRPr lang="en"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sz="1600" dirty="0" smtClea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1649200" y="0"/>
            <a:ext cx="52200" cy="5148072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t>30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3" name="Shape 172"/>
          <p:cNvSpPr txBox="1">
            <a:spLocks noGrp="1"/>
          </p:cNvSpPr>
          <p:nvPr>
            <p:ph type="body" idx="1"/>
          </p:nvPr>
        </p:nvSpPr>
        <p:spPr>
          <a:xfrm>
            <a:off x="1752600" y="13608"/>
            <a:ext cx="7257603" cy="37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This is because smaller organisms have a low surface area to volume ratio and so lose heat relatively quickly.  As a result, they must metabolize food quickly.</a:t>
            </a:r>
          </a:p>
        </p:txBody>
      </p:sp>
      <p:sp>
        <p:nvSpPr>
          <p:cNvPr id="15" name="Shape 134"/>
          <p:cNvSpPr txBox="1"/>
          <p:nvPr/>
        </p:nvSpPr>
        <p:spPr>
          <a:xfrm>
            <a:off x="4983480" y="4978908"/>
            <a:ext cx="4160520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1" name="Shape 134"/>
          <p:cNvSpPr txBox="1"/>
          <p:nvPr/>
        </p:nvSpPr>
        <p:spPr>
          <a:xfrm>
            <a:off x="5029200" y="5024074"/>
            <a:ext cx="4114808" cy="1194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https://upload.wikimedia.org/wikipedia/commons/d/d1/Salt_Marsh_Harvest_Mouse.jpg</a:t>
            </a:r>
          </a:p>
        </p:txBody>
      </p:sp>
    </p:spTree>
    <p:extLst>
      <p:ext uri="{BB962C8B-B14F-4D97-AF65-F5344CB8AC3E}">
        <p14:creationId xmlns:p14="http://schemas.microsoft.com/office/powerpoint/2010/main" val="6848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8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094B2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AP BIOLOGY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Shape 83"/>
          <p:cNvSpPr txBox="1"/>
          <p:nvPr/>
        </p:nvSpPr>
        <p:spPr>
          <a:xfrm>
            <a:off x="0" y="888093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ct val="61111"/>
            </a:pPr>
            <a:r>
              <a:rPr lang="en" sz="18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Free </a:t>
            </a: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Energy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Shape 83"/>
          <p:cNvSpPr txBox="1"/>
          <p:nvPr/>
        </p:nvSpPr>
        <p:spPr>
          <a:xfrm>
            <a:off x="0" y="441735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-US" sz="20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2.A.1 (d.4)</a:t>
            </a:r>
            <a:endParaRPr lang="en" sz="20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Shape 81"/>
          <p:cNvSpPr txBox="1"/>
          <p:nvPr/>
        </p:nvSpPr>
        <p:spPr>
          <a:xfrm>
            <a:off x="0" y="1330779"/>
            <a:ext cx="1672500" cy="3812721"/>
          </a:xfrm>
          <a:prstGeom prst="rect">
            <a:avLst/>
          </a:prstGeom>
          <a:solidFill>
            <a:srgbClr val="10865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600" u="sng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 rtl="0">
              <a:spcBef>
                <a:spcPts val="0"/>
              </a:spcBef>
              <a:buNone/>
            </a:pPr>
            <a:endParaRPr lang="en"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sz="1600" dirty="0" smtClea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434" name="Picture 2" descr="https://upload.wikimedia.org/wikipedia/commons/thumb/1/1d/Racoon_Ragunan_Zoo.jpg/1280px-Racoon_Ragunan_Zo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08480" y="971550"/>
            <a:ext cx="7239000" cy="411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" name="Shape 169"/>
          <p:cNvSpPr/>
          <p:nvPr/>
        </p:nvSpPr>
        <p:spPr>
          <a:xfrm>
            <a:off x="1649200" y="0"/>
            <a:ext cx="52200" cy="5148072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t>31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3" name="Shape 172"/>
          <p:cNvSpPr txBox="1">
            <a:spLocks noGrp="1"/>
          </p:cNvSpPr>
          <p:nvPr>
            <p:ph type="body" idx="1"/>
          </p:nvPr>
        </p:nvSpPr>
        <p:spPr>
          <a:xfrm>
            <a:off x="1752600" y="13608"/>
            <a:ext cx="7318564" cy="37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Excess free energy that is acquired in excess of required free </a:t>
            </a:r>
            <a:b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energy is stored or used for growth.  These reserves are used when free energy is less available in the future.</a:t>
            </a: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Shape 134"/>
          <p:cNvSpPr txBox="1"/>
          <p:nvPr/>
        </p:nvSpPr>
        <p:spPr>
          <a:xfrm>
            <a:off x="3299968" y="4977292"/>
            <a:ext cx="5833872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1" name="Shape 134"/>
          <p:cNvSpPr txBox="1"/>
          <p:nvPr/>
        </p:nvSpPr>
        <p:spPr>
          <a:xfrm>
            <a:off x="3352800" y="5024074"/>
            <a:ext cx="5791207" cy="1194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https://upload.wikimedia.org/wikipedia/commons/thumb/1/1d/Racoon_Ragunan_Zoo.jpg/1280px-Racoon_Ragunan_Zoo.jpg</a:t>
            </a:r>
          </a:p>
        </p:txBody>
      </p:sp>
    </p:spTree>
    <p:extLst>
      <p:ext uri="{BB962C8B-B14F-4D97-AF65-F5344CB8AC3E}">
        <p14:creationId xmlns:p14="http://schemas.microsoft.com/office/powerpoint/2010/main" val="113945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8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094B2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AP BIOLOGY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Shape 83"/>
          <p:cNvSpPr txBox="1"/>
          <p:nvPr/>
        </p:nvSpPr>
        <p:spPr>
          <a:xfrm>
            <a:off x="0" y="888093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ct val="61111"/>
            </a:pPr>
            <a:r>
              <a:rPr lang="en" sz="18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Free </a:t>
            </a: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Energy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Shape 83"/>
          <p:cNvSpPr txBox="1"/>
          <p:nvPr/>
        </p:nvSpPr>
        <p:spPr>
          <a:xfrm>
            <a:off x="0" y="441735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-US" sz="20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2.A.1 (d.5)</a:t>
            </a:r>
            <a:endParaRPr lang="en" sz="20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9458" name="Picture 2" descr="https://upload.wikimedia.org/wikipedia/commons/4/45/Seca_no_semi%C3%A1rid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2920" y="731520"/>
            <a:ext cx="7294880" cy="434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81"/>
          <p:cNvSpPr txBox="1"/>
          <p:nvPr/>
        </p:nvSpPr>
        <p:spPr>
          <a:xfrm>
            <a:off x="0" y="1330779"/>
            <a:ext cx="1672500" cy="3812721"/>
          </a:xfrm>
          <a:prstGeom prst="rect">
            <a:avLst/>
          </a:prstGeom>
          <a:solidFill>
            <a:srgbClr val="10865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600" u="sng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 rtl="0">
              <a:spcBef>
                <a:spcPts val="0"/>
              </a:spcBef>
              <a:buNone/>
            </a:pPr>
            <a:endParaRPr lang="en"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sz="1600" dirty="0" smtClea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1649200" y="0"/>
            <a:ext cx="52200" cy="5148072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t>32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3" name="Shape 172"/>
          <p:cNvSpPr txBox="1">
            <a:spLocks noGrp="1"/>
          </p:cNvSpPr>
          <p:nvPr>
            <p:ph type="body" idx="1"/>
          </p:nvPr>
        </p:nvSpPr>
        <p:spPr>
          <a:xfrm>
            <a:off x="1752600" y="13608"/>
            <a:ext cx="7318564" cy="37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If the acquired free energy is less than the required amount, there will be a loss in mass and ultimately the organism will die.</a:t>
            </a: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Shape 134"/>
          <p:cNvSpPr txBox="1"/>
          <p:nvPr/>
        </p:nvSpPr>
        <p:spPr>
          <a:xfrm>
            <a:off x="4988560" y="4978908"/>
            <a:ext cx="4160520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1" name="Shape 134"/>
          <p:cNvSpPr txBox="1"/>
          <p:nvPr/>
        </p:nvSpPr>
        <p:spPr>
          <a:xfrm>
            <a:off x="5029200" y="5024074"/>
            <a:ext cx="4114807" cy="1194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https://upload.wikimedia.org/wikipedia/commons/4/45/Seca_no_semi%C3%A1rido.jpg</a:t>
            </a:r>
          </a:p>
        </p:txBody>
      </p:sp>
    </p:spTree>
    <p:extLst>
      <p:ext uri="{BB962C8B-B14F-4D97-AF65-F5344CB8AC3E}">
        <p14:creationId xmlns:p14="http://schemas.microsoft.com/office/powerpoint/2010/main" val="154586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8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094B2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AP BIOLOGY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Shape 83"/>
          <p:cNvSpPr txBox="1"/>
          <p:nvPr/>
        </p:nvSpPr>
        <p:spPr>
          <a:xfrm>
            <a:off x="0" y="888093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Free Energy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Shape 83"/>
          <p:cNvSpPr txBox="1"/>
          <p:nvPr/>
        </p:nvSpPr>
        <p:spPr>
          <a:xfrm>
            <a:off x="0" y="441735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-US" sz="20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2.A.1 (e)</a:t>
            </a:r>
            <a:endParaRPr lang="en" sz="20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Shape 81"/>
          <p:cNvSpPr txBox="1"/>
          <p:nvPr/>
        </p:nvSpPr>
        <p:spPr>
          <a:xfrm>
            <a:off x="0" y="1330779"/>
            <a:ext cx="1672500" cy="3812721"/>
          </a:xfrm>
          <a:prstGeom prst="rect">
            <a:avLst/>
          </a:prstGeom>
          <a:solidFill>
            <a:srgbClr val="10865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600" u="sng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 rtl="0">
              <a:spcBef>
                <a:spcPts val="0"/>
              </a:spcBef>
              <a:buNone/>
            </a:pPr>
            <a:endParaRPr lang="en"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sz="1600" dirty="0" smtClea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1649200" y="0"/>
            <a:ext cx="52200" cy="5148072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t>33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3" name="Shape 172"/>
          <p:cNvSpPr txBox="1">
            <a:spLocks noGrp="1"/>
          </p:cNvSpPr>
          <p:nvPr>
            <p:ph type="body" idx="1"/>
          </p:nvPr>
        </p:nvSpPr>
        <p:spPr>
          <a:xfrm>
            <a:off x="1752600" y="13608"/>
            <a:ext cx="7318564" cy="37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Changes in free energy availability can result in changes in population size.  For example, if a prey species population declines, there is less energy for the predator, which declines shortly after.  </a:t>
            </a: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" name="Shape 134"/>
          <p:cNvSpPr txBox="1"/>
          <p:nvPr/>
        </p:nvSpPr>
        <p:spPr>
          <a:xfrm>
            <a:off x="3657600" y="5024074"/>
            <a:ext cx="5486407" cy="1194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https://upload.wikimedia.org/wikipedia/commons/thumb/6/62/LotkaVolterra_en.svg/1200px-LotkaVolterra_en.svg.png</a:t>
            </a:r>
          </a:p>
        </p:txBody>
      </p:sp>
      <p:pic>
        <p:nvPicPr>
          <p:cNvPr id="6146" name="Picture 2" descr="https://upload.wikimedia.org/wikipedia/commons/thumb/6/62/LotkaVolterra_en.svg/1200px-LotkaVolterra_e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48610"/>
            <a:ext cx="6175375" cy="388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0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8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094B2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AP BIOLOGY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Shape 83"/>
          <p:cNvSpPr txBox="1"/>
          <p:nvPr/>
        </p:nvSpPr>
        <p:spPr>
          <a:xfrm>
            <a:off x="0" y="888093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Free Energy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Shape 83"/>
          <p:cNvSpPr txBox="1"/>
          <p:nvPr/>
        </p:nvSpPr>
        <p:spPr>
          <a:xfrm>
            <a:off x="0" y="441735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-US" sz="20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2.A.1 (f)</a:t>
            </a:r>
            <a:endParaRPr lang="en" sz="20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Shape 81"/>
          <p:cNvSpPr txBox="1"/>
          <p:nvPr/>
        </p:nvSpPr>
        <p:spPr>
          <a:xfrm>
            <a:off x="0" y="1330779"/>
            <a:ext cx="1672500" cy="3812721"/>
          </a:xfrm>
          <a:prstGeom prst="rect">
            <a:avLst/>
          </a:prstGeom>
          <a:solidFill>
            <a:srgbClr val="10865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600" u="sng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 rtl="0">
              <a:spcBef>
                <a:spcPts val="0"/>
              </a:spcBef>
              <a:buNone/>
            </a:pPr>
            <a:endParaRPr lang="en"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sz="1600" dirty="0" smtClea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1649200" y="0"/>
            <a:ext cx="52200" cy="5148072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t>34</a:t>
            </a:fld>
            <a:endParaRPr lang="en">
              <a:solidFill>
                <a:srgbClr val="595959"/>
              </a:solidFill>
            </a:endParaRPr>
          </a:p>
        </p:txBody>
      </p:sp>
      <p:pic>
        <p:nvPicPr>
          <p:cNvPr id="4098" name="Picture 2" descr="https://upload.wikimedia.org/wikipedia/commons/5/52/Cloud_blocking_the_su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8001" y="57150"/>
            <a:ext cx="3586480" cy="502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hape 172"/>
          <p:cNvSpPr txBox="1">
            <a:spLocks noGrp="1"/>
          </p:cNvSpPr>
          <p:nvPr>
            <p:ph type="body" idx="1"/>
          </p:nvPr>
        </p:nvSpPr>
        <p:spPr>
          <a:xfrm>
            <a:off x="5364480" y="13608"/>
            <a:ext cx="3706683" cy="37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If the overall amount of free energy is changed, there can be disruptions in an ecosystem.</a:t>
            </a:r>
          </a:p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Aspects that can change can include:</a:t>
            </a:r>
          </a:p>
          <a:p>
            <a:pPr marL="285750" lvl="0" indent="-285750">
              <a:spcBef>
                <a:spcPts val="0"/>
              </a:spcBef>
              <a:buFont typeface="Arial" pitchFamily="34" charset="0"/>
              <a:buChar char="•"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Level of producers</a:t>
            </a:r>
          </a:p>
          <a:p>
            <a:pPr marL="285750" lvl="0" indent="-285750">
              <a:spcBef>
                <a:spcPts val="0"/>
              </a:spcBef>
              <a:buFont typeface="Arial" pitchFamily="34" charset="0"/>
              <a:buChar char="•"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Energy resources such as sunlight</a:t>
            </a:r>
          </a:p>
          <a:p>
            <a:pPr marL="285750" lvl="0" indent="-285750">
              <a:spcBef>
                <a:spcPts val="0"/>
              </a:spcBef>
              <a:buFont typeface="Arial" pitchFamily="34" charset="0"/>
              <a:buChar char="•"/>
            </a:pP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Shape 134"/>
          <p:cNvSpPr txBox="1"/>
          <p:nvPr/>
        </p:nvSpPr>
        <p:spPr>
          <a:xfrm>
            <a:off x="5133848" y="4978908"/>
            <a:ext cx="4005072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1" name="Shape 134"/>
          <p:cNvSpPr txBox="1"/>
          <p:nvPr/>
        </p:nvSpPr>
        <p:spPr>
          <a:xfrm>
            <a:off x="5181600" y="5024074"/>
            <a:ext cx="3962407" cy="1194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https://upload.wikimedia.org/wikipedia/commons/5/52/Cloud_blocking_the_sun.jpg</a:t>
            </a:r>
          </a:p>
        </p:txBody>
      </p:sp>
    </p:spTree>
    <p:extLst>
      <p:ext uri="{BB962C8B-B14F-4D97-AF65-F5344CB8AC3E}">
        <p14:creationId xmlns:p14="http://schemas.microsoft.com/office/powerpoint/2010/main" val="27400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8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094B2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AP BIOLOGY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Shape 83"/>
          <p:cNvSpPr txBox="1"/>
          <p:nvPr/>
        </p:nvSpPr>
        <p:spPr>
          <a:xfrm>
            <a:off x="0" y="888093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ct val="61111"/>
            </a:pPr>
            <a:r>
              <a:rPr lang="en" sz="18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Free </a:t>
            </a: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Energy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28" name="Picture 4" descr="C:\Users\Alex\Desktop\New folder\TrophicWeb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71143"/>
            <a:ext cx="4161489" cy="33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83"/>
          <p:cNvSpPr txBox="1"/>
          <p:nvPr/>
        </p:nvSpPr>
        <p:spPr>
          <a:xfrm>
            <a:off x="0" y="441735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-US" sz="20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2.A.1 (f)</a:t>
            </a:r>
            <a:endParaRPr lang="en" sz="20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Shape 81"/>
          <p:cNvSpPr txBox="1"/>
          <p:nvPr/>
        </p:nvSpPr>
        <p:spPr>
          <a:xfrm>
            <a:off x="0" y="1330779"/>
            <a:ext cx="1672500" cy="3812721"/>
          </a:xfrm>
          <a:prstGeom prst="rect">
            <a:avLst/>
          </a:prstGeom>
          <a:solidFill>
            <a:srgbClr val="10865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600" u="sng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 rtl="0">
              <a:spcBef>
                <a:spcPts val="0"/>
              </a:spcBef>
              <a:buNone/>
            </a:pPr>
            <a:endParaRPr lang="en"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sz="1600" dirty="0" smtClea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1649200" y="0"/>
            <a:ext cx="52200" cy="5148072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t>35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3" name="Shape 172"/>
          <p:cNvSpPr txBox="1">
            <a:spLocks noGrp="1"/>
          </p:cNvSpPr>
          <p:nvPr>
            <p:ph type="body" idx="1"/>
          </p:nvPr>
        </p:nvSpPr>
        <p:spPr>
          <a:xfrm>
            <a:off x="1752600" y="13608"/>
            <a:ext cx="7318564" cy="37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Variations in producer levels can affect the number and size of other</a:t>
            </a:r>
            <a:b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trophic levels.  As shown below, if the amount of plants decreases, less matter would be available for herbivores and predators.</a:t>
            </a: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" name="Shape 134"/>
          <p:cNvSpPr txBox="1"/>
          <p:nvPr/>
        </p:nvSpPr>
        <p:spPr>
          <a:xfrm>
            <a:off x="5791200" y="5024074"/>
            <a:ext cx="3352807" cy="1194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https://upload.wikimedia.org/wikipedia/commons/1/13/TrophicWeb.jpg</a:t>
            </a:r>
          </a:p>
        </p:txBody>
      </p:sp>
      <p:pic>
        <p:nvPicPr>
          <p:cNvPr id="1030" name="Picture 6" descr="C:\Users\Alex\Desktop\New folder\Trophic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114550"/>
            <a:ext cx="3904109" cy="277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67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8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094B2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AP BIOLOGY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Shape 83"/>
          <p:cNvSpPr txBox="1"/>
          <p:nvPr/>
        </p:nvSpPr>
        <p:spPr>
          <a:xfrm>
            <a:off x="0" y="888093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ct val="61111"/>
            </a:pPr>
            <a:r>
              <a:rPr lang="en" sz="18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Free </a:t>
            </a: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Energy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Shape 83"/>
          <p:cNvSpPr txBox="1"/>
          <p:nvPr/>
        </p:nvSpPr>
        <p:spPr>
          <a:xfrm>
            <a:off x="0" y="441735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-US" sz="20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2.A.1 (f)</a:t>
            </a:r>
            <a:endParaRPr lang="en" sz="20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Shape 81"/>
          <p:cNvSpPr txBox="1"/>
          <p:nvPr/>
        </p:nvSpPr>
        <p:spPr>
          <a:xfrm>
            <a:off x="0" y="1330779"/>
            <a:ext cx="1672500" cy="3812721"/>
          </a:xfrm>
          <a:prstGeom prst="rect">
            <a:avLst/>
          </a:prstGeom>
          <a:solidFill>
            <a:srgbClr val="10865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600" u="sng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 rtl="0">
              <a:spcBef>
                <a:spcPts val="0"/>
              </a:spcBef>
              <a:buNone/>
            </a:pPr>
            <a:endParaRPr lang="en"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sz="1600" dirty="0" smtClea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1649200" y="0"/>
            <a:ext cx="52200" cy="5148072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t>36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3" name="Shape 172"/>
          <p:cNvSpPr txBox="1">
            <a:spLocks noGrp="1"/>
          </p:cNvSpPr>
          <p:nvPr>
            <p:ph type="body" idx="1"/>
          </p:nvPr>
        </p:nvSpPr>
        <p:spPr>
          <a:xfrm>
            <a:off x="5288280" y="13608"/>
            <a:ext cx="3737163" cy="37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Changes in energy resources, </a:t>
            </a:r>
            <a: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" sz="16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also affects the size of trophic levels by limiting the amount of overall available energy.</a:t>
            </a:r>
          </a:p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For example:</a:t>
            </a:r>
          </a:p>
          <a:p>
            <a:pPr marL="285750" lvl="0" indent="-285750">
              <a:spcBef>
                <a:spcPts val="0"/>
              </a:spcBef>
              <a:buFont typeface="Arial" pitchFamily="34" charset="0"/>
              <a:buChar char="•"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If sunlight decreases, less energy is available for photosynthesis.</a:t>
            </a:r>
          </a:p>
          <a:p>
            <a:pPr marL="285750" lvl="0" indent="-285750">
              <a:spcBef>
                <a:spcPts val="0"/>
              </a:spcBef>
              <a:buFont typeface="Arial" pitchFamily="34" charset="0"/>
              <a:buChar char="•"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Then organisms in higher trophic levels have less energy available.</a:t>
            </a:r>
          </a:p>
          <a:p>
            <a:pPr marL="285750" lvl="0" indent="-285750">
              <a:spcBef>
                <a:spcPts val="0"/>
              </a:spcBef>
              <a:buFont typeface="Arial" pitchFamily="34" charset="0"/>
              <a:buChar char="•"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The size of each trophic level decreases.</a:t>
            </a:r>
          </a:p>
          <a:p>
            <a:pPr lvl="0">
              <a:spcBef>
                <a:spcPts val="0"/>
              </a:spcBef>
              <a:buNone/>
            </a:pP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" name="Shape 134"/>
          <p:cNvSpPr txBox="1"/>
          <p:nvPr/>
        </p:nvSpPr>
        <p:spPr>
          <a:xfrm>
            <a:off x="3581400" y="5024074"/>
            <a:ext cx="5562607" cy="1194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https://</a:t>
            </a:r>
            <a:r>
              <a:rPr lang="en-US" sz="800" dirty="0" smtClean="0">
                <a:solidFill>
                  <a:schemeClr val="bg1"/>
                </a:solidFill>
              </a:rPr>
              <a:t>upload.wikimedia.org/wikipedia/commons/thumb/9/93/Biomass_Pyramid.svg/2000px-Biomass_Pyramid.svg.png</a:t>
            </a:r>
            <a:endParaRPr lang="en-US" sz="8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77999" y="10041"/>
            <a:ext cx="3556001" cy="4992270"/>
            <a:chOff x="1777999" y="10041"/>
            <a:chExt cx="3848336" cy="5402679"/>
          </a:xfrm>
        </p:grpSpPr>
        <p:pic>
          <p:nvPicPr>
            <p:cNvPr id="3074" name="Picture 2" descr="https://upload.wikimedia.org/wikipedia/commons/thumb/9/93/Biomass_Pyramid.svg/2000px-Biomass_Pyramid.svg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77999" y="10041"/>
              <a:ext cx="3718561" cy="2722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https://upload.wikimedia.org/wikipedia/commons/thumb/9/93/Biomass_Pyramid.svg/2000px-Biomass_Pyramid.svg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28800" y="2699881"/>
              <a:ext cx="3797535" cy="2712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115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8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094B2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AP BIOLOGY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Shape 83"/>
          <p:cNvSpPr txBox="1"/>
          <p:nvPr/>
        </p:nvSpPr>
        <p:spPr>
          <a:xfrm>
            <a:off x="0" y="888093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ct val="61111"/>
            </a:pPr>
            <a:r>
              <a:rPr lang="en" sz="18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Free </a:t>
            </a: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Energy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Shape 83"/>
          <p:cNvSpPr txBox="1"/>
          <p:nvPr/>
        </p:nvSpPr>
        <p:spPr>
          <a:xfrm>
            <a:off x="0" y="441735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-US" sz="20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2.A.1 (f)</a:t>
            </a:r>
            <a:endParaRPr lang="en" sz="20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Shape 81"/>
          <p:cNvSpPr txBox="1"/>
          <p:nvPr/>
        </p:nvSpPr>
        <p:spPr>
          <a:xfrm>
            <a:off x="0" y="1330779"/>
            <a:ext cx="1672500" cy="3812721"/>
          </a:xfrm>
          <a:prstGeom prst="rect">
            <a:avLst/>
          </a:prstGeom>
          <a:solidFill>
            <a:srgbClr val="10865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600" u="sng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 rtl="0">
              <a:spcBef>
                <a:spcPts val="0"/>
              </a:spcBef>
              <a:buNone/>
            </a:pPr>
            <a:endParaRPr lang="en" sz="12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sz="1600" dirty="0" smtClea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1649200" y="0"/>
            <a:ext cx="52200" cy="5148072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t>37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3" name="Shape 172"/>
          <p:cNvSpPr txBox="1">
            <a:spLocks noGrp="1"/>
          </p:cNvSpPr>
          <p:nvPr>
            <p:ph type="body" idx="1"/>
          </p:nvPr>
        </p:nvSpPr>
        <p:spPr>
          <a:xfrm>
            <a:off x="1752600" y="13608"/>
            <a:ext cx="7318564" cy="37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Approximately 10% of energy is tranferred between each trophic level.  So, the amount of energy available at higher levels is determined by the amount contained within lower levels.</a:t>
            </a: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" name="Shape 134"/>
          <p:cNvSpPr txBox="1"/>
          <p:nvPr/>
        </p:nvSpPr>
        <p:spPr>
          <a:xfrm>
            <a:off x="5791200" y="5024074"/>
            <a:ext cx="3352807" cy="1194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https://upload.wikimedia.org/wikipedia/commons/1/13/TrophicWeb.jpg</a:t>
            </a:r>
          </a:p>
        </p:txBody>
      </p:sp>
      <p:pic>
        <p:nvPicPr>
          <p:cNvPr id="2050" name="Picture 2" descr="https://upload.wikimedia.org/wikipedia/commons/thumb/3/3a/Ecological_Pyramid.svg/2000px-Ecological_Pyramid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950138"/>
            <a:ext cx="5593056" cy="402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94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8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094B2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AP BIOLOGY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Shape 83"/>
          <p:cNvSpPr txBox="1"/>
          <p:nvPr/>
        </p:nvSpPr>
        <p:spPr>
          <a:xfrm>
            <a:off x="0" y="888093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ct val="61111"/>
            </a:pPr>
            <a:r>
              <a:rPr lang="en" sz="18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Free </a:t>
            </a: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Energy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Shape 83"/>
          <p:cNvSpPr txBox="1"/>
          <p:nvPr/>
        </p:nvSpPr>
        <p:spPr>
          <a:xfrm>
            <a:off x="0" y="441735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-US" sz="20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2.A.1 (a)</a:t>
            </a:r>
            <a:endParaRPr lang="en" sz="20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Shape 81"/>
          <p:cNvSpPr txBox="1"/>
          <p:nvPr/>
        </p:nvSpPr>
        <p:spPr>
          <a:xfrm>
            <a:off x="0" y="1330779"/>
            <a:ext cx="1672500" cy="3812721"/>
          </a:xfrm>
          <a:prstGeom prst="rect">
            <a:avLst/>
          </a:prstGeom>
          <a:solidFill>
            <a:srgbClr val="10865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sz="1600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/>
            <a:endParaRPr lang="en" sz="16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System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Closed System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Open </a:t>
            </a:r>
            <a:br>
              <a:rPr lang="en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System</a:t>
            </a:r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1649200" y="0"/>
            <a:ext cx="52200" cy="5148072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t>4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3" name="Shape 172"/>
          <p:cNvSpPr txBox="1">
            <a:spLocks noGrp="1"/>
          </p:cNvSpPr>
          <p:nvPr>
            <p:ph type="body" idx="1"/>
          </p:nvPr>
        </p:nvSpPr>
        <p:spPr>
          <a:xfrm>
            <a:off x="1752600" y="13608"/>
            <a:ext cx="7318563" cy="37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Living systems are considered </a:t>
            </a:r>
            <a:r>
              <a:rPr lang="en-US" sz="1600" dirty="0" smtClean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open systems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because both matter and energy are exchanged with the environment.  Organisms transform matter/energy and output it to their surroundings.</a:t>
            </a:r>
          </a:p>
        </p:txBody>
      </p:sp>
      <p:sp>
        <p:nvSpPr>
          <p:cNvPr id="15" name="Shape 134"/>
          <p:cNvSpPr txBox="1"/>
          <p:nvPr/>
        </p:nvSpPr>
        <p:spPr>
          <a:xfrm>
            <a:off x="3014472" y="4975260"/>
            <a:ext cx="6144768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https</a:t>
            </a:r>
            <a:r>
              <a:rPr lang="en-US" sz="800" dirty="0" smtClean="0">
                <a:solidFill>
                  <a:schemeClr val="bg1"/>
                </a:solidFill>
              </a:rPr>
              <a:t>://upload.wikimedia.org/wikipedia/commons/thumb/4/43/The_Earth_seen_from_Apollo_17_with_transparent_background.png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1" name="Shape 134"/>
          <p:cNvSpPr txBox="1"/>
          <p:nvPr/>
        </p:nvSpPr>
        <p:spPr>
          <a:xfrm>
            <a:off x="3048000" y="5024074"/>
            <a:ext cx="6096007" cy="11887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https</a:t>
            </a:r>
            <a:r>
              <a:rPr lang="en-US" sz="800" dirty="0" smtClean="0">
                <a:solidFill>
                  <a:schemeClr val="bg1"/>
                </a:solidFill>
              </a:rPr>
              <a:t>://upload.wikimedia.org/wikipedia/commons/thumb/4/43/The_Earth_seen_from_Apollo_17_with_transparent_background.png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upload.wikimedia.org/wikipedia/commons/thumb/7/77/OpenSystemRepresentation.svg/2000px-OpenSystemRepresentatio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877016"/>
            <a:ext cx="5292785" cy="420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91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8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094B2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AP BIOLOGY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Shape 83"/>
          <p:cNvSpPr txBox="1"/>
          <p:nvPr/>
        </p:nvSpPr>
        <p:spPr>
          <a:xfrm>
            <a:off x="0" y="888093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Free </a:t>
            </a: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Energy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Shape 83"/>
          <p:cNvSpPr txBox="1"/>
          <p:nvPr/>
        </p:nvSpPr>
        <p:spPr>
          <a:xfrm>
            <a:off x="0" y="441735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-US" sz="20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2.A.1 (a)</a:t>
            </a:r>
            <a:endParaRPr lang="en" sz="20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Shape 81"/>
          <p:cNvSpPr txBox="1"/>
          <p:nvPr/>
        </p:nvSpPr>
        <p:spPr>
          <a:xfrm>
            <a:off x="0" y="1330779"/>
            <a:ext cx="1672500" cy="3812721"/>
          </a:xfrm>
          <a:prstGeom prst="rect">
            <a:avLst/>
          </a:prstGeom>
          <a:solidFill>
            <a:srgbClr val="10865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sz="1600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/>
            <a:endParaRPr lang="en" sz="16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System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Closed System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Open </a:t>
            </a:r>
            <a:b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System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Entropy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Free </a:t>
            </a:r>
            <a:br>
              <a:rPr lang="en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Energy</a:t>
            </a:r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1649200" y="0"/>
            <a:ext cx="52200" cy="5148072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t>5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3" name="Shape 172"/>
          <p:cNvSpPr txBox="1">
            <a:spLocks noGrp="1"/>
          </p:cNvSpPr>
          <p:nvPr>
            <p:ph type="body" idx="1"/>
          </p:nvPr>
        </p:nvSpPr>
        <p:spPr>
          <a:xfrm>
            <a:off x="1752600" y="13608"/>
            <a:ext cx="7318563" cy="37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Within a system, </a:t>
            </a:r>
            <a:r>
              <a:rPr lang="en-US" sz="1600" dirty="0" smtClean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entropy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is a measure of </a:t>
            </a:r>
            <a:r>
              <a:rPr lang="en-US" sz="1600" u="sng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order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and </a:t>
            </a:r>
            <a:r>
              <a:rPr lang="en-US" sz="1600" u="sng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disorder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 In organisms, order is maintained by the constant input of </a:t>
            </a:r>
            <a:r>
              <a:rPr lang="en-US" sz="1600" dirty="0" smtClean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free energy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into the system.  This energy is available for use in reactions.</a:t>
            </a:r>
          </a:p>
        </p:txBody>
      </p:sp>
      <p:sp>
        <p:nvSpPr>
          <p:cNvPr id="11" name="Shape 134"/>
          <p:cNvSpPr txBox="1"/>
          <p:nvPr/>
        </p:nvSpPr>
        <p:spPr>
          <a:xfrm>
            <a:off x="5410200" y="5024074"/>
            <a:ext cx="3733807" cy="11577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https://upload.wikimedia.org/wikipedia/commons/9/91/Order_and_disorder.svg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52600" y="1032712"/>
            <a:ext cx="7434016" cy="3520238"/>
            <a:chOff x="1808480" y="1032712"/>
            <a:chExt cx="5590395" cy="2647226"/>
          </a:xfrm>
        </p:grpSpPr>
        <p:pic>
          <p:nvPicPr>
            <p:cNvPr id="2050" name="Picture 2" descr="C:\Files\Downloads\Order_and_disorder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08480" y="1070813"/>
              <a:ext cx="1757680" cy="2609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Files\Downloads\Order_and_disorder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672722" y="1032712"/>
              <a:ext cx="1838960" cy="2609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Files\Downloads\Order_and_disorder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590449" y="1044021"/>
              <a:ext cx="1808426" cy="2609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" name="Straight Connector 3"/>
          <p:cNvCxnSpPr/>
          <p:nvPr/>
        </p:nvCxnSpPr>
        <p:spPr>
          <a:xfrm>
            <a:off x="4191000" y="2390157"/>
            <a:ext cx="0" cy="80534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682138" y="2390157"/>
            <a:ext cx="0" cy="80534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71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c/c8/Dead_organisms_in_Beni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52600" y="751840"/>
            <a:ext cx="7315200" cy="433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hape 8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094B2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AP BIOLOGY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Shape 83"/>
          <p:cNvSpPr txBox="1"/>
          <p:nvPr/>
        </p:nvSpPr>
        <p:spPr>
          <a:xfrm>
            <a:off x="0" y="888093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Free </a:t>
            </a: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Energy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Shape 83"/>
          <p:cNvSpPr txBox="1"/>
          <p:nvPr/>
        </p:nvSpPr>
        <p:spPr>
          <a:xfrm>
            <a:off x="0" y="441735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-US" sz="20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2.A.1 (a)</a:t>
            </a:r>
            <a:endParaRPr lang="en" sz="20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Shape 81"/>
          <p:cNvSpPr txBox="1"/>
          <p:nvPr/>
        </p:nvSpPr>
        <p:spPr>
          <a:xfrm>
            <a:off x="0" y="1330779"/>
            <a:ext cx="1672500" cy="3812721"/>
          </a:xfrm>
          <a:prstGeom prst="rect">
            <a:avLst/>
          </a:prstGeom>
          <a:solidFill>
            <a:srgbClr val="10865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sz="1600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/>
            <a:endParaRPr lang="en" sz="16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System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Closed System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Open </a:t>
            </a:r>
            <a:b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System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Entropy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Free </a:t>
            </a:r>
            <a:r>
              <a:rPr lang="en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Energy</a:t>
            </a:r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1649200" y="0"/>
            <a:ext cx="52200" cy="5148072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t>6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3" name="Shape 172"/>
          <p:cNvSpPr txBox="1">
            <a:spLocks noGrp="1"/>
          </p:cNvSpPr>
          <p:nvPr>
            <p:ph type="body" idx="1"/>
          </p:nvPr>
        </p:nvSpPr>
        <p:spPr>
          <a:xfrm>
            <a:off x="1752600" y="13608"/>
            <a:ext cx="7318563" cy="37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The loss of order or free energy flow results in the death of an organisms.  This is because no energy is available for reactions.</a:t>
            </a:r>
          </a:p>
        </p:txBody>
      </p:sp>
      <p:sp>
        <p:nvSpPr>
          <p:cNvPr id="15" name="Shape 134"/>
          <p:cNvSpPr txBox="1"/>
          <p:nvPr/>
        </p:nvSpPr>
        <p:spPr>
          <a:xfrm>
            <a:off x="5056632" y="4975260"/>
            <a:ext cx="4087368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https</a:t>
            </a:r>
            <a:r>
              <a:rPr lang="en-US" sz="800" dirty="0" smtClean="0">
                <a:solidFill>
                  <a:schemeClr val="bg1"/>
                </a:solidFill>
              </a:rPr>
              <a:t>://upload.wikimedia.org/wikipedia/commons/thumb/4/43/The_Earth_seen_from_Apollo_17_with_transparent_background.png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1" name="Shape 134"/>
          <p:cNvSpPr txBox="1"/>
          <p:nvPr/>
        </p:nvSpPr>
        <p:spPr>
          <a:xfrm>
            <a:off x="5105400" y="5024074"/>
            <a:ext cx="4038607" cy="11577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https://upload.wikimedia.org/wikipedia/commons/c/c8/Dead_organisms_in_Benin.jpg</a:t>
            </a:r>
          </a:p>
        </p:txBody>
      </p:sp>
    </p:spTree>
    <p:extLst>
      <p:ext uri="{BB962C8B-B14F-4D97-AF65-F5344CB8AC3E}">
        <p14:creationId xmlns:p14="http://schemas.microsoft.com/office/powerpoint/2010/main" val="422336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8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094B2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AP BIOLOGY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05000" y="657061"/>
            <a:ext cx="7088477" cy="4332769"/>
            <a:chOff x="1905000" y="677381"/>
            <a:chExt cx="7088477" cy="4332769"/>
          </a:xfrm>
        </p:grpSpPr>
        <p:pic>
          <p:nvPicPr>
            <p:cNvPr id="4098" name="Picture 2" descr="https://upload.wikimedia.org/wikipedia/commons/thumb/6/6e/Metabolic_Metro_Map.svg/2000px-Metabolic_Metro_Map.svg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905000" y="677381"/>
              <a:ext cx="7088477" cy="4332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905000" y="679065"/>
              <a:ext cx="5257800" cy="2090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Shape 83"/>
          <p:cNvSpPr txBox="1"/>
          <p:nvPr/>
        </p:nvSpPr>
        <p:spPr>
          <a:xfrm>
            <a:off x="0" y="888093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Free </a:t>
            </a: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Energy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Shape 83"/>
          <p:cNvSpPr txBox="1"/>
          <p:nvPr/>
        </p:nvSpPr>
        <p:spPr>
          <a:xfrm>
            <a:off x="0" y="441735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-US" sz="20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2.A.1 (a)</a:t>
            </a:r>
            <a:endParaRPr lang="en" sz="20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Shape 81"/>
          <p:cNvSpPr txBox="1"/>
          <p:nvPr/>
        </p:nvSpPr>
        <p:spPr>
          <a:xfrm>
            <a:off x="0" y="1330779"/>
            <a:ext cx="1672500" cy="3812721"/>
          </a:xfrm>
          <a:prstGeom prst="rect">
            <a:avLst/>
          </a:prstGeom>
          <a:solidFill>
            <a:srgbClr val="10865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sz="1600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/>
            <a:endParaRPr lang="en" sz="16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System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Closed System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Open </a:t>
            </a:r>
            <a:b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System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Entropy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Free </a:t>
            </a:r>
            <a:r>
              <a:rPr lang="en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Energy</a:t>
            </a:r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1649200" y="0"/>
            <a:ext cx="52200" cy="5148072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t>7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3" name="Shape 172"/>
          <p:cNvSpPr txBox="1">
            <a:spLocks noGrp="1"/>
          </p:cNvSpPr>
          <p:nvPr>
            <p:ph type="body" idx="1"/>
          </p:nvPr>
        </p:nvSpPr>
        <p:spPr>
          <a:xfrm>
            <a:off x="1752600" y="13608"/>
            <a:ext cx="7318563" cy="37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Increases in entropy and disorder are offset by biological processes that maintain or increase order.  This is done with free energy.</a:t>
            </a:r>
          </a:p>
        </p:txBody>
      </p:sp>
      <p:sp>
        <p:nvSpPr>
          <p:cNvPr id="15" name="Shape 134"/>
          <p:cNvSpPr txBox="1"/>
          <p:nvPr/>
        </p:nvSpPr>
        <p:spPr>
          <a:xfrm>
            <a:off x="3080512" y="4975260"/>
            <a:ext cx="6062472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https</a:t>
            </a:r>
            <a:r>
              <a:rPr lang="en-US" sz="800" dirty="0" smtClean="0">
                <a:solidFill>
                  <a:schemeClr val="bg1"/>
                </a:solidFill>
              </a:rPr>
              <a:t>://upload.wikimedia.org/wikipedia/commons/thumb/4/43/The_Earth_seen_from_Apollo_17_with_transparent_background.png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1" name="Shape 134"/>
          <p:cNvSpPr txBox="1"/>
          <p:nvPr/>
        </p:nvSpPr>
        <p:spPr>
          <a:xfrm>
            <a:off x="3124200" y="5024074"/>
            <a:ext cx="6019807" cy="11577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https://upload.wikimedia.org/wikipedia/commons/thumb/6/6e/Metabolic_Metro_Map.svg/2000px-Metabolic_Metro_Map.svg.png</a:t>
            </a:r>
          </a:p>
        </p:txBody>
      </p:sp>
    </p:spTree>
    <p:extLst>
      <p:ext uri="{BB962C8B-B14F-4D97-AF65-F5344CB8AC3E}">
        <p14:creationId xmlns:p14="http://schemas.microsoft.com/office/powerpoint/2010/main" val="60686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8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094B2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AP BIOLOGY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Shape 83"/>
          <p:cNvSpPr txBox="1"/>
          <p:nvPr/>
        </p:nvSpPr>
        <p:spPr>
          <a:xfrm>
            <a:off x="0" y="888093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Free </a:t>
            </a: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Energy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Shape 83"/>
          <p:cNvSpPr txBox="1"/>
          <p:nvPr/>
        </p:nvSpPr>
        <p:spPr>
          <a:xfrm>
            <a:off x="0" y="441735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-US" sz="20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2.A.1 (b)</a:t>
            </a:r>
            <a:endParaRPr lang="en" sz="20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Shape 81"/>
          <p:cNvSpPr txBox="1"/>
          <p:nvPr/>
        </p:nvSpPr>
        <p:spPr>
          <a:xfrm>
            <a:off x="0" y="1330779"/>
            <a:ext cx="1672500" cy="3812721"/>
          </a:xfrm>
          <a:prstGeom prst="rect">
            <a:avLst/>
          </a:prstGeom>
          <a:solidFill>
            <a:srgbClr val="10865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600" u="sng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 rtl="0">
              <a:spcBef>
                <a:spcPts val="0"/>
              </a:spcBef>
              <a:buNone/>
            </a:pPr>
            <a:endParaRPr lang="en" sz="16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Thermo-dynamics</a:t>
            </a:r>
          </a:p>
          <a:p>
            <a:pPr lvl="0" algn="ctr" rtl="0">
              <a:spcBef>
                <a:spcPts val="0"/>
              </a:spcBef>
              <a:buNone/>
            </a:pPr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First Law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of Thermo.</a:t>
            </a:r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1649200" y="0"/>
            <a:ext cx="52200" cy="5148072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t>8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3" name="Shape 172"/>
          <p:cNvSpPr txBox="1">
            <a:spLocks noGrp="1"/>
          </p:cNvSpPr>
          <p:nvPr>
            <p:ph type="body" idx="1"/>
          </p:nvPr>
        </p:nvSpPr>
        <p:spPr>
          <a:xfrm>
            <a:off x="1672500" y="40386"/>
            <a:ext cx="7318564" cy="37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Thermodynamics</a:t>
            </a: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is a branch of science that studies the relationship between heat and other forms of energy.</a:t>
            </a:r>
          </a:p>
          <a:p>
            <a:pPr lvl="0">
              <a:spcBef>
                <a:spcPts val="0"/>
              </a:spcBef>
              <a:buNone/>
            </a:pP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sz="1600" dirty="0" smtClean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sz="1600" dirty="0" smtClean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endParaRPr lang="en" sz="2400" dirty="0" smtClean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The </a:t>
            </a:r>
            <a:r>
              <a:rPr lang="en" sz="1600" dirty="0" smtClean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first law of thermodynamics</a:t>
            </a: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states:</a:t>
            </a:r>
          </a:p>
        </p:txBody>
      </p:sp>
      <p:sp>
        <p:nvSpPr>
          <p:cNvPr id="11" name="Shape 134"/>
          <p:cNvSpPr txBox="1"/>
          <p:nvPr/>
        </p:nvSpPr>
        <p:spPr>
          <a:xfrm>
            <a:off x="5029200" y="5024074"/>
            <a:ext cx="4114807" cy="1194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http://www231.pair.com/fzwester/courses/bis10v/week2/2webimages/figure-06-03a.jpg</a:t>
            </a:r>
          </a:p>
        </p:txBody>
      </p:sp>
      <p:sp>
        <p:nvSpPr>
          <p:cNvPr id="15" name="Shape 172"/>
          <p:cNvSpPr txBox="1">
            <a:spLocks/>
          </p:cNvSpPr>
          <p:nvPr/>
        </p:nvSpPr>
        <p:spPr>
          <a:xfrm>
            <a:off x="5486400" y="4212910"/>
            <a:ext cx="3581400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Energy can be transferred and transformed.</a:t>
            </a: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Shape 172"/>
          <p:cNvSpPr txBox="1">
            <a:spLocks/>
          </p:cNvSpPr>
          <p:nvPr/>
        </p:nvSpPr>
        <p:spPr>
          <a:xfrm>
            <a:off x="1981200" y="4212910"/>
            <a:ext cx="3581400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Energy can neither be created nor destroyed</a:t>
            </a:r>
          </a:p>
        </p:txBody>
      </p:sp>
      <p:pic>
        <p:nvPicPr>
          <p:cNvPr id="1026" name="Picture 2" descr="http://www231.pair.com/fzwester/courses/bis10v/week2/2webimages/figure-06-03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81199" y="1047750"/>
            <a:ext cx="6888457" cy="243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0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ex\Desktop\Growth_of_Inf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47750"/>
            <a:ext cx="5511604" cy="392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hape 83"/>
          <p:cNvSpPr txBox="1"/>
          <p:nvPr/>
        </p:nvSpPr>
        <p:spPr>
          <a:xfrm>
            <a:off x="0" y="0"/>
            <a:ext cx="1672500" cy="413700"/>
          </a:xfrm>
          <a:prstGeom prst="rect">
            <a:avLst/>
          </a:prstGeom>
          <a:solidFill>
            <a:srgbClr val="094B2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AP BIOLOGY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Shape 83"/>
          <p:cNvSpPr txBox="1"/>
          <p:nvPr/>
        </p:nvSpPr>
        <p:spPr>
          <a:xfrm>
            <a:off x="0" y="888093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ct val="61111"/>
            </a:pPr>
            <a:r>
              <a:rPr lang="en" sz="18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Free </a:t>
            </a:r>
            <a:r>
              <a:rPr lang="en" sz="18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Energy</a:t>
            </a:r>
            <a:endParaRPr lang="en" sz="1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Shape 83"/>
          <p:cNvSpPr txBox="1"/>
          <p:nvPr/>
        </p:nvSpPr>
        <p:spPr>
          <a:xfrm>
            <a:off x="0" y="441735"/>
            <a:ext cx="1672500" cy="413700"/>
          </a:xfrm>
          <a:prstGeom prst="rect">
            <a:avLst/>
          </a:prstGeom>
          <a:solidFill>
            <a:srgbClr val="0C643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61111"/>
            </a:pPr>
            <a:r>
              <a:rPr lang="en-US" sz="20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2.A.1 (b)</a:t>
            </a:r>
            <a:endParaRPr lang="en" sz="20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Shape 81"/>
          <p:cNvSpPr txBox="1"/>
          <p:nvPr/>
        </p:nvSpPr>
        <p:spPr>
          <a:xfrm>
            <a:off x="0" y="1330779"/>
            <a:ext cx="1672500" cy="3812721"/>
          </a:xfrm>
          <a:prstGeom prst="rect">
            <a:avLst/>
          </a:prstGeom>
          <a:solidFill>
            <a:srgbClr val="10865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sz="1600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Key Terms</a:t>
            </a:r>
          </a:p>
          <a:p>
            <a:pPr lvl="0" algn="ctr"/>
            <a:endParaRPr lang="en" sz="1600" u="sng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Thermo-dynamics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First Law </a:t>
            </a:r>
          </a:p>
          <a:p>
            <a:pPr lvl="0" algn="ctr"/>
            <a:r>
              <a:rPr lang="en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of </a:t>
            </a:r>
            <a:r>
              <a:rPr lang="en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Thermo</a:t>
            </a:r>
            <a:r>
              <a:rPr lang="en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  <a:p>
            <a:pPr lvl="0" algn="ctr"/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/>
            <a:r>
              <a:rPr lang="en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Second Law </a:t>
            </a:r>
          </a:p>
          <a:p>
            <a:pPr lvl="0" algn="ctr"/>
            <a:r>
              <a:rPr lang="en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of Thermo.</a:t>
            </a:r>
            <a:endParaRPr lang="en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1649200" y="0"/>
            <a:ext cx="52200" cy="5148072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 txBox="1"/>
          <p:nvPr/>
        </p:nvSpPr>
        <p:spPr>
          <a:xfrm>
            <a:off x="8595307" y="1004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t>9</a:t>
            </a:fld>
            <a:endParaRPr lang="en">
              <a:solidFill>
                <a:srgbClr val="595959"/>
              </a:solidFill>
            </a:endParaRPr>
          </a:p>
        </p:txBody>
      </p:sp>
      <p:sp>
        <p:nvSpPr>
          <p:cNvPr id="13" name="Shape 172"/>
          <p:cNvSpPr txBox="1">
            <a:spLocks noGrp="1"/>
          </p:cNvSpPr>
          <p:nvPr>
            <p:ph type="body" idx="1"/>
          </p:nvPr>
        </p:nvSpPr>
        <p:spPr>
          <a:xfrm>
            <a:off x="1752600" y="13608"/>
            <a:ext cx="7318564" cy="37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The </a:t>
            </a:r>
            <a:r>
              <a:rPr lang="en" sz="1600" dirty="0" smtClean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second law of thermodynamics </a:t>
            </a: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states that entropy (disorder) </a:t>
            </a:r>
            <a:b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of a system can only increase over time. The more energy is transferred or transformed, the more energy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is wasted over time.</a:t>
            </a:r>
            <a:endParaRPr lang="en"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" name="Shape 134"/>
          <p:cNvSpPr txBox="1"/>
          <p:nvPr/>
        </p:nvSpPr>
        <p:spPr>
          <a:xfrm>
            <a:off x="5105400" y="5024074"/>
            <a:ext cx="4038607" cy="1239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ctr"/>
            <a:r>
              <a:rPr lang="en-US" sz="800" dirty="0">
                <a:solidFill>
                  <a:schemeClr val="bg1"/>
                </a:solidFill>
              </a:rPr>
              <a:t>http://www.informationphilosopher.com/introduction/information/Growth_of_Info.png</a:t>
            </a:r>
          </a:p>
        </p:txBody>
      </p:sp>
    </p:spTree>
    <p:extLst>
      <p:ext uri="{BB962C8B-B14F-4D97-AF65-F5344CB8AC3E}">
        <p14:creationId xmlns:p14="http://schemas.microsoft.com/office/powerpoint/2010/main" val="347884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12957</TotalTime>
  <Words>1611</Words>
  <Application>Microsoft Office PowerPoint</Application>
  <PresentationFormat>On-screen Show (16:9)</PresentationFormat>
  <Paragraphs>481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Verdana</vt:lpstr>
      <vt:lpstr>simple-light-2</vt:lpstr>
      <vt:lpstr>simple-light-2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Jones, Kelly</dc:creator>
  <cp:lastModifiedBy>Gallagher, Kelly</cp:lastModifiedBy>
  <cp:revision>173</cp:revision>
  <cp:lastPrinted>2017-08-09T02:56:31Z</cp:lastPrinted>
  <dcterms:modified xsi:type="dcterms:W3CDTF">2017-12-21T18:49:52Z</dcterms:modified>
</cp:coreProperties>
</file>