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embeddedFontLst>
    <p:embeddedFont>
      <p:font typeface="Alegreya"/>
      <p:regular r:id="rId15"/>
      <p:bold r:id="rId16"/>
      <p:italic r:id="rId17"/>
      <p:boldItalic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Alegreya-regular.fntdata"/><Relationship Id="rId14" Type="http://schemas.openxmlformats.org/officeDocument/2006/relationships/slide" Target="slides/slide9.xml"/><Relationship Id="rId17" Type="http://schemas.openxmlformats.org/officeDocument/2006/relationships/font" Target="fonts/Alegreya-italic.fntdata"/><Relationship Id="rId16" Type="http://schemas.openxmlformats.org/officeDocument/2006/relationships/font" Target="fonts/Alegreya-bold.fntdata"/><Relationship Id="rId5" Type="http://schemas.openxmlformats.org/officeDocument/2006/relationships/notesMaster" Target="notesMasters/notesMaster1.xml"/><Relationship Id="rId6" Type="http://schemas.openxmlformats.org/officeDocument/2006/relationships/slide" Target="slides/slide1.xml"/><Relationship Id="rId18" Type="http://schemas.openxmlformats.org/officeDocument/2006/relationships/font" Target="fonts/Alegreya-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2f2db99ba4b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2f2db99ba4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f2db99ba4b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2f2db99ba4b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2f2db99ba4b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2f2db99ba4b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2f2db99ba4b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g2f2db99ba4b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2f2db99ba4b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2f2db99ba4b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2f2db99ba4b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2f2db99ba4b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2f2db99ba4b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2f2db99ba4b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2f2db99ba4b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2f2db99ba4b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sp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sp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sp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sp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sp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sp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sp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sp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sp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sp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sp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sp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sp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sp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sp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sp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sp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sp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sp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sp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sp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sp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sp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sp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sp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sp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sp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sp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sp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sp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sp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sp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 Id="rId3" Type="http://schemas.openxmlformats.org/officeDocument/2006/relationships/hyperlink" Target="https://www.youtube.com/watch?v=V0E7wbLmu8A" TargetMode="Externa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xml"/><Relationship Id="rId3" Type="http://schemas.openxmlformats.org/officeDocument/2006/relationships/hyperlink" Target="http://www.youtube.com/watch?v=V0E7wbLmu8A" TargetMode="External"/><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152400" y="82025"/>
            <a:ext cx="8693550" cy="4966150"/>
          </a:xfrm>
          <a:prstGeom prst="rect">
            <a:avLst/>
          </a:prstGeom>
          <a:noFill/>
          <a:ln>
            <a:noFill/>
          </a:ln>
        </p:spPr>
      </p:pic>
      <p:sp>
        <p:nvSpPr>
          <p:cNvPr id="55" name="Google Shape;55;p13"/>
          <p:cNvSpPr txBox="1"/>
          <p:nvPr/>
        </p:nvSpPr>
        <p:spPr>
          <a:xfrm>
            <a:off x="4800025" y="3629275"/>
            <a:ext cx="27366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rgbClr val="FFFFFF"/>
                </a:solidFill>
                <a:latin typeface="Alegreya"/>
                <a:ea typeface="Alegreya"/>
                <a:cs typeface="Alegreya"/>
                <a:sym typeface="Alegreya"/>
              </a:rPr>
              <a:t>8</a:t>
            </a:r>
            <a:r>
              <a:rPr lang="en" sz="1800">
                <a:solidFill>
                  <a:srgbClr val="FFFFFF"/>
                </a:solidFill>
                <a:latin typeface="Alegreya"/>
                <a:ea typeface="Alegreya"/>
                <a:cs typeface="Alegreya"/>
                <a:sym typeface="Alegreya"/>
              </a:rPr>
              <a:t>th Grade Lesson Plan</a:t>
            </a:r>
            <a:endParaRPr sz="1800">
              <a:solidFill>
                <a:srgbClr val="FFFFFF"/>
              </a:solidFill>
              <a:latin typeface="Alegreya"/>
              <a:ea typeface="Alegreya"/>
              <a:cs typeface="Alegreya"/>
              <a:sym typeface="Alegreya"/>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nvSpPr>
        <p:spPr>
          <a:xfrm>
            <a:off x="150600" y="107350"/>
            <a:ext cx="8842800" cy="4186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300">
                <a:solidFill>
                  <a:schemeClr val="dk1"/>
                </a:solidFill>
              </a:rPr>
              <a:t>OBJECTIVES:</a:t>
            </a:r>
            <a:r>
              <a:rPr lang="en">
                <a:solidFill>
                  <a:schemeClr val="dk1"/>
                </a:solidFill>
              </a:rPr>
              <a:t> </a:t>
            </a:r>
            <a:r>
              <a:rPr lang="en" sz="1200">
                <a:solidFill>
                  <a:schemeClr val="dk1"/>
                </a:solidFill>
              </a:rPr>
              <a:t>CCSS.ELA-LITERACY.W.4.7; 5.7 Conduct short research projects that build knowledge through investigation of different aspects of a topic. CCSS.ELA-LITERACY.W.4.8 Recall relevant information from experiences or gather relevant information from print and digital sources. CCSS.ELA-LITERACY.W.5.8 Recall relevant information from experiences or gather relevant information from print and digital sources; summarize or paraphrase information in notes and finished work.</a:t>
            </a:r>
            <a:endParaRPr sz="1200">
              <a:solidFill>
                <a:schemeClr val="dk1"/>
              </a:solidFill>
            </a:endParaRPr>
          </a:p>
          <a:p>
            <a:pPr indent="0" lvl="0" marL="0" rtl="0" algn="l">
              <a:spcBef>
                <a:spcPts val="0"/>
              </a:spcBef>
              <a:spcAft>
                <a:spcPts val="0"/>
              </a:spcAft>
              <a:buNone/>
            </a:pPr>
            <a:r>
              <a:t/>
            </a:r>
            <a:endParaRPr sz="1200">
              <a:solidFill>
                <a:schemeClr val="dk1"/>
              </a:solidFill>
            </a:endParaRPr>
          </a:p>
          <a:p>
            <a:pPr indent="0" lvl="0" marL="0" rtl="0" algn="l">
              <a:spcBef>
                <a:spcPts val="0"/>
              </a:spcBef>
              <a:spcAft>
                <a:spcPts val="0"/>
              </a:spcAft>
              <a:buNone/>
            </a:pPr>
            <a:r>
              <a:rPr b="1" lang="en" sz="1300">
                <a:solidFill>
                  <a:schemeClr val="dk1"/>
                </a:solidFill>
              </a:rPr>
              <a:t>STRATEGIES: </a:t>
            </a:r>
            <a:r>
              <a:rPr lang="en" sz="1200">
                <a:solidFill>
                  <a:schemeClr val="dk1"/>
                </a:solidFill>
              </a:rPr>
              <a:t>Writing  Think/Pair/Share  Collaboration</a:t>
            </a:r>
            <a:endParaRPr sz="1200">
              <a:solidFill>
                <a:schemeClr val="dk1"/>
              </a:solidFill>
            </a:endParaRPr>
          </a:p>
          <a:p>
            <a:pPr indent="0" lvl="0" marL="0" rtl="0" algn="l">
              <a:spcBef>
                <a:spcPts val="0"/>
              </a:spcBef>
              <a:spcAft>
                <a:spcPts val="0"/>
              </a:spcAft>
              <a:buNone/>
            </a:pPr>
            <a:r>
              <a:t/>
            </a:r>
            <a:endParaRPr sz="1200">
              <a:solidFill>
                <a:schemeClr val="dk1"/>
              </a:solidFill>
            </a:endParaRPr>
          </a:p>
          <a:p>
            <a:pPr indent="0" lvl="0" marL="0" rtl="0" algn="l">
              <a:spcBef>
                <a:spcPts val="0"/>
              </a:spcBef>
              <a:spcAft>
                <a:spcPts val="0"/>
              </a:spcAft>
              <a:buNone/>
            </a:pPr>
            <a:r>
              <a:rPr b="1" lang="en" sz="1300">
                <a:solidFill>
                  <a:schemeClr val="dk1"/>
                </a:solidFill>
              </a:rPr>
              <a:t>MATERIALS: </a:t>
            </a:r>
            <a:r>
              <a:rPr lang="en" sz="1200">
                <a:solidFill>
                  <a:schemeClr val="dk1"/>
                </a:solidFill>
              </a:rPr>
              <a:t>Smart TV,  Movie: </a:t>
            </a:r>
            <a:r>
              <a:rPr i="1" lang="en" sz="1200">
                <a:solidFill>
                  <a:schemeClr val="dk1"/>
                </a:solidFill>
              </a:rPr>
              <a:t>15 Things A Veteran Would Like You To Know : </a:t>
            </a:r>
            <a:r>
              <a:rPr lang="en" sz="1200" u="sng">
                <a:solidFill>
                  <a:schemeClr val="hlink"/>
                </a:solidFill>
                <a:hlinkClick r:id="rId3"/>
              </a:rPr>
              <a:t>https://www.youtube.com/watch?v=V0E7wbLmu8A</a:t>
            </a:r>
            <a:r>
              <a:rPr lang="en" sz="1200">
                <a:solidFill>
                  <a:schemeClr val="dk1"/>
                </a:solidFill>
              </a:rPr>
              <a:t>  Copies of the 15 Things A Veteran Would Like You To Know Worksheets and questions.</a:t>
            </a:r>
            <a:endParaRPr sz="1200">
              <a:solidFill>
                <a:schemeClr val="dk1"/>
              </a:solidFill>
            </a:endParaRPr>
          </a:p>
          <a:p>
            <a:pPr indent="0" lvl="0" marL="0" rtl="0" algn="l">
              <a:spcBef>
                <a:spcPts val="0"/>
              </a:spcBef>
              <a:spcAft>
                <a:spcPts val="0"/>
              </a:spcAft>
              <a:buNone/>
            </a:pPr>
            <a:r>
              <a:t/>
            </a:r>
            <a:endParaRPr sz="1200">
              <a:solidFill>
                <a:schemeClr val="dk1"/>
              </a:solidFill>
            </a:endParaRPr>
          </a:p>
          <a:p>
            <a:pPr indent="0" lvl="0" marL="0" rtl="0" algn="l">
              <a:spcBef>
                <a:spcPts val="0"/>
              </a:spcBef>
              <a:spcAft>
                <a:spcPts val="0"/>
              </a:spcAft>
              <a:buNone/>
            </a:pPr>
            <a:r>
              <a:rPr b="1" lang="en" sz="1300">
                <a:solidFill>
                  <a:schemeClr val="dk1"/>
                </a:solidFill>
              </a:rPr>
              <a:t>Engage: </a:t>
            </a:r>
            <a:r>
              <a:rPr lang="en" sz="1300">
                <a:solidFill>
                  <a:schemeClr val="dk1"/>
                </a:solidFill>
              </a:rPr>
              <a:t>After watching the movie, </a:t>
            </a:r>
            <a:r>
              <a:rPr i="1" lang="en" sz="1300">
                <a:solidFill>
                  <a:schemeClr val="dk1"/>
                </a:solidFill>
              </a:rPr>
              <a:t>15 Things A Veteran Would Like You To Know,</a:t>
            </a:r>
            <a:r>
              <a:rPr lang="en" sz="1300">
                <a:solidFill>
                  <a:schemeClr val="dk1"/>
                </a:solidFill>
              </a:rPr>
              <a:t> </a:t>
            </a:r>
            <a:r>
              <a:rPr lang="en" sz="1200">
                <a:solidFill>
                  <a:schemeClr val="dk1"/>
                </a:solidFill>
              </a:rPr>
              <a:t>Think/Pair/Share Activity- Pair the students with a partner. S work together to fill out the worksheets. When finished, share answers. Make a classroom poster. </a:t>
            </a:r>
            <a:endParaRPr sz="1200">
              <a:solidFill>
                <a:schemeClr val="dk1"/>
              </a:solidFill>
            </a:endParaRPr>
          </a:p>
          <a:p>
            <a:pPr indent="0" lvl="0" marL="0" rtl="0" algn="l">
              <a:spcBef>
                <a:spcPts val="0"/>
              </a:spcBef>
              <a:spcAft>
                <a:spcPts val="0"/>
              </a:spcAft>
              <a:buNone/>
            </a:pPr>
            <a:r>
              <a:t/>
            </a:r>
            <a:endParaRPr sz="1200">
              <a:solidFill>
                <a:schemeClr val="dk1"/>
              </a:solidFill>
            </a:endParaRPr>
          </a:p>
          <a:p>
            <a:pPr indent="0" lvl="0" marL="0" rtl="0" algn="l">
              <a:spcBef>
                <a:spcPts val="0"/>
              </a:spcBef>
              <a:spcAft>
                <a:spcPts val="0"/>
              </a:spcAft>
              <a:buNone/>
            </a:pPr>
            <a:r>
              <a:rPr b="1" lang="en" sz="1300">
                <a:solidFill>
                  <a:schemeClr val="dk1"/>
                </a:solidFill>
              </a:rPr>
              <a:t>Explore: </a:t>
            </a:r>
            <a:r>
              <a:rPr lang="en" sz="1200">
                <a:solidFill>
                  <a:schemeClr val="dk1"/>
                </a:solidFill>
              </a:rPr>
              <a:t>Invite a veteran in to have a question and answer session. Students should lead the conversation using the 15 Things A Veteran Would Like You To Know poster that they made.</a:t>
            </a:r>
            <a:endParaRPr sz="1200">
              <a:solidFill>
                <a:schemeClr val="dk1"/>
              </a:solidFill>
            </a:endParaRPr>
          </a:p>
          <a:p>
            <a:pPr indent="0" lvl="0" marL="0" rtl="0" algn="l">
              <a:spcBef>
                <a:spcPts val="0"/>
              </a:spcBef>
              <a:spcAft>
                <a:spcPts val="0"/>
              </a:spcAft>
              <a:buNone/>
            </a:pPr>
            <a:r>
              <a:t/>
            </a:r>
            <a:endParaRPr sz="1200">
              <a:solidFill>
                <a:schemeClr val="dk1"/>
              </a:solidFill>
            </a:endParaRPr>
          </a:p>
          <a:p>
            <a:pPr indent="0" lvl="0" marL="0" rtl="0" algn="l">
              <a:spcBef>
                <a:spcPts val="0"/>
              </a:spcBef>
              <a:spcAft>
                <a:spcPts val="0"/>
              </a:spcAft>
              <a:buNone/>
            </a:pPr>
            <a:r>
              <a:rPr b="1" lang="en" sz="1300">
                <a:solidFill>
                  <a:schemeClr val="dk1"/>
                </a:solidFill>
              </a:rPr>
              <a:t>Evaluate: </a:t>
            </a:r>
            <a:r>
              <a:rPr lang="en" sz="1200">
                <a:solidFill>
                  <a:schemeClr val="dk1"/>
                </a:solidFill>
              </a:rPr>
              <a:t>assessment. Teachers should choose which activities to use as formal/informal assessments.</a:t>
            </a:r>
            <a:endParaRPr sz="1200">
              <a:solidFill>
                <a:schemeClr val="dk1"/>
              </a:solidFill>
            </a:endParaRPr>
          </a:p>
          <a:p>
            <a:pPr indent="0" lvl="0" marL="0" rtl="0" algn="l">
              <a:spcBef>
                <a:spcPts val="0"/>
              </a:spcBef>
              <a:spcAft>
                <a:spcPts val="0"/>
              </a:spcAft>
              <a:buNone/>
            </a:pPr>
            <a:r>
              <a:t/>
            </a:r>
            <a:endParaRPr sz="1200">
              <a:solidFill>
                <a:schemeClr val="dk1"/>
              </a:solidFill>
            </a:endParaRPr>
          </a:p>
          <a:p>
            <a:pPr indent="0" lvl="0" marL="0" rtl="0" algn="l">
              <a:spcBef>
                <a:spcPts val="0"/>
              </a:spcBef>
              <a:spcAft>
                <a:spcPts val="0"/>
              </a:spcAft>
              <a:buNone/>
            </a:pPr>
            <a:r>
              <a:rPr b="1" lang="en" sz="1300">
                <a:solidFill>
                  <a:schemeClr val="dk1"/>
                </a:solidFill>
              </a:rPr>
              <a:t>Enrichment/ServiceLearning Project: </a:t>
            </a:r>
            <a:r>
              <a:rPr lang="en" sz="1200">
                <a:solidFill>
                  <a:schemeClr val="dk1"/>
                </a:solidFill>
              </a:rPr>
              <a:t>Students will participate in an activity to Remember and Honor Veterans on Veterans Day. Students are encouraged to participate in the Wreaths Across America Oral History Project</a:t>
            </a:r>
            <a:endParaRPr sz="1200">
              <a:solidFill>
                <a:schemeClr val="dk1"/>
              </a:solidFill>
            </a:endParaRPr>
          </a:p>
        </p:txBody>
      </p:sp>
      <p:pic>
        <p:nvPicPr>
          <p:cNvPr id="61" name="Google Shape;61;p14"/>
          <p:cNvPicPr preferRelativeResize="0"/>
          <p:nvPr/>
        </p:nvPicPr>
        <p:blipFill>
          <a:blip r:embed="rId4">
            <a:alphaModFix/>
          </a:blip>
          <a:stretch>
            <a:fillRect/>
          </a:stretch>
        </p:blipFill>
        <p:spPr>
          <a:xfrm>
            <a:off x="3490375" y="4185375"/>
            <a:ext cx="1467604" cy="8795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pic>
        <p:nvPicPr>
          <p:cNvPr descr="This is the cornerstone course for PsychArmor and was created to educate anyone who works with, lives with, or cares for our military Veterans. PsychArmor asked hundreds of Veterans what they wanted civilians, employers, educators, healthcare providers, and therapists to know about them. These comments were used to create the topics of this course including 5 Questions You Should Always Ask Veterans, 1 Question You Should Never Ask Veterans, and 15 Facts that promote greater understanding of our Veterans.&#10;&#10;About PsychArmor:&#10;PsychArmor is a nonprofit that offers FREE online training courses and resources for Americans so they can effectively engage with and support military service members, Veterans, and their families.&#10;&#10;Because fewer than 7% of Americans serve or have served in uniform, most civilians are unfamiliar with military culture. As a result, members of the military and Veteran community often feel misunderstood and reluctant to seek support. Our mission is to bridge that civilian-military gap by educating a nation.&#10;&#10;Explore our library of courses developed for Employers, Healthcare Providers, Military Caregivers/Family Members, Transitioning Service Members, Military Culture Awareness... at https://psycharmor.org" id="66" name="Google Shape;66;p15" title="15 Things Veterans Want You to Know">
            <a:hlinkClick r:id="rId3"/>
          </p:cNvPr>
          <p:cNvPicPr preferRelativeResize="0"/>
          <p:nvPr/>
        </p:nvPicPr>
        <p:blipFill>
          <a:blip r:embed="rId4">
            <a:alphaModFix/>
          </a:blip>
          <a:stretch>
            <a:fillRect/>
          </a:stretch>
        </p:blipFill>
        <p:spPr>
          <a:xfrm>
            <a:off x="152400" y="152400"/>
            <a:ext cx="8590975" cy="483242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
                                        </p:tgtEl>
                                        <p:attrNameLst>
                                          <p:attrName>style.visibility</p:attrName>
                                        </p:attrNameLst>
                                      </p:cBhvr>
                                      <p:to>
                                        <p:strVal val="visible"/>
                                      </p:to>
                                    </p:set>
                                    <p:animEffect filter="fade" transition="in">
                                      <p:cBhvr>
                                        <p:cTn dur="1000"/>
                                        <p:tgtEl>
                                          <p:spTgt spid="6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6"/>
          <p:cNvSpPr txBox="1"/>
          <p:nvPr/>
        </p:nvSpPr>
        <p:spPr>
          <a:xfrm>
            <a:off x="167875" y="109050"/>
            <a:ext cx="8652600" cy="49254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dk1"/>
                </a:solidFill>
              </a:rPr>
              <a:t>15 Things A Veteran Would Like You To Know Worksheet</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
                <a:solidFill>
                  <a:schemeClr val="dk1"/>
                </a:solidFill>
              </a:rPr>
              <a:t>Name:  _____________________________________________________________</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
                <a:solidFill>
                  <a:schemeClr val="dk1"/>
                </a:solidFill>
              </a:rPr>
              <a:t>After watching the video, </a:t>
            </a:r>
            <a:r>
              <a:rPr i="1" lang="en">
                <a:solidFill>
                  <a:schemeClr val="dk1"/>
                </a:solidFill>
              </a:rPr>
              <a:t>15 Things a Veteran Would Like You to Know</a:t>
            </a:r>
            <a:r>
              <a:rPr lang="en">
                <a:solidFill>
                  <a:schemeClr val="dk1"/>
                </a:solidFill>
              </a:rPr>
              <a:t>, answer the following questions.</a:t>
            </a:r>
            <a:endParaRPr>
              <a:solidFill>
                <a:schemeClr val="dk1"/>
              </a:solidFill>
            </a:endParaRPr>
          </a:p>
          <a:p>
            <a:pPr indent="0" lvl="0" marL="0" rtl="0" algn="l">
              <a:spcBef>
                <a:spcPts val="0"/>
              </a:spcBef>
              <a:spcAft>
                <a:spcPts val="0"/>
              </a:spcAft>
              <a:buNone/>
            </a:pPr>
            <a:r>
              <a:rPr lang="en">
                <a:solidFill>
                  <a:schemeClr val="dk1"/>
                </a:solidFill>
              </a:rPr>
              <a:t>Name 10 of the 15 things a veteran would like you to know</a:t>
            </a:r>
            <a:endParaRPr>
              <a:solidFill>
                <a:schemeClr val="dk1"/>
              </a:solidFill>
            </a:endParaRPr>
          </a:p>
          <a:p>
            <a:pPr indent="0" lvl="0" marL="0" rtl="0" algn="l">
              <a:lnSpc>
                <a:spcPct val="150000"/>
              </a:lnSpc>
              <a:spcBef>
                <a:spcPts val="0"/>
              </a:spcBef>
              <a:spcAft>
                <a:spcPts val="0"/>
              </a:spcAft>
              <a:buNone/>
            </a:pPr>
            <a:r>
              <a:t/>
            </a:r>
            <a:endParaRPr>
              <a:solidFill>
                <a:schemeClr val="dk1"/>
              </a:solidFill>
            </a:endParaRPr>
          </a:p>
          <a:p>
            <a:pPr indent="-317500" lvl="0" marL="457200" rtl="0" algn="l">
              <a:lnSpc>
                <a:spcPct val="150000"/>
              </a:lnSpc>
              <a:spcBef>
                <a:spcPts val="0"/>
              </a:spcBef>
              <a:spcAft>
                <a:spcPts val="0"/>
              </a:spcAft>
              <a:buClr>
                <a:schemeClr val="dk1"/>
              </a:buClr>
              <a:buSzPts val="1400"/>
              <a:buAutoNum type="arabicPeriod"/>
            </a:pPr>
            <a:r>
              <a:rPr lang="en">
                <a:solidFill>
                  <a:schemeClr val="dk1"/>
                </a:solidFill>
              </a:rPr>
              <a:t>_________________________________________________________________________________                 </a:t>
            </a:r>
            <a:endParaRPr>
              <a:solidFill>
                <a:schemeClr val="dk1"/>
              </a:solidFill>
            </a:endParaRPr>
          </a:p>
          <a:p>
            <a:pPr indent="-317500" lvl="0" marL="457200" rtl="0" algn="l">
              <a:lnSpc>
                <a:spcPct val="150000"/>
              </a:lnSpc>
              <a:spcBef>
                <a:spcPts val="0"/>
              </a:spcBef>
              <a:spcAft>
                <a:spcPts val="0"/>
              </a:spcAft>
              <a:buClr>
                <a:schemeClr val="dk1"/>
              </a:buClr>
              <a:buSzPts val="1400"/>
              <a:buAutoNum type="arabicPeriod"/>
            </a:pPr>
            <a:r>
              <a:rPr lang="en">
                <a:solidFill>
                  <a:schemeClr val="dk1"/>
                </a:solidFill>
              </a:rPr>
              <a:t>________________________________________________________________________________ </a:t>
            </a:r>
            <a:endParaRPr>
              <a:solidFill>
                <a:schemeClr val="dk1"/>
              </a:solidFill>
            </a:endParaRPr>
          </a:p>
          <a:p>
            <a:pPr indent="-317500" lvl="0" marL="457200" rtl="0" algn="l">
              <a:lnSpc>
                <a:spcPct val="150000"/>
              </a:lnSpc>
              <a:spcBef>
                <a:spcPts val="0"/>
              </a:spcBef>
              <a:spcAft>
                <a:spcPts val="0"/>
              </a:spcAft>
              <a:buClr>
                <a:schemeClr val="dk1"/>
              </a:buClr>
              <a:buSzPts val="1400"/>
              <a:buAutoNum type="arabicPeriod"/>
            </a:pPr>
            <a:r>
              <a:rPr lang="en">
                <a:solidFill>
                  <a:schemeClr val="dk1"/>
                </a:solidFill>
              </a:rPr>
              <a:t>________________________________________________________________________________ </a:t>
            </a:r>
            <a:endParaRPr>
              <a:solidFill>
                <a:schemeClr val="dk1"/>
              </a:solidFill>
            </a:endParaRPr>
          </a:p>
          <a:p>
            <a:pPr indent="-317500" lvl="0" marL="457200" rtl="0" algn="l">
              <a:lnSpc>
                <a:spcPct val="150000"/>
              </a:lnSpc>
              <a:spcBef>
                <a:spcPts val="0"/>
              </a:spcBef>
              <a:spcAft>
                <a:spcPts val="0"/>
              </a:spcAft>
              <a:buClr>
                <a:schemeClr val="dk1"/>
              </a:buClr>
              <a:buSzPts val="1400"/>
              <a:buAutoNum type="arabicPeriod"/>
            </a:pPr>
            <a:r>
              <a:rPr lang="en">
                <a:solidFill>
                  <a:schemeClr val="dk1"/>
                </a:solidFill>
              </a:rPr>
              <a:t>________________________________________________________________________________ </a:t>
            </a:r>
            <a:endParaRPr>
              <a:solidFill>
                <a:schemeClr val="dk1"/>
              </a:solidFill>
            </a:endParaRPr>
          </a:p>
          <a:p>
            <a:pPr indent="-317500" lvl="0" marL="457200" rtl="0" algn="l">
              <a:lnSpc>
                <a:spcPct val="150000"/>
              </a:lnSpc>
              <a:spcBef>
                <a:spcPts val="0"/>
              </a:spcBef>
              <a:spcAft>
                <a:spcPts val="0"/>
              </a:spcAft>
              <a:buClr>
                <a:schemeClr val="dk1"/>
              </a:buClr>
              <a:buSzPts val="1400"/>
              <a:buAutoNum type="arabicPeriod"/>
            </a:pPr>
            <a:r>
              <a:rPr lang="en">
                <a:solidFill>
                  <a:schemeClr val="dk1"/>
                </a:solidFill>
              </a:rPr>
              <a:t>________________________________________________________________________________ </a:t>
            </a:r>
            <a:endParaRPr>
              <a:solidFill>
                <a:schemeClr val="dk1"/>
              </a:solidFill>
            </a:endParaRPr>
          </a:p>
          <a:p>
            <a:pPr indent="-317500" lvl="0" marL="457200" rtl="0" algn="l">
              <a:lnSpc>
                <a:spcPct val="150000"/>
              </a:lnSpc>
              <a:spcBef>
                <a:spcPts val="0"/>
              </a:spcBef>
              <a:spcAft>
                <a:spcPts val="0"/>
              </a:spcAft>
              <a:buClr>
                <a:schemeClr val="dk1"/>
              </a:buClr>
              <a:buSzPts val="1400"/>
              <a:buAutoNum type="arabicPeriod"/>
            </a:pPr>
            <a:r>
              <a:rPr lang="en">
                <a:solidFill>
                  <a:schemeClr val="dk1"/>
                </a:solidFill>
              </a:rPr>
              <a:t>________________________________________________________________________________ </a:t>
            </a:r>
            <a:endParaRPr>
              <a:solidFill>
                <a:schemeClr val="dk1"/>
              </a:solidFill>
            </a:endParaRPr>
          </a:p>
          <a:p>
            <a:pPr indent="-317500" lvl="0" marL="457200" rtl="0" algn="l">
              <a:lnSpc>
                <a:spcPct val="150000"/>
              </a:lnSpc>
              <a:spcBef>
                <a:spcPts val="0"/>
              </a:spcBef>
              <a:spcAft>
                <a:spcPts val="0"/>
              </a:spcAft>
              <a:buClr>
                <a:schemeClr val="dk1"/>
              </a:buClr>
              <a:buSzPts val="1400"/>
              <a:buAutoNum type="arabicPeriod"/>
            </a:pPr>
            <a:r>
              <a:rPr lang="en">
                <a:solidFill>
                  <a:schemeClr val="dk1"/>
                </a:solidFill>
              </a:rPr>
              <a:t>________________________________________________________________________________ </a:t>
            </a:r>
            <a:endParaRPr>
              <a:solidFill>
                <a:schemeClr val="dk1"/>
              </a:solidFill>
            </a:endParaRPr>
          </a:p>
          <a:p>
            <a:pPr indent="-317500" lvl="0" marL="457200" rtl="0" algn="l">
              <a:lnSpc>
                <a:spcPct val="150000"/>
              </a:lnSpc>
              <a:spcBef>
                <a:spcPts val="0"/>
              </a:spcBef>
              <a:spcAft>
                <a:spcPts val="0"/>
              </a:spcAft>
              <a:buClr>
                <a:schemeClr val="dk1"/>
              </a:buClr>
              <a:buSzPts val="1400"/>
              <a:buAutoNum type="arabicPeriod"/>
            </a:pPr>
            <a:r>
              <a:rPr lang="en">
                <a:solidFill>
                  <a:schemeClr val="dk1"/>
                </a:solidFill>
              </a:rPr>
              <a:t>________________________________________________________________________________ </a:t>
            </a:r>
            <a:endParaRPr>
              <a:solidFill>
                <a:schemeClr val="dk1"/>
              </a:solidFill>
            </a:endParaRPr>
          </a:p>
          <a:p>
            <a:pPr indent="-317500" lvl="0" marL="457200" rtl="0" algn="l">
              <a:lnSpc>
                <a:spcPct val="150000"/>
              </a:lnSpc>
              <a:spcBef>
                <a:spcPts val="0"/>
              </a:spcBef>
              <a:spcAft>
                <a:spcPts val="0"/>
              </a:spcAft>
              <a:buClr>
                <a:schemeClr val="dk1"/>
              </a:buClr>
              <a:buSzPts val="1400"/>
              <a:buAutoNum type="arabicPeriod"/>
            </a:pPr>
            <a:r>
              <a:rPr lang="en">
                <a:solidFill>
                  <a:schemeClr val="dk1"/>
                </a:solidFill>
              </a:rPr>
              <a:t>________________________________________________________________________________ </a:t>
            </a:r>
            <a:endParaRPr>
              <a:solidFill>
                <a:schemeClr val="dk1"/>
              </a:solidFill>
            </a:endParaRPr>
          </a:p>
          <a:p>
            <a:pPr indent="-317500" lvl="0" marL="457200" rtl="0" algn="l">
              <a:lnSpc>
                <a:spcPct val="150000"/>
              </a:lnSpc>
              <a:spcBef>
                <a:spcPts val="0"/>
              </a:spcBef>
              <a:spcAft>
                <a:spcPts val="0"/>
              </a:spcAft>
              <a:buClr>
                <a:schemeClr val="dk1"/>
              </a:buClr>
              <a:buSzPts val="1400"/>
              <a:buAutoNum type="arabicPeriod"/>
            </a:pPr>
            <a:r>
              <a:rPr lang="en">
                <a:solidFill>
                  <a:schemeClr val="dk1"/>
                </a:solidFill>
              </a:rPr>
              <a:t>________________________________________________________________________________ </a:t>
            </a:r>
            <a:endParaRPr>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17"/>
          <p:cNvSpPr txBox="1"/>
          <p:nvPr/>
        </p:nvSpPr>
        <p:spPr>
          <a:xfrm>
            <a:off x="117175" y="216750"/>
            <a:ext cx="8789100" cy="47100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dk1"/>
                </a:solidFill>
              </a:rPr>
              <a:t>15 Things A Veteran Would Like You To Know Worksheet; page 2</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
                <a:solidFill>
                  <a:schemeClr val="dk1"/>
                </a:solidFill>
              </a:rPr>
              <a:t>Name:  _____________________________________________________________</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 u="sng">
                <a:solidFill>
                  <a:schemeClr val="dk1"/>
                </a:solidFill>
              </a:rPr>
              <a:t>I</a:t>
            </a:r>
            <a:r>
              <a:rPr lang="en" u="sng">
                <a:solidFill>
                  <a:schemeClr val="dk1"/>
                </a:solidFill>
              </a:rPr>
              <a:t>n your opinion</a:t>
            </a:r>
            <a:r>
              <a:rPr lang="en">
                <a:solidFill>
                  <a:schemeClr val="dk1"/>
                </a:solidFill>
              </a:rPr>
              <a:t>, which are the three most impactful things that a veteran would like you to know and why?</a:t>
            </a:r>
            <a:endParaRPr>
              <a:solidFill>
                <a:schemeClr val="dk1"/>
              </a:solidFill>
            </a:endParaRPr>
          </a:p>
          <a:p>
            <a:pPr indent="0" lvl="0" marL="0" rtl="0" algn="l">
              <a:spcBef>
                <a:spcPts val="0"/>
              </a:spcBef>
              <a:spcAft>
                <a:spcPts val="0"/>
              </a:spcAft>
              <a:buNone/>
            </a:pPr>
            <a:r>
              <a:t/>
            </a:r>
            <a:endParaRPr>
              <a:solidFill>
                <a:schemeClr val="dk1"/>
              </a:solidFill>
            </a:endParaRPr>
          </a:p>
          <a:p>
            <a:pPr indent="-317500" lvl="0" marL="457200" rtl="0" algn="l">
              <a:spcBef>
                <a:spcPts val="0"/>
              </a:spcBef>
              <a:spcAft>
                <a:spcPts val="0"/>
              </a:spcAft>
              <a:buClr>
                <a:schemeClr val="dk1"/>
              </a:buClr>
              <a:buSzPts val="1400"/>
              <a:buAutoNum type="arabicPeriod"/>
            </a:pPr>
            <a:r>
              <a:rPr lang="en">
                <a:solidFill>
                  <a:schemeClr val="dk1"/>
                </a:solidFill>
              </a:rPr>
              <a:t>_________________________________________________________________________________</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
                <a:solidFill>
                  <a:schemeClr val="dk1"/>
                </a:solidFill>
              </a:rPr>
              <a:t>_____________________________________________________________________________________</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
                <a:solidFill>
                  <a:schemeClr val="dk1"/>
                </a:solidFill>
              </a:rPr>
              <a:t>_____________________________________________________________________________________</a:t>
            </a:r>
            <a:endParaRPr>
              <a:solidFill>
                <a:schemeClr val="dk1"/>
              </a:solidFill>
            </a:endParaRPr>
          </a:p>
          <a:p>
            <a:pPr indent="0" lvl="0" marL="0" rtl="0" algn="l">
              <a:spcBef>
                <a:spcPts val="0"/>
              </a:spcBef>
              <a:spcAft>
                <a:spcPts val="0"/>
              </a:spcAft>
              <a:buNone/>
            </a:pPr>
            <a:r>
              <a:t/>
            </a:r>
            <a:endParaRPr>
              <a:solidFill>
                <a:schemeClr val="dk1"/>
              </a:solidFill>
            </a:endParaRPr>
          </a:p>
          <a:p>
            <a:pPr indent="-317500" lvl="0" marL="457200" rtl="0" algn="l">
              <a:spcBef>
                <a:spcPts val="0"/>
              </a:spcBef>
              <a:spcAft>
                <a:spcPts val="0"/>
              </a:spcAft>
              <a:buClr>
                <a:schemeClr val="dk1"/>
              </a:buClr>
              <a:buSzPts val="1400"/>
              <a:buAutoNum type="arabicPeriod"/>
            </a:pPr>
            <a:r>
              <a:rPr lang="en">
                <a:solidFill>
                  <a:schemeClr val="dk1"/>
                </a:solidFill>
              </a:rPr>
              <a:t>________________________________________________________________________________</a:t>
            </a:r>
            <a:endParaRPr>
              <a:solidFill>
                <a:schemeClr val="dk1"/>
              </a:solidFill>
            </a:endParaRPr>
          </a:p>
          <a:p>
            <a:pPr indent="0" lvl="0" marL="457200" rtl="0" algn="l">
              <a:spcBef>
                <a:spcPts val="0"/>
              </a:spcBef>
              <a:spcAft>
                <a:spcPts val="0"/>
              </a:spcAft>
              <a:buNone/>
            </a:pPr>
            <a:r>
              <a:t/>
            </a:r>
            <a:endParaRPr>
              <a:solidFill>
                <a:schemeClr val="dk1"/>
              </a:solidFill>
            </a:endParaRPr>
          </a:p>
          <a:p>
            <a:pPr indent="0" lvl="0" marL="457200" rtl="0" algn="l">
              <a:spcBef>
                <a:spcPts val="0"/>
              </a:spcBef>
              <a:spcAft>
                <a:spcPts val="0"/>
              </a:spcAft>
              <a:buNone/>
            </a:pPr>
            <a:r>
              <a:rPr lang="en">
                <a:solidFill>
                  <a:schemeClr val="dk1"/>
                </a:solidFill>
              </a:rPr>
              <a:t>________________________________________________________________________________</a:t>
            </a:r>
            <a:endParaRPr>
              <a:solidFill>
                <a:schemeClr val="dk1"/>
              </a:solidFill>
            </a:endParaRPr>
          </a:p>
          <a:p>
            <a:pPr indent="0" lvl="0" marL="457200" rtl="0" algn="l">
              <a:spcBef>
                <a:spcPts val="0"/>
              </a:spcBef>
              <a:spcAft>
                <a:spcPts val="0"/>
              </a:spcAft>
              <a:buNone/>
            </a:pPr>
            <a:r>
              <a:t/>
            </a:r>
            <a:endParaRPr>
              <a:solidFill>
                <a:schemeClr val="dk1"/>
              </a:solidFill>
            </a:endParaRPr>
          </a:p>
          <a:p>
            <a:pPr indent="-317500" lvl="0" marL="457200" rtl="0" algn="l">
              <a:spcBef>
                <a:spcPts val="0"/>
              </a:spcBef>
              <a:spcAft>
                <a:spcPts val="0"/>
              </a:spcAft>
              <a:buClr>
                <a:schemeClr val="dk1"/>
              </a:buClr>
              <a:buSzPts val="1400"/>
              <a:buAutoNum type="arabicPeriod"/>
            </a:pPr>
            <a:r>
              <a:rPr lang="en">
                <a:solidFill>
                  <a:schemeClr val="dk1"/>
                </a:solidFill>
              </a:rPr>
              <a:t>________________________________________________________________________________</a:t>
            </a:r>
            <a:endParaRPr>
              <a:solidFill>
                <a:schemeClr val="dk1"/>
              </a:solidFill>
            </a:endParaRPr>
          </a:p>
          <a:p>
            <a:pPr indent="0" lvl="0" marL="45720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
                <a:solidFill>
                  <a:schemeClr val="dk1"/>
                </a:solidFill>
              </a:rPr>
              <a:t>_____________________________________________________________________________________</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_____________________________________________________________________________________</a:t>
            </a:r>
            <a:endParaRPr>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8"/>
          <p:cNvSpPr txBox="1"/>
          <p:nvPr/>
        </p:nvSpPr>
        <p:spPr>
          <a:xfrm rot="5399571">
            <a:off x="2479930" y="-1430100"/>
            <a:ext cx="4811400" cy="79425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200">
                <a:solidFill>
                  <a:schemeClr val="dk2"/>
                </a:solidFill>
              </a:rPr>
              <a:t>15 Things Veterans Want You To Know Handout</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0" lvl="0" marL="0" rtl="0" algn="l">
              <a:spcBef>
                <a:spcPts val="0"/>
              </a:spcBef>
              <a:spcAft>
                <a:spcPts val="0"/>
              </a:spcAft>
              <a:buNone/>
            </a:pPr>
            <a:r>
              <a:rPr lang="en" sz="1200">
                <a:solidFill>
                  <a:schemeClr val="dk2"/>
                </a:solidFill>
              </a:rPr>
              <a:t>Before we begin, veterans would like you to be able to start a conversation and to be knowledgeable about asking questions. Begin your conversation with, “Have you ever served in the military?”</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u="sng">
                <a:solidFill>
                  <a:schemeClr val="dk2"/>
                </a:solidFill>
              </a:rPr>
              <a:t>We are not all </a:t>
            </a:r>
            <a:r>
              <a:rPr lang="en" sz="1200" u="sng">
                <a:solidFill>
                  <a:schemeClr val="dk2"/>
                </a:solidFill>
              </a:rPr>
              <a:t>soldiers</a:t>
            </a:r>
            <a:r>
              <a:rPr lang="en" sz="1200" u="sng">
                <a:solidFill>
                  <a:schemeClr val="dk2"/>
                </a:solidFill>
              </a:rPr>
              <a:t>.</a:t>
            </a:r>
            <a:r>
              <a:rPr lang="en" sz="1200">
                <a:solidFill>
                  <a:schemeClr val="dk2"/>
                </a:solidFill>
              </a:rPr>
              <a:t> Be able to name the six branches of the military. (Army, Navy, Air Force, Marine Corps, Space Force and Coast Guard) Ask: “Which branch of the military did you serve?”</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u="sng">
                <a:solidFill>
                  <a:schemeClr val="dk2"/>
                </a:solidFill>
              </a:rPr>
              <a:t>The Reserves are part of the military.</a:t>
            </a:r>
            <a:r>
              <a:rPr lang="en" sz="1200">
                <a:solidFill>
                  <a:schemeClr val="dk2"/>
                </a:solidFill>
              </a:rPr>
              <a:t> The two ways military </a:t>
            </a:r>
            <a:r>
              <a:rPr lang="en" sz="1200">
                <a:solidFill>
                  <a:schemeClr val="dk2"/>
                </a:solidFill>
              </a:rPr>
              <a:t>personnel serve are; active duty and The Reserves.</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u="sng">
                <a:solidFill>
                  <a:schemeClr val="dk2"/>
                </a:solidFill>
              </a:rPr>
              <a:t>Not everyone in the military is in infantry.</a:t>
            </a:r>
            <a:r>
              <a:rPr lang="en" sz="1200">
                <a:solidFill>
                  <a:schemeClr val="dk2"/>
                </a:solidFill>
              </a:rPr>
              <a:t> There are hundreds of jobs in the military. Ask: “What did you do during your service? What was your job?”</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u="sng">
                <a:solidFill>
                  <a:schemeClr val="dk2"/>
                </a:solidFill>
              </a:rPr>
              <a:t>We have leaders at level in the chain of command. </a:t>
            </a:r>
            <a:r>
              <a:rPr lang="en" sz="1200">
                <a:solidFill>
                  <a:schemeClr val="dk2"/>
                </a:solidFill>
              </a:rPr>
              <a:t>Military culture professes to be responsible for others and accountable to others.</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u="sng">
                <a:solidFill>
                  <a:schemeClr val="dk2"/>
                </a:solidFill>
              </a:rPr>
              <a:t>We are always on duty.</a:t>
            </a:r>
            <a:r>
              <a:rPr lang="en" sz="1200">
                <a:solidFill>
                  <a:schemeClr val="dk2"/>
                </a:solidFill>
              </a:rPr>
              <a:t> Ready to go, even while on vacation.</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u="sng">
                <a:solidFill>
                  <a:schemeClr val="dk2"/>
                </a:solidFill>
              </a:rPr>
              <a:t>We take pride in our appearance and in our conduct. </a:t>
            </a:r>
            <a:r>
              <a:rPr lang="en" sz="1200">
                <a:solidFill>
                  <a:schemeClr val="dk2"/>
                </a:solidFill>
              </a:rPr>
              <a:t>Personal pride.</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u="sng">
                <a:solidFill>
                  <a:schemeClr val="dk2"/>
                </a:solidFill>
              </a:rPr>
              <a:t>We did not all kill someone and those who have do not want to talk about it.</a:t>
            </a:r>
            <a:r>
              <a:rPr lang="en" sz="1200">
                <a:solidFill>
                  <a:schemeClr val="dk2"/>
                </a:solidFill>
              </a:rPr>
              <a:t> Be sensitive and do not ask.</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u="sng">
                <a:solidFill>
                  <a:schemeClr val="dk2"/>
                </a:solidFill>
              </a:rPr>
              <a:t>We do not all have PTSD. </a:t>
            </a:r>
            <a:r>
              <a:rPr lang="en" sz="1200">
                <a:solidFill>
                  <a:schemeClr val="dk2"/>
                </a:solidFill>
              </a:rPr>
              <a:t>It may happen due to traumatic experiences.</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u="sng">
                <a:solidFill>
                  <a:schemeClr val="dk2"/>
                </a:solidFill>
              </a:rPr>
              <a:t>Those of us who do suffer with an invisible wound are not dangerous or violent.</a:t>
            </a:r>
            <a:r>
              <a:rPr lang="en" sz="1200">
                <a:solidFill>
                  <a:schemeClr val="dk2"/>
                </a:solidFill>
              </a:rPr>
              <a:t> Respect those as one with an illness.</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u="sng">
                <a:solidFill>
                  <a:schemeClr val="dk2"/>
                </a:solidFill>
              </a:rPr>
              <a:t>It is really hard for us to ask for help.</a:t>
            </a:r>
            <a:r>
              <a:rPr lang="en" sz="1200">
                <a:solidFill>
                  <a:schemeClr val="dk2"/>
                </a:solidFill>
              </a:rPr>
              <a:t> Show patience.</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u="sng">
                <a:solidFill>
                  <a:schemeClr val="dk2"/>
                </a:solidFill>
              </a:rPr>
              <a:t>Our military service changes us permanently.</a:t>
            </a:r>
            <a:r>
              <a:rPr lang="en" sz="1200">
                <a:solidFill>
                  <a:schemeClr val="dk2"/>
                </a:solidFill>
              </a:rPr>
              <a:t> That’s ok.</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u="sng">
                <a:solidFill>
                  <a:schemeClr val="dk2"/>
                </a:solidFill>
              </a:rPr>
              <a:t>We differ in how much we identify with the military after active duty.</a:t>
            </a:r>
            <a:endParaRPr sz="1200" u="sng">
              <a:solidFill>
                <a:schemeClr val="dk2"/>
              </a:solidFill>
            </a:endParaRPr>
          </a:p>
          <a:p>
            <a:pPr indent="0" lvl="0" marL="457200" rtl="0" algn="l">
              <a:spcBef>
                <a:spcPts val="0"/>
              </a:spcBef>
              <a:spcAft>
                <a:spcPts val="0"/>
              </a:spcAft>
              <a:buNone/>
            </a:pPr>
            <a:r>
              <a:rPr lang="en" sz="1200">
                <a:solidFill>
                  <a:schemeClr val="dk2"/>
                </a:solidFill>
              </a:rPr>
              <a:t>Ask, “How has your military service shaped you?” And, “How does it factor into how you define yourself now?”</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u="sng">
                <a:solidFill>
                  <a:schemeClr val="dk2"/>
                </a:solidFill>
              </a:rPr>
              <a:t>Our families serve with us.</a:t>
            </a:r>
            <a:r>
              <a:rPr lang="en" sz="1200">
                <a:solidFill>
                  <a:schemeClr val="dk2"/>
                </a:solidFill>
              </a:rPr>
              <a:t> Separation and moving play in this.</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u="sng">
                <a:solidFill>
                  <a:schemeClr val="dk2"/>
                </a:solidFill>
              </a:rPr>
              <a:t>We would die for each other and we would die for our country.</a:t>
            </a:r>
            <a:endParaRPr sz="1200" u="sng">
              <a:solidFill>
                <a:schemeClr val="dk2"/>
              </a:solidFill>
            </a:endParaRPr>
          </a:p>
          <a:p>
            <a:pPr indent="0" lvl="0" marL="457200" rtl="0" algn="l">
              <a:spcBef>
                <a:spcPts val="0"/>
              </a:spcBef>
              <a:spcAft>
                <a:spcPts val="0"/>
              </a:spcAft>
              <a:buNone/>
            </a:pPr>
            <a:r>
              <a:rPr lang="en" sz="1200">
                <a:solidFill>
                  <a:schemeClr val="dk2"/>
                </a:solidFill>
              </a:rPr>
              <a:t>This is the culture of our brother/sisterhood</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u="sng">
                <a:solidFill>
                  <a:schemeClr val="dk2"/>
                </a:solidFill>
              </a:rPr>
              <a:t>We’ve all made this sacrifice for one reason: to serve something more important than ourselves.</a:t>
            </a:r>
            <a:r>
              <a:rPr lang="en" sz="1200">
                <a:solidFill>
                  <a:schemeClr val="dk2"/>
                </a:solidFill>
              </a:rPr>
              <a:t> We choose honor, commitment, duty: the concept of service.</a:t>
            </a:r>
            <a:endParaRPr sz="1200">
              <a:solidFill>
                <a:schemeClr val="dk2"/>
              </a:solidFill>
            </a:endParaRPr>
          </a:p>
        </p:txBody>
      </p:sp>
      <p:pic>
        <p:nvPicPr>
          <p:cNvPr id="82" name="Google Shape;82;p18"/>
          <p:cNvPicPr preferRelativeResize="0"/>
          <p:nvPr/>
        </p:nvPicPr>
        <p:blipFill>
          <a:blip r:embed="rId3">
            <a:alphaModFix/>
          </a:blip>
          <a:stretch>
            <a:fillRect/>
          </a:stretch>
        </p:blipFill>
        <p:spPr>
          <a:xfrm rot="5400000">
            <a:off x="-207725" y="1988025"/>
            <a:ext cx="1520600" cy="7230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9"/>
          <p:cNvSpPr txBox="1"/>
          <p:nvPr/>
        </p:nvSpPr>
        <p:spPr>
          <a:xfrm rot="5400432">
            <a:off x="2773796" y="-1030053"/>
            <a:ext cx="4770300" cy="7203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200">
                <a:solidFill>
                  <a:schemeClr val="dk2"/>
                </a:solidFill>
              </a:rPr>
              <a:t>Follow-up Questions for 15 Things to Know</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0" lvl="0" marL="0" rtl="0" algn="l">
              <a:spcBef>
                <a:spcPts val="0"/>
              </a:spcBef>
              <a:spcAft>
                <a:spcPts val="0"/>
              </a:spcAft>
              <a:buNone/>
            </a:pPr>
            <a:r>
              <a:rPr lang="en" sz="1200">
                <a:solidFill>
                  <a:schemeClr val="dk2"/>
                </a:solidFill>
              </a:rPr>
              <a:t>Name: _______________________________________________</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0" lvl="0" marL="0" rtl="0" algn="l">
              <a:spcBef>
                <a:spcPts val="0"/>
              </a:spcBef>
              <a:spcAft>
                <a:spcPts val="0"/>
              </a:spcAft>
              <a:buNone/>
            </a:pPr>
            <a:r>
              <a:rPr lang="en" sz="1200">
                <a:solidFill>
                  <a:schemeClr val="dk2"/>
                </a:solidFill>
              </a:rPr>
              <a:t>Can you answer the following questions?</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a:solidFill>
                  <a:schemeClr val="dk2"/>
                </a:solidFill>
              </a:rPr>
              <a:t>What is a good way to start a conversation with a veteran? _______________________________________________</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a:solidFill>
                  <a:schemeClr val="dk2"/>
                </a:solidFill>
              </a:rPr>
              <a:t>Can you name the six branches of the US military? _______,</a:t>
            </a:r>
            <a:endParaRPr sz="1200">
              <a:solidFill>
                <a:schemeClr val="dk2"/>
              </a:solidFill>
            </a:endParaRPr>
          </a:p>
          <a:p>
            <a:pPr indent="0" lvl="0" marL="457200" rtl="0" algn="l">
              <a:spcBef>
                <a:spcPts val="0"/>
              </a:spcBef>
              <a:spcAft>
                <a:spcPts val="0"/>
              </a:spcAft>
              <a:buNone/>
            </a:pPr>
            <a:r>
              <a:t/>
            </a:r>
            <a:endParaRPr sz="1200">
              <a:solidFill>
                <a:schemeClr val="dk2"/>
              </a:solidFill>
            </a:endParaRPr>
          </a:p>
          <a:p>
            <a:pPr indent="0" lvl="0" marL="457200" rtl="0" algn="l">
              <a:spcBef>
                <a:spcPts val="0"/>
              </a:spcBef>
              <a:spcAft>
                <a:spcPts val="0"/>
              </a:spcAft>
              <a:buNone/>
            </a:pPr>
            <a:r>
              <a:rPr lang="en" sz="1200">
                <a:solidFill>
                  <a:schemeClr val="dk2"/>
                </a:solidFill>
              </a:rPr>
              <a:t>_______, _______, ________, _________, _____________.</a:t>
            </a:r>
            <a:endParaRPr sz="1200">
              <a:solidFill>
                <a:schemeClr val="dk2"/>
              </a:solidFill>
            </a:endParaRPr>
          </a:p>
          <a:p>
            <a:pPr indent="0" lvl="0" marL="457200" rtl="0" algn="l">
              <a:spcBef>
                <a:spcPts val="0"/>
              </a:spcBef>
              <a:spcAft>
                <a:spcPts val="0"/>
              </a:spcAft>
              <a:buNone/>
            </a:pPr>
            <a:r>
              <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a:solidFill>
                  <a:schemeClr val="dk2"/>
                </a:solidFill>
              </a:rPr>
              <a:t>What are the two ways military </a:t>
            </a:r>
            <a:r>
              <a:rPr lang="en" sz="1200">
                <a:solidFill>
                  <a:schemeClr val="dk2"/>
                </a:solidFill>
              </a:rPr>
              <a:t>personnel</a:t>
            </a:r>
            <a:r>
              <a:rPr lang="en" sz="1200">
                <a:solidFill>
                  <a:schemeClr val="dk2"/>
                </a:solidFill>
              </a:rPr>
              <a:t> serve? _________</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0" lvl="0" marL="0" rtl="0" algn="l">
              <a:spcBef>
                <a:spcPts val="0"/>
              </a:spcBef>
              <a:spcAft>
                <a:spcPts val="0"/>
              </a:spcAft>
              <a:buNone/>
            </a:pPr>
            <a:r>
              <a:rPr lang="en" sz="1200">
                <a:solidFill>
                  <a:schemeClr val="dk2"/>
                </a:solidFill>
              </a:rPr>
              <a:t>           And  ___________________________.</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a:solidFill>
                  <a:schemeClr val="dk2"/>
                </a:solidFill>
              </a:rPr>
              <a:t>Name three of the hundreds of jobs other than infantry. </a:t>
            </a:r>
            <a:endParaRPr sz="1200">
              <a:solidFill>
                <a:schemeClr val="dk2"/>
              </a:solidFill>
            </a:endParaRPr>
          </a:p>
          <a:p>
            <a:pPr indent="0" lvl="0" marL="457200" rtl="0" algn="l">
              <a:spcBef>
                <a:spcPts val="0"/>
              </a:spcBef>
              <a:spcAft>
                <a:spcPts val="0"/>
              </a:spcAft>
              <a:buNone/>
            </a:pPr>
            <a:r>
              <a:t/>
            </a:r>
            <a:endParaRPr sz="1200">
              <a:solidFill>
                <a:schemeClr val="dk2"/>
              </a:solidFill>
            </a:endParaRPr>
          </a:p>
          <a:p>
            <a:pPr indent="0" lvl="0" marL="457200" rtl="0" algn="l">
              <a:spcBef>
                <a:spcPts val="0"/>
              </a:spcBef>
              <a:spcAft>
                <a:spcPts val="0"/>
              </a:spcAft>
              <a:buNone/>
            </a:pPr>
            <a:r>
              <a:rPr lang="en" sz="1200">
                <a:solidFill>
                  <a:schemeClr val="dk2"/>
                </a:solidFill>
              </a:rPr>
              <a:t>_____________, _______________, ________________.</a:t>
            </a:r>
            <a:endParaRPr sz="1200">
              <a:solidFill>
                <a:schemeClr val="dk2"/>
              </a:solidFill>
            </a:endParaRPr>
          </a:p>
          <a:p>
            <a:pPr indent="0" lvl="0" marL="457200" rtl="0" algn="l">
              <a:spcBef>
                <a:spcPts val="0"/>
              </a:spcBef>
              <a:spcAft>
                <a:spcPts val="0"/>
              </a:spcAft>
              <a:buNone/>
            </a:pPr>
            <a:r>
              <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a:solidFill>
                  <a:schemeClr val="dk2"/>
                </a:solidFill>
              </a:rPr>
              <a:t>What is the one question that you should not ask a veteran?</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0" lvl="0" marL="0" rtl="0" algn="l">
              <a:spcBef>
                <a:spcPts val="0"/>
              </a:spcBef>
              <a:spcAft>
                <a:spcPts val="0"/>
              </a:spcAft>
              <a:buNone/>
            </a:pPr>
            <a:r>
              <a:rPr lang="en" sz="1200">
                <a:solidFill>
                  <a:schemeClr val="dk2"/>
                </a:solidFill>
              </a:rPr>
              <a:t>           _______________________________________________?</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a:solidFill>
                  <a:schemeClr val="dk2"/>
                </a:solidFill>
              </a:rPr>
              <a:t>What are two things that make being a family member of a </a:t>
            </a:r>
            <a:r>
              <a:rPr lang="en" sz="1200">
                <a:solidFill>
                  <a:schemeClr val="dk2"/>
                </a:solidFill>
              </a:rPr>
              <a:t>military</a:t>
            </a:r>
            <a:r>
              <a:rPr lang="en" sz="1200">
                <a:solidFill>
                  <a:schemeClr val="dk2"/>
                </a:solidFill>
              </a:rPr>
              <a:t> service person challenging? __________________</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0" lvl="0" marL="0" rtl="0" algn="l">
              <a:spcBef>
                <a:spcPts val="0"/>
              </a:spcBef>
              <a:spcAft>
                <a:spcPts val="0"/>
              </a:spcAft>
              <a:buNone/>
            </a:pPr>
            <a:r>
              <a:rPr lang="en" sz="1200">
                <a:solidFill>
                  <a:schemeClr val="dk2"/>
                </a:solidFill>
              </a:rPr>
              <a:t>          And ____________________________________________.</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a:solidFill>
                  <a:schemeClr val="dk2"/>
                </a:solidFill>
              </a:rPr>
              <a:t>How might changing school districts and homes every few</a:t>
            </a:r>
            <a:endParaRPr sz="1200">
              <a:solidFill>
                <a:schemeClr val="dk2"/>
              </a:solidFill>
            </a:endParaRPr>
          </a:p>
          <a:p>
            <a:pPr indent="0" lvl="0" marL="457200" rtl="0" algn="l">
              <a:spcBef>
                <a:spcPts val="0"/>
              </a:spcBef>
              <a:spcAft>
                <a:spcPts val="0"/>
              </a:spcAft>
              <a:buNone/>
            </a:pPr>
            <a:r>
              <a:t/>
            </a:r>
            <a:endParaRPr sz="1200">
              <a:solidFill>
                <a:schemeClr val="dk2"/>
              </a:solidFill>
            </a:endParaRPr>
          </a:p>
          <a:p>
            <a:pPr indent="0" lvl="0" marL="457200" rtl="0" algn="l">
              <a:spcBef>
                <a:spcPts val="0"/>
              </a:spcBef>
              <a:spcAft>
                <a:spcPts val="0"/>
              </a:spcAft>
              <a:buNone/>
            </a:pPr>
            <a:r>
              <a:rPr lang="en" sz="1200">
                <a:solidFill>
                  <a:schemeClr val="dk2"/>
                </a:solidFill>
              </a:rPr>
              <a:t> years be challenging? ____________________________</a:t>
            </a:r>
            <a:endParaRPr sz="1200">
              <a:solidFill>
                <a:schemeClr val="dk2"/>
              </a:solidFill>
            </a:endParaRPr>
          </a:p>
          <a:p>
            <a:pPr indent="0" lvl="0" marL="457200" rtl="0" algn="l">
              <a:spcBef>
                <a:spcPts val="0"/>
              </a:spcBef>
              <a:spcAft>
                <a:spcPts val="0"/>
              </a:spcAft>
              <a:buNone/>
            </a:pPr>
            <a:r>
              <a:t/>
            </a:r>
            <a:endParaRPr sz="1200">
              <a:solidFill>
                <a:schemeClr val="dk2"/>
              </a:solidFill>
            </a:endParaRPr>
          </a:p>
          <a:p>
            <a:pPr indent="0" lvl="0" marL="457200" rtl="0" algn="l">
              <a:spcBef>
                <a:spcPts val="0"/>
              </a:spcBef>
              <a:spcAft>
                <a:spcPts val="0"/>
              </a:spcAft>
              <a:buNone/>
            </a:pPr>
            <a:r>
              <a:rPr lang="en" sz="1200">
                <a:solidFill>
                  <a:schemeClr val="dk2"/>
                </a:solidFill>
              </a:rPr>
              <a:t>_______________________________________________</a:t>
            </a:r>
            <a:endParaRPr sz="1200">
              <a:solidFill>
                <a:schemeClr val="dk2"/>
              </a:solidFill>
            </a:endParaRPr>
          </a:p>
          <a:p>
            <a:pPr indent="0" lvl="0" marL="457200" rtl="0" algn="l">
              <a:spcBef>
                <a:spcPts val="0"/>
              </a:spcBef>
              <a:spcAft>
                <a:spcPts val="0"/>
              </a:spcAft>
              <a:buNone/>
            </a:pPr>
            <a:r>
              <a:t/>
            </a:r>
            <a:endParaRPr sz="1200">
              <a:solidFill>
                <a:schemeClr val="dk2"/>
              </a:solidFill>
            </a:endParaRPr>
          </a:p>
          <a:p>
            <a:pPr indent="0" lvl="0" marL="457200" rtl="0" algn="l">
              <a:spcBef>
                <a:spcPts val="0"/>
              </a:spcBef>
              <a:spcAft>
                <a:spcPts val="0"/>
              </a:spcAft>
              <a:buNone/>
            </a:pPr>
            <a:r>
              <a:rPr lang="en" sz="1200">
                <a:solidFill>
                  <a:schemeClr val="dk2"/>
                </a:solidFill>
              </a:rPr>
              <a:t>_______________________________________________.</a:t>
            </a:r>
            <a:endParaRPr sz="1200">
              <a:solidFill>
                <a:schemeClr val="dk2"/>
              </a:solidFill>
            </a:endParaRPr>
          </a:p>
        </p:txBody>
      </p:sp>
      <p:pic>
        <p:nvPicPr>
          <p:cNvPr id="88" name="Google Shape;88;p19"/>
          <p:cNvPicPr preferRelativeResize="0"/>
          <p:nvPr/>
        </p:nvPicPr>
        <p:blipFill rotWithShape="1">
          <a:blip r:embed="rId3">
            <a:alphaModFix/>
          </a:blip>
          <a:srcRect b="12177" l="0" r="0" t="12373"/>
          <a:stretch/>
        </p:blipFill>
        <p:spPr>
          <a:xfrm rot="5400000">
            <a:off x="4200" y="1973050"/>
            <a:ext cx="1746200" cy="131755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20"/>
          <p:cNvSpPr txBox="1"/>
          <p:nvPr/>
        </p:nvSpPr>
        <p:spPr>
          <a:xfrm rot="5400000">
            <a:off x="3163625" y="-660600"/>
            <a:ext cx="4830000" cy="6464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200">
                <a:solidFill>
                  <a:schemeClr val="dk2"/>
                </a:solidFill>
              </a:rPr>
              <a:t>Follow-up Questions for 15 Things to Know</a:t>
            </a:r>
            <a:endParaRPr sz="1200">
              <a:solidFill>
                <a:schemeClr val="dk2"/>
              </a:solidFill>
            </a:endParaRPr>
          </a:p>
          <a:p>
            <a:pPr indent="0" lvl="0" marL="0" rtl="0" algn="ctr">
              <a:spcBef>
                <a:spcPts val="0"/>
              </a:spcBef>
              <a:spcAft>
                <a:spcPts val="0"/>
              </a:spcAft>
              <a:buNone/>
            </a:pPr>
            <a:r>
              <a:rPr lang="en" sz="1200">
                <a:solidFill>
                  <a:srgbClr val="FF0000"/>
                </a:solidFill>
              </a:rPr>
              <a:t>Answer Key</a:t>
            </a:r>
            <a:endParaRPr sz="1200">
              <a:solidFill>
                <a:srgbClr val="FF0000"/>
              </a:solidFill>
            </a:endParaRPr>
          </a:p>
          <a:p>
            <a:pPr indent="0" lvl="0" marL="0" rtl="0" algn="l">
              <a:spcBef>
                <a:spcPts val="0"/>
              </a:spcBef>
              <a:spcAft>
                <a:spcPts val="0"/>
              </a:spcAft>
              <a:buNone/>
            </a:pPr>
            <a:r>
              <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0" lvl="0" marL="0" rtl="0" algn="l">
              <a:spcBef>
                <a:spcPts val="0"/>
              </a:spcBef>
              <a:spcAft>
                <a:spcPts val="0"/>
              </a:spcAft>
              <a:buNone/>
            </a:pPr>
            <a:r>
              <a:rPr lang="en" sz="1200">
                <a:solidFill>
                  <a:schemeClr val="dk2"/>
                </a:solidFill>
              </a:rPr>
              <a:t>Name: _______________________________________________</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0" lvl="0" marL="0" rtl="0" algn="l">
              <a:spcBef>
                <a:spcPts val="0"/>
              </a:spcBef>
              <a:spcAft>
                <a:spcPts val="0"/>
              </a:spcAft>
              <a:buNone/>
            </a:pPr>
            <a:r>
              <a:rPr lang="en" sz="1200">
                <a:solidFill>
                  <a:schemeClr val="dk2"/>
                </a:solidFill>
              </a:rPr>
              <a:t>Can you answer the following questions?</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a:solidFill>
                  <a:schemeClr val="dk2"/>
                </a:solidFill>
              </a:rPr>
              <a:t>What is a good way to start a conversation with a veteran? </a:t>
            </a:r>
            <a:r>
              <a:rPr lang="en" sz="1200">
                <a:solidFill>
                  <a:srgbClr val="FF0000"/>
                </a:solidFill>
              </a:rPr>
              <a:t>Have you served in the military?</a:t>
            </a:r>
            <a:r>
              <a:rPr lang="en" sz="1200">
                <a:solidFill>
                  <a:schemeClr val="dk2"/>
                </a:solidFill>
              </a:rPr>
              <a:t>____________________</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a:solidFill>
                  <a:schemeClr val="dk2"/>
                </a:solidFill>
              </a:rPr>
              <a:t>Can you name the six branches of the US military? _</a:t>
            </a:r>
            <a:r>
              <a:rPr lang="en" sz="1200">
                <a:solidFill>
                  <a:srgbClr val="FF0000"/>
                </a:solidFill>
              </a:rPr>
              <a:t>Army</a:t>
            </a:r>
            <a:r>
              <a:rPr lang="en" sz="1200">
                <a:solidFill>
                  <a:schemeClr val="dk2"/>
                </a:solidFill>
              </a:rPr>
              <a:t>,</a:t>
            </a:r>
            <a:endParaRPr sz="1200">
              <a:solidFill>
                <a:schemeClr val="dk2"/>
              </a:solidFill>
            </a:endParaRPr>
          </a:p>
          <a:p>
            <a:pPr indent="0" lvl="0" marL="457200" rtl="0" algn="l">
              <a:spcBef>
                <a:spcPts val="0"/>
              </a:spcBef>
              <a:spcAft>
                <a:spcPts val="0"/>
              </a:spcAft>
              <a:buNone/>
            </a:pPr>
            <a:r>
              <a:rPr lang="en" sz="1200">
                <a:solidFill>
                  <a:schemeClr val="dk2"/>
                </a:solidFill>
              </a:rPr>
              <a:t>_</a:t>
            </a:r>
            <a:r>
              <a:rPr lang="en" sz="1200">
                <a:solidFill>
                  <a:srgbClr val="FF0000"/>
                </a:solidFill>
              </a:rPr>
              <a:t>Navy</a:t>
            </a:r>
            <a:r>
              <a:rPr lang="en" sz="1200">
                <a:solidFill>
                  <a:schemeClr val="dk2"/>
                </a:solidFill>
              </a:rPr>
              <a:t>, </a:t>
            </a:r>
            <a:r>
              <a:rPr lang="en" sz="1200">
                <a:solidFill>
                  <a:srgbClr val="FF0000"/>
                </a:solidFill>
              </a:rPr>
              <a:t>Airforce</a:t>
            </a:r>
            <a:r>
              <a:rPr lang="en" sz="1200">
                <a:solidFill>
                  <a:schemeClr val="dk2"/>
                </a:solidFill>
              </a:rPr>
              <a:t>, </a:t>
            </a:r>
            <a:r>
              <a:rPr lang="en" sz="1200">
                <a:solidFill>
                  <a:srgbClr val="FF0000"/>
                </a:solidFill>
              </a:rPr>
              <a:t>Marine Corp</a:t>
            </a:r>
            <a:r>
              <a:rPr lang="en" sz="1200">
                <a:solidFill>
                  <a:schemeClr val="dk2"/>
                </a:solidFill>
              </a:rPr>
              <a:t>, </a:t>
            </a:r>
            <a:r>
              <a:rPr lang="en" sz="1200">
                <a:solidFill>
                  <a:srgbClr val="FF0000"/>
                </a:solidFill>
              </a:rPr>
              <a:t>Space Force</a:t>
            </a:r>
            <a:r>
              <a:rPr lang="en" sz="1200">
                <a:solidFill>
                  <a:schemeClr val="dk2"/>
                </a:solidFill>
              </a:rPr>
              <a:t>, </a:t>
            </a:r>
            <a:r>
              <a:rPr lang="en" sz="1200">
                <a:solidFill>
                  <a:srgbClr val="FF0000"/>
                </a:solidFill>
              </a:rPr>
              <a:t>Coast Guard</a:t>
            </a:r>
            <a:r>
              <a:rPr lang="en" sz="1200">
                <a:solidFill>
                  <a:schemeClr val="dk2"/>
                </a:solidFill>
              </a:rPr>
              <a:t>.</a:t>
            </a:r>
            <a:endParaRPr sz="1200">
              <a:solidFill>
                <a:schemeClr val="dk2"/>
              </a:solidFill>
            </a:endParaRPr>
          </a:p>
          <a:p>
            <a:pPr indent="0" lvl="0" marL="457200" rtl="0" algn="l">
              <a:spcBef>
                <a:spcPts val="0"/>
              </a:spcBef>
              <a:spcAft>
                <a:spcPts val="0"/>
              </a:spcAft>
              <a:buNone/>
            </a:pPr>
            <a:r>
              <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a:solidFill>
                  <a:schemeClr val="dk2"/>
                </a:solidFill>
              </a:rPr>
              <a:t>What are the two ways military personnel serve? </a:t>
            </a:r>
            <a:r>
              <a:rPr lang="en" sz="1200">
                <a:solidFill>
                  <a:srgbClr val="FF0000"/>
                </a:solidFill>
              </a:rPr>
              <a:t>Active Duty</a:t>
            </a:r>
            <a:endParaRPr sz="1200">
              <a:solidFill>
                <a:schemeClr val="dk2"/>
              </a:solidFill>
            </a:endParaRPr>
          </a:p>
          <a:p>
            <a:pPr indent="0" lvl="0" marL="0" rtl="0" algn="l">
              <a:spcBef>
                <a:spcPts val="0"/>
              </a:spcBef>
              <a:spcAft>
                <a:spcPts val="0"/>
              </a:spcAft>
              <a:buNone/>
            </a:pPr>
            <a:r>
              <a:rPr lang="en" sz="1200">
                <a:solidFill>
                  <a:schemeClr val="dk2"/>
                </a:solidFill>
              </a:rPr>
              <a:t>           And  _</a:t>
            </a:r>
            <a:r>
              <a:rPr lang="en" sz="1200">
                <a:solidFill>
                  <a:srgbClr val="FF0000"/>
                </a:solidFill>
              </a:rPr>
              <a:t>The Reserves</a:t>
            </a:r>
            <a:r>
              <a:rPr lang="en" sz="1200">
                <a:solidFill>
                  <a:schemeClr val="dk2"/>
                </a:solidFill>
              </a:rPr>
              <a:t>.</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a:solidFill>
                  <a:schemeClr val="dk2"/>
                </a:solidFill>
              </a:rPr>
              <a:t>Name three of the hundreds of jobs other than infantry. </a:t>
            </a:r>
            <a:endParaRPr sz="1200">
              <a:solidFill>
                <a:schemeClr val="dk2"/>
              </a:solidFill>
            </a:endParaRPr>
          </a:p>
          <a:p>
            <a:pPr indent="0" lvl="0" marL="457200" rtl="0" algn="l">
              <a:spcBef>
                <a:spcPts val="0"/>
              </a:spcBef>
              <a:spcAft>
                <a:spcPts val="0"/>
              </a:spcAft>
              <a:buNone/>
            </a:pPr>
            <a:r>
              <a:rPr lang="en" sz="1200">
                <a:solidFill>
                  <a:srgbClr val="FF0000"/>
                </a:solidFill>
              </a:rPr>
              <a:t>Airplane</a:t>
            </a:r>
            <a:r>
              <a:rPr lang="en" sz="1200">
                <a:solidFill>
                  <a:srgbClr val="FF0000"/>
                </a:solidFill>
              </a:rPr>
              <a:t> mechanic</a:t>
            </a:r>
            <a:r>
              <a:rPr lang="en" sz="1200">
                <a:solidFill>
                  <a:schemeClr val="dk2"/>
                </a:solidFill>
              </a:rPr>
              <a:t>, </a:t>
            </a:r>
            <a:r>
              <a:rPr lang="en" sz="1200">
                <a:solidFill>
                  <a:srgbClr val="FF0000"/>
                </a:solidFill>
              </a:rPr>
              <a:t>Musician</a:t>
            </a:r>
            <a:r>
              <a:rPr lang="en" sz="1200">
                <a:solidFill>
                  <a:schemeClr val="dk2"/>
                </a:solidFill>
              </a:rPr>
              <a:t>, </a:t>
            </a:r>
            <a:r>
              <a:rPr lang="en" sz="1200">
                <a:solidFill>
                  <a:srgbClr val="FF0000"/>
                </a:solidFill>
              </a:rPr>
              <a:t>Cook</a:t>
            </a:r>
            <a:r>
              <a:rPr lang="en" sz="1200">
                <a:solidFill>
                  <a:schemeClr val="dk2"/>
                </a:solidFill>
              </a:rPr>
              <a:t>, </a:t>
            </a:r>
            <a:r>
              <a:rPr lang="en" sz="1200">
                <a:solidFill>
                  <a:srgbClr val="FF0000"/>
                </a:solidFill>
              </a:rPr>
              <a:t>Diver</a:t>
            </a:r>
            <a:r>
              <a:rPr lang="en" sz="1200">
                <a:solidFill>
                  <a:schemeClr val="dk2"/>
                </a:solidFill>
              </a:rPr>
              <a:t>, </a:t>
            </a:r>
            <a:r>
              <a:rPr lang="en" sz="1200">
                <a:solidFill>
                  <a:srgbClr val="FF0000"/>
                </a:solidFill>
              </a:rPr>
              <a:t>Doctor</a:t>
            </a:r>
            <a:r>
              <a:rPr lang="en" sz="1200">
                <a:solidFill>
                  <a:schemeClr val="dk2"/>
                </a:solidFill>
              </a:rPr>
              <a:t>, </a:t>
            </a:r>
            <a:r>
              <a:rPr lang="en" sz="1200">
                <a:solidFill>
                  <a:srgbClr val="FF0000"/>
                </a:solidFill>
              </a:rPr>
              <a:t>Administrator, </a:t>
            </a:r>
            <a:endParaRPr sz="1200">
              <a:solidFill>
                <a:srgbClr val="FF0000"/>
              </a:solidFill>
            </a:endParaRPr>
          </a:p>
          <a:p>
            <a:pPr indent="0" lvl="0" marL="457200" rtl="0" algn="l">
              <a:spcBef>
                <a:spcPts val="0"/>
              </a:spcBef>
              <a:spcAft>
                <a:spcPts val="0"/>
              </a:spcAft>
              <a:buNone/>
            </a:pPr>
            <a:r>
              <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a:solidFill>
                  <a:schemeClr val="dk2"/>
                </a:solidFill>
              </a:rPr>
              <a:t>What is the one question that you should not ask a veteran?</a:t>
            </a:r>
            <a:endParaRPr sz="1200">
              <a:solidFill>
                <a:schemeClr val="dk2"/>
              </a:solidFill>
            </a:endParaRPr>
          </a:p>
          <a:p>
            <a:pPr indent="0" lvl="0" marL="0" rtl="0" algn="l">
              <a:spcBef>
                <a:spcPts val="0"/>
              </a:spcBef>
              <a:spcAft>
                <a:spcPts val="0"/>
              </a:spcAft>
              <a:buNone/>
            </a:pPr>
            <a:r>
              <a:rPr lang="en" sz="1200">
                <a:solidFill>
                  <a:schemeClr val="dk2"/>
                </a:solidFill>
              </a:rPr>
              <a:t>           _</a:t>
            </a:r>
            <a:r>
              <a:rPr lang="en" sz="1200">
                <a:solidFill>
                  <a:srgbClr val="FF0000"/>
                </a:solidFill>
              </a:rPr>
              <a:t>Did you ever kill anyone</a:t>
            </a:r>
            <a:r>
              <a:rPr lang="en" sz="1200">
                <a:solidFill>
                  <a:schemeClr val="dk2"/>
                </a:solidFill>
              </a:rPr>
              <a:t>_?</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a:solidFill>
                  <a:schemeClr val="dk2"/>
                </a:solidFill>
              </a:rPr>
              <a:t>What are two things that make being a family member of a military service person challenging? _</a:t>
            </a:r>
            <a:r>
              <a:rPr lang="en" sz="1200">
                <a:solidFill>
                  <a:srgbClr val="FF0000"/>
                </a:solidFill>
              </a:rPr>
              <a:t>Separation</a:t>
            </a:r>
            <a:r>
              <a:rPr lang="en" sz="1200">
                <a:solidFill>
                  <a:schemeClr val="dk2"/>
                </a:solidFill>
              </a:rPr>
              <a:t>_</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0" lvl="0" marL="0" rtl="0" algn="l">
              <a:spcBef>
                <a:spcPts val="0"/>
              </a:spcBef>
              <a:spcAft>
                <a:spcPts val="0"/>
              </a:spcAft>
              <a:buNone/>
            </a:pPr>
            <a:r>
              <a:rPr lang="en" sz="1200">
                <a:solidFill>
                  <a:schemeClr val="dk2"/>
                </a:solidFill>
              </a:rPr>
              <a:t>          And _</a:t>
            </a:r>
            <a:r>
              <a:rPr lang="en" sz="1200">
                <a:solidFill>
                  <a:srgbClr val="FF0000"/>
                </a:solidFill>
              </a:rPr>
              <a:t>Moving to a new home and school every few years</a:t>
            </a:r>
            <a:r>
              <a:rPr lang="en" sz="1200">
                <a:solidFill>
                  <a:schemeClr val="dk2"/>
                </a:solidFill>
              </a:rPr>
              <a:t>_.</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304800" lvl="0" marL="457200" rtl="0" algn="l">
              <a:spcBef>
                <a:spcPts val="0"/>
              </a:spcBef>
              <a:spcAft>
                <a:spcPts val="0"/>
              </a:spcAft>
              <a:buClr>
                <a:schemeClr val="dk2"/>
              </a:buClr>
              <a:buSzPts val="1200"/>
              <a:buAutoNum type="arabicPeriod"/>
            </a:pPr>
            <a:r>
              <a:rPr lang="en" sz="1200">
                <a:solidFill>
                  <a:schemeClr val="dk2"/>
                </a:solidFill>
              </a:rPr>
              <a:t>How might changing school districts and homes every few</a:t>
            </a:r>
            <a:endParaRPr sz="1200">
              <a:solidFill>
                <a:schemeClr val="dk2"/>
              </a:solidFill>
            </a:endParaRPr>
          </a:p>
          <a:p>
            <a:pPr indent="0" lvl="0" marL="457200" rtl="0" algn="l">
              <a:spcBef>
                <a:spcPts val="0"/>
              </a:spcBef>
              <a:spcAft>
                <a:spcPts val="0"/>
              </a:spcAft>
              <a:buNone/>
            </a:pPr>
            <a:r>
              <a:rPr lang="en" sz="1200">
                <a:solidFill>
                  <a:schemeClr val="dk2"/>
                </a:solidFill>
              </a:rPr>
              <a:t> years be challenging? _</a:t>
            </a:r>
            <a:r>
              <a:rPr lang="en" sz="1200">
                <a:solidFill>
                  <a:srgbClr val="FF0000"/>
                </a:solidFill>
              </a:rPr>
              <a:t>Leaving somewhere you have grown to feel secure and have consistency, Leaving someone you have grown to be fond of seeing everyday, having to build new relationships and rebuild security.</a:t>
            </a:r>
            <a:r>
              <a:rPr lang="en" sz="1200">
                <a:solidFill>
                  <a:schemeClr val="dk2"/>
                </a:solidFill>
              </a:rPr>
              <a:t>.</a:t>
            </a:r>
            <a:endParaRPr sz="1200">
              <a:solidFill>
                <a:schemeClr val="dk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