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Bree Serif"/>
      <p:regular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78F39E-5C2D-4AA1-B12C-827FE922AE57}">
  <a:tblStyle styleId="{8C78F39E-5C2D-4AA1-B12C-827FE922AE5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BreeSerif-regular.fntdata"/><Relationship Id="rId14" Type="http://schemas.openxmlformats.org/officeDocument/2006/relationships/slide" Target="slides/slide8.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f164a32a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f164a32a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f164a32a2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f164a32a2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f164a32a2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f164a32a2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f164a32a2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f164a32a2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f164a32a2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f164a32a2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f164a32a2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f164a32a2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f164a32a2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f164a32a2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sp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sp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sp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sp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sp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sp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sp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sp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sp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sp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sp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sp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sp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www.youtube.com/watch?v=_YmvbjN2MBQ" TargetMode="Externa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2.pn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7.png"/><Relationship Id="rId11" Type="http://schemas.openxmlformats.org/officeDocument/2006/relationships/image" Target="../media/image14.png"/><Relationship Id="rId10" Type="http://schemas.openxmlformats.org/officeDocument/2006/relationships/image" Target="../media/image4.png"/><Relationship Id="rId9"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6.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617525" cy="4825825"/>
          </a:xfrm>
          <a:prstGeom prst="rect">
            <a:avLst/>
          </a:prstGeom>
          <a:noFill/>
          <a:ln>
            <a:noFill/>
          </a:ln>
        </p:spPr>
      </p:pic>
      <p:sp>
        <p:nvSpPr>
          <p:cNvPr id="55" name="Google Shape;55;p13"/>
          <p:cNvSpPr txBox="1"/>
          <p:nvPr/>
        </p:nvSpPr>
        <p:spPr>
          <a:xfrm>
            <a:off x="6071500" y="310075"/>
            <a:ext cx="2406900" cy="8928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Bree Serif"/>
                <a:ea typeface="Bree Serif"/>
                <a:cs typeface="Bree Serif"/>
                <a:sym typeface="Bree Serif"/>
              </a:rPr>
              <a:t>Cathay Williams</a:t>
            </a:r>
            <a:endParaRPr sz="2300">
              <a:solidFill>
                <a:schemeClr val="dk2"/>
              </a:solidFill>
              <a:latin typeface="Bree Serif"/>
              <a:ea typeface="Bree Serif"/>
              <a:cs typeface="Bree Serif"/>
              <a:sym typeface="Bree Serif"/>
            </a:endParaRPr>
          </a:p>
          <a:p>
            <a:pPr indent="0" lvl="0" marL="0" rtl="0" algn="l">
              <a:spcBef>
                <a:spcPts val="0"/>
              </a:spcBef>
              <a:spcAft>
                <a:spcPts val="0"/>
              </a:spcAft>
              <a:buNone/>
            </a:pPr>
            <a:r>
              <a:rPr lang="en" sz="2300">
                <a:solidFill>
                  <a:schemeClr val="dk2"/>
                </a:solidFill>
                <a:latin typeface="Bree Serif"/>
                <a:ea typeface="Bree Serif"/>
                <a:cs typeface="Bree Serif"/>
                <a:sym typeface="Bree Serif"/>
              </a:rPr>
              <a:t>Buffalo Soldier</a:t>
            </a:r>
            <a:endParaRPr sz="2300">
              <a:solidFill>
                <a:schemeClr val="dk2"/>
              </a:solidFill>
              <a:latin typeface="Bree Serif"/>
              <a:ea typeface="Bree Serif"/>
              <a:cs typeface="Bree Serif"/>
              <a:sym typeface="Bree Serif"/>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nvSpPr>
        <p:spPr>
          <a:xfrm>
            <a:off x="282050" y="329375"/>
            <a:ext cx="8985300" cy="474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t>OBJECTIVES:</a:t>
            </a:r>
            <a:r>
              <a:rPr lang="en"/>
              <a:t> </a:t>
            </a:r>
            <a:r>
              <a:rPr lang="en" sz="1200"/>
              <a:t>CCSS.ELA-LITERACY.W.4.7; 5.7 Conduct short research projects that build knowledge through investigation of different aspects of a topic. CCSS.ELA-LITERACY.W.4.8 Recall relevant information from experiences or gather relevant information from print and digital sources. CCSS.ELA-LITERACY.W.5.8 Recall relevant information from experiences or gather relevant information from print and digital sources; summarize or paraphrase information in notes and finished work.</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STRATEGIES: </a:t>
            </a:r>
            <a:r>
              <a:rPr lang="en" sz="1200"/>
              <a:t>Writing  Think/Pair/Share  Collaboration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MATERIALS: </a:t>
            </a:r>
            <a:r>
              <a:rPr lang="en" sz="1200"/>
              <a:t>Smart TV,  Copies of The Story of Cathay Williams,Copies of Reading Comprehension Questions, movie short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Engage: </a:t>
            </a:r>
            <a:r>
              <a:rPr lang="en" sz="1200"/>
              <a:t>Think/Pair/Share Activity- Pair the students with a partner. Explain the T/P/S directions. The students will think of their answer, get with their partner, and share their answer. Explain to students: a veteran is a person who has served in the military. T/P/S Questions: What do you think of when you hear the word veteran? Do you have family members who have served in the military? Are any of them female? Explain women could not officially serve in the military until 1948. Out of the 19 million veterans in the United States today, 2 million are women. But the formal legislation allowing women into the military was not passed until 1948 (even though tens of thousands had served in both world wars, and women like Harriet Tubman and Mary Walker had served in the Civil War as nurses, spies, and even soldiers disguised as men like the woman you will learn about today).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Explore: </a:t>
            </a:r>
            <a:r>
              <a:rPr lang="en" sz="1200"/>
              <a:t>Students will read the story of Cathay Williams. When the students have completed reading the text, the students will complete the Reading Comprehension Questions Worksheet.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Evaluate: </a:t>
            </a:r>
            <a:r>
              <a:rPr lang="en" sz="1200"/>
              <a:t>assessment. Teachers should choose which activities to use as formal/informal assessments.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300"/>
              <a:t>Enrichment/ServiceLearning Project: </a:t>
            </a:r>
            <a:r>
              <a:rPr lang="en" sz="1200"/>
              <a:t>Students will participate in an activity to Remember and Honor Veterans on Veterans Day. Students are encouraged to participate in the Wreaths Across America Oral History Project</a:t>
            </a:r>
            <a:endParaRPr sz="1200"/>
          </a:p>
        </p:txBody>
      </p:sp>
      <p:sp>
        <p:nvSpPr>
          <p:cNvPr id="61" name="Google Shape;61;p14"/>
          <p:cNvSpPr txBox="1"/>
          <p:nvPr/>
        </p:nvSpPr>
        <p:spPr>
          <a:xfrm>
            <a:off x="3005650" y="0"/>
            <a:ext cx="292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V</a:t>
            </a:r>
            <a:r>
              <a:rPr lang="en" sz="1600">
                <a:solidFill>
                  <a:schemeClr val="dk2"/>
                </a:solidFill>
              </a:rPr>
              <a:t>eterans Day November 11th</a:t>
            </a:r>
            <a:endParaRPr sz="16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descr="Meet Cathay Williams: The Black &quot;Buffalo Soldier&quot; Who Rewrote History. Get ready for the inspiring story of Cathay Williams, a pioneering Black woman who dared to break barriers and redefine what it meant to be a soldier. &#10;&#10;⭐️⭐️⭐️⭐️⭐️&#10;👉🏽 Subscribe for more:@BlackDiscoveries &#10;&#10;In this video, we'll dive into her incredible journey, from her humble beginnings in New Mexico to becoming one of the first Black women to enlist in the U.S. Army and serve with the legendary Buffalo Soldiers.&#10;&#10;This is more than just military history, it's a Black history anthem! We'll explore:&#10;&#10;➡️ Cathay's unwavering courage and resilience as she faced racism and sexism in a world that wasn't built for her.&#10;➡️ Her groundbreaking achievements as a nurse, scout, and sharpshooter, proving that Black women had a place on the battlefield.&#10;➡️ The legacy she left behind, inspiring generations of women to fight for their dreams and shatter glass ceilings.&#10;&#10;Prepare to be amazed by Cathay's badass spirit, her unwavering commitment to Black excellence, and her fight for equality that continues to resonate today.&#10;&#10;🛑 Don't want to wait till next upload, watch this next: ?????? &#10;&#10;#CathayWilliams #BuffaloSoldier #BlackHistory #BuffaloSoldierCathayWilliams #CathayWilliamsBiography #BlackHistoryMonth #BuffaloSoldiers #CathayWilliamsStory #CathayWilliamsMovie #CathayWilliamsTheHarderTheyFall #HowLongDidCathayWilliamsServeInTheMilitary #DidCathayWilliamsGetMarried #WhyWasCathayWilliamsDeniedAPension #WhatWasCathayWilliamsFamousFor #CathayWilliamsDeath #TheRealCathayWilliams #CathayWilliamsFacts #CathayWilliamsSoldier #CathayWilliamsHistory #CathayWilliamsStatue #BlackWoman&#10;&#10;🔍 Timecodes&#10;0:00 - Intro&#10;0:32 - Cathay Williams Early Life&#10;2:08 - Cathay Williams Military Service&#10;3:31 - Cathay Williams Post-Military Service&#10;4:08 - Cathay Williams Declining Health and Death&#10;5:04 - Cathay Williams Legacy, Impact and Honors" id="66" name="Google Shape;66;p15" title="Cathay Williams: The &quot;Buffalo Soldier&quot; Who Dared to Break Barriers">
            <a:hlinkClick r:id="rId3"/>
          </p:cNvPr>
          <p:cNvPicPr preferRelativeResize="0"/>
          <p:nvPr/>
        </p:nvPicPr>
        <p:blipFill>
          <a:blip r:embed="rId4">
            <a:alphaModFix/>
          </a:blip>
          <a:stretch>
            <a:fillRect/>
          </a:stretch>
        </p:blipFill>
        <p:spPr>
          <a:xfrm>
            <a:off x="152400" y="152400"/>
            <a:ext cx="8503500" cy="4783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nvSpPr>
        <p:spPr>
          <a:xfrm>
            <a:off x="104700" y="139375"/>
            <a:ext cx="8934600" cy="4494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t>Female Veterans-The Story of Cathay Williams</a:t>
            </a:r>
            <a:endParaRPr u="sng"/>
          </a:p>
          <a:p>
            <a:pPr indent="0" lvl="0" marL="0" rtl="0" algn="l">
              <a:spcBef>
                <a:spcPts val="0"/>
              </a:spcBef>
              <a:spcAft>
                <a:spcPts val="0"/>
              </a:spcAft>
              <a:buNone/>
            </a:pPr>
            <a:r>
              <a:rPr lang="en"/>
              <a:t>Directions: Read both of the following text passages. Answer the Reading Comprehension questions that follow.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Story of Cathay Williams aka William Cathay Cathay Williams had many “firsts” in her lifetime. As far as we know, she was the first African American woman to secretly join the United States Army when she enlisted on November 15, 1866. Since females were still not allowed to enter the Armed Forces at that time, she joined under the fake name William Cathay. She was the first and only woman to fight in the unit nicknamed the Buffalo Soldiers.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Born in Missouri in 1842, Williams was a slave until the Civil War broke out in the spring of 1861. During the war, captured slaves were forced to work for the military as support staff, like nurses and cooks. Therefore, Williams worked as a cook and washerwoman. She marched with the infantry during the Civil War. After the Civil War, she was no longer a slave. She had to support herself financially.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Joining the Army as a soldier seemed like a good line of work for Williams. In 1866, soon after the Civil War ended, a new law started the first peacetime units of African American male soldiers in the U.S. Army. These units would later be called the Buffalo Soldiers. These soldiers had great riding skills and participated in long, hard marches. The Buffalo Soldiers participated in wars and peacetime activities in the Great Plains. This new law opened the door for Williams to pretend to be a man and join the Army.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nvSpPr>
        <p:spPr>
          <a:xfrm>
            <a:off x="193350" y="215375"/>
            <a:ext cx="87573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Soon after she enlisted as William Cathay, she contracted smallpox, which was a common viral disease at the time. During multiple hospitalizations, no one discovered she was female until she got sick in New Mexico. The surgeon located in Fort Bayard discovered her secret. Once her commanding officer learned she was female, she was honorably discharged due to a disability. After her discharge in New Mexico, she worked odd jobs as a cook, laundress, and seamstress in that same state.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While Cathay Williams had a lot of firsts in her life, she was more than those facts. She was a gutsy woman. She served her country and did all she could to survive after slavery. After Congress passed the Women’s Armed Services Integration Act on June 12, 1948, women could finally join the military. They could be full-time service members. Women like Cathay Williams, with their competent service, helped pave the way for future female heroes to serve their country as well. Even though Williams served in the Army under a fake name, she is still a veteran worthy of gratitude for her service.</a:t>
            </a:r>
            <a:endParaRPr/>
          </a:p>
        </p:txBody>
      </p:sp>
      <p:pic>
        <p:nvPicPr>
          <p:cNvPr id="77" name="Google Shape;77;p17"/>
          <p:cNvPicPr preferRelativeResize="0"/>
          <p:nvPr/>
        </p:nvPicPr>
        <p:blipFill>
          <a:blip r:embed="rId3">
            <a:alphaModFix/>
          </a:blip>
          <a:stretch>
            <a:fillRect/>
          </a:stretch>
        </p:blipFill>
        <p:spPr>
          <a:xfrm>
            <a:off x="299048" y="3098998"/>
            <a:ext cx="1611375" cy="1976550"/>
          </a:xfrm>
          <a:prstGeom prst="rect">
            <a:avLst/>
          </a:prstGeom>
          <a:noFill/>
          <a:ln>
            <a:noFill/>
          </a:ln>
        </p:spPr>
      </p:pic>
      <p:pic>
        <p:nvPicPr>
          <p:cNvPr id="78" name="Google Shape;78;p17"/>
          <p:cNvPicPr preferRelativeResize="0"/>
          <p:nvPr/>
        </p:nvPicPr>
        <p:blipFill>
          <a:blip r:embed="rId4">
            <a:alphaModFix/>
          </a:blip>
          <a:stretch>
            <a:fillRect/>
          </a:stretch>
        </p:blipFill>
        <p:spPr>
          <a:xfrm>
            <a:off x="6600650" y="2716700"/>
            <a:ext cx="1687875" cy="2262100"/>
          </a:xfrm>
          <a:prstGeom prst="rect">
            <a:avLst/>
          </a:prstGeom>
          <a:noFill/>
          <a:ln>
            <a:noFill/>
          </a:ln>
        </p:spPr>
      </p:pic>
      <p:pic>
        <p:nvPicPr>
          <p:cNvPr id="79" name="Google Shape;79;p17"/>
          <p:cNvPicPr preferRelativeResize="0"/>
          <p:nvPr/>
        </p:nvPicPr>
        <p:blipFill>
          <a:blip r:embed="rId5">
            <a:alphaModFix/>
          </a:blip>
          <a:stretch>
            <a:fillRect/>
          </a:stretch>
        </p:blipFill>
        <p:spPr>
          <a:xfrm>
            <a:off x="3177698" y="3160863"/>
            <a:ext cx="1852825" cy="1852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nvSpPr>
        <p:spPr>
          <a:xfrm>
            <a:off x="145350" y="114000"/>
            <a:ext cx="8972700" cy="1046700"/>
          </a:xfrm>
          <a:prstGeom prst="rect">
            <a:avLst/>
          </a:prstGeom>
          <a:noFill/>
          <a:ln>
            <a:noFill/>
          </a:ln>
        </p:spPr>
        <p:txBody>
          <a:bodyPr anchorCtr="0" anchor="t" bIns="91425" lIns="91425" spcFirstLastPara="1" rIns="91425" wrap="square" tIns="91425">
            <a:spAutoFit/>
          </a:bodyPr>
          <a:lstStyle/>
          <a:p>
            <a:pPr indent="457200" lvl="0" marL="3657600" rtl="0" algn="l">
              <a:spcBef>
                <a:spcPts val="0"/>
              </a:spcBef>
              <a:spcAft>
                <a:spcPts val="0"/>
              </a:spcAft>
              <a:buNone/>
            </a:pPr>
            <a:r>
              <a:rPr lang="en"/>
              <a:t>Name_____________________________________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Reading Comprehension Questions/ Female Veterans/ The Story of Cathay Williams 6. Why is it important to know Hook was a female service member in 1861? 8. Why do you think the author wrote about Hook? </a:t>
            </a:r>
            <a:endParaRPr/>
          </a:p>
        </p:txBody>
      </p:sp>
      <p:graphicFrame>
        <p:nvGraphicFramePr>
          <p:cNvPr id="85" name="Google Shape;85;p18"/>
          <p:cNvGraphicFramePr/>
          <p:nvPr/>
        </p:nvGraphicFramePr>
        <p:xfrm>
          <a:off x="145350" y="1242300"/>
          <a:ext cx="3000000" cy="3000000"/>
        </p:xfrm>
        <a:graphic>
          <a:graphicData uri="http://schemas.openxmlformats.org/drawingml/2006/table">
            <a:tbl>
              <a:tblPr>
                <a:noFill/>
                <a:tableStyleId>{8C78F39E-5C2D-4AA1-B12C-827FE922AE57}</a:tableStyleId>
              </a:tblPr>
              <a:tblGrid>
                <a:gridCol w="8853300"/>
              </a:tblGrid>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1. What obstacle(s) did Cathay Williams face?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2</a:t>
                      </a:r>
                      <a:r>
                        <a:rPr lang="en">
                          <a:solidFill>
                            <a:schemeClr val="dk1"/>
                          </a:solidFill>
                        </a:rPr>
                        <a:t>. What influence did the obstacle(s) have on Williams’ life decisions?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3</a:t>
                      </a:r>
                      <a:r>
                        <a:rPr lang="en">
                          <a:solidFill>
                            <a:schemeClr val="dk1"/>
                          </a:solidFill>
                        </a:rPr>
                        <a:t>. Why is it important to know Williams was a female service member in 1866?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4</a:t>
                      </a:r>
                      <a:r>
                        <a:rPr lang="en">
                          <a:solidFill>
                            <a:schemeClr val="dk1"/>
                          </a:solidFill>
                        </a:rPr>
                        <a:t>. Why do you think the author wrote about Williams?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r h="381000">
                <a:tc>
                  <a:txBody>
                    <a:bodyPr/>
                    <a:lstStyle/>
                    <a:p>
                      <a:pPr indent="0" lvl="0" marL="0" rtl="0" algn="l">
                        <a:spcBef>
                          <a:spcPts val="0"/>
                        </a:spcBef>
                        <a:spcAft>
                          <a:spcPts val="0"/>
                        </a:spcAft>
                        <a:buNone/>
                      </a:pPr>
                      <a:r>
                        <a:rPr lang="en"/>
                        <a:t>5. How /what do you think you would have done in this situation? </a:t>
                      </a:r>
                      <a:endParaRPr/>
                    </a:p>
                  </a:txBody>
                  <a:tcPr marT="91425" marB="91425" marR="91425" marL="91425"/>
                </a:tc>
              </a:tr>
              <a:tr h="381000">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152400" y="152400"/>
            <a:ext cx="1743075" cy="2619375"/>
          </a:xfrm>
          <a:prstGeom prst="rect">
            <a:avLst/>
          </a:prstGeom>
          <a:noFill/>
          <a:ln>
            <a:noFill/>
          </a:ln>
        </p:spPr>
      </p:pic>
      <p:pic>
        <p:nvPicPr>
          <p:cNvPr id="91" name="Google Shape;91;p19"/>
          <p:cNvPicPr preferRelativeResize="0"/>
          <p:nvPr/>
        </p:nvPicPr>
        <p:blipFill>
          <a:blip r:embed="rId4">
            <a:alphaModFix/>
          </a:blip>
          <a:stretch>
            <a:fillRect/>
          </a:stretch>
        </p:blipFill>
        <p:spPr>
          <a:xfrm>
            <a:off x="2047875" y="152400"/>
            <a:ext cx="2857500" cy="1600200"/>
          </a:xfrm>
          <a:prstGeom prst="rect">
            <a:avLst/>
          </a:prstGeom>
          <a:noFill/>
          <a:ln>
            <a:noFill/>
          </a:ln>
        </p:spPr>
      </p:pic>
      <p:pic>
        <p:nvPicPr>
          <p:cNvPr id="92" name="Google Shape;92;p19"/>
          <p:cNvPicPr preferRelativeResize="0"/>
          <p:nvPr/>
        </p:nvPicPr>
        <p:blipFill rotWithShape="1">
          <a:blip r:embed="rId5">
            <a:alphaModFix/>
          </a:blip>
          <a:srcRect b="0" l="0" r="0" t="10039"/>
          <a:stretch/>
        </p:blipFill>
        <p:spPr>
          <a:xfrm>
            <a:off x="100013" y="2840100"/>
            <a:ext cx="1847850" cy="2219325"/>
          </a:xfrm>
          <a:prstGeom prst="rect">
            <a:avLst/>
          </a:prstGeom>
          <a:noFill/>
          <a:ln>
            <a:noFill/>
          </a:ln>
        </p:spPr>
      </p:pic>
      <p:pic>
        <p:nvPicPr>
          <p:cNvPr id="93" name="Google Shape;93;p19"/>
          <p:cNvPicPr preferRelativeResize="0"/>
          <p:nvPr/>
        </p:nvPicPr>
        <p:blipFill>
          <a:blip r:embed="rId6">
            <a:alphaModFix/>
          </a:blip>
          <a:stretch>
            <a:fillRect/>
          </a:stretch>
        </p:blipFill>
        <p:spPr>
          <a:xfrm>
            <a:off x="5057775" y="152400"/>
            <a:ext cx="2466975" cy="1847850"/>
          </a:xfrm>
          <a:prstGeom prst="rect">
            <a:avLst/>
          </a:prstGeom>
          <a:noFill/>
          <a:ln>
            <a:noFill/>
          </a:ln>
        </p:spPr>
      </p:pic>
      <p:pic>
        <p:nvPicPr>
          <p:cNvPr id="94" name="Google Shape;94;p19"/>
          <p:cNvPicPr preferRelativeResize="0"/>
          <p:nvPr/>
        </p:nvPicPr>
        <p:blipFill>
          <a:blip r:embed="rId7">
            <a:alphaModFix/>
          </a:blip>
          <a:stretch>
            <a:fillRect/>
          </a:stretch>
        </p:blipFill>
        <p:spPr>
          <a:xfrm>
            <a:off x="2052638" y="1859025"/>
            <a:ext cx="2847975" cy="1600200"/>
          </a:xfrm>
          <a:prstGeom prst="rect">
            <a:avLst/>
          </a:prstGeom>
          <a:noFill/>
          <a:ln>
            <a:noFill/>
          </a:ln>
        </p:spPr>
      </p:pic>
      <p:pic>
        <p:nvPicPr>
          <p:cNvPr id="95" name="Google Shape;95;p19"/>
          <p:cNvPicPr preferRelativeResize="0"/>
          <p:nvPr/>
        </p:nvPicPr>
        <p:blipFill>
          <a:blip r:embed="rId8">
            <a:alphaModFix/>
          </a:blip>
          <a:stretch>
            <a:fillRect/>
          </a:stretch>
        </p:blipFill>
        <p:spPr>
          <a:xfrm>
            <a:off x="7153550" y="2571750"/>
            <a:ext cx="1876425" cy="2428875"/>
          </a:xfrm>
          <a:prstGeom prst="rect">
            <a:avLst/>
          </a:prstGeom>
          <a:noFill/>
          <a:ln>
            <a:noFill/>
          </a:ln>
        </p:spPr>
      </p:pic>
      <p:pic>
        <p:nvPicPr>
          <p:cNvPr id="96" name="Google Shape;96;p19"/>
          <p:cNvPicPr preferRelativeResize="0"/>
          <p:nvPr/>
        </p:nvPicPr>
        <p:blipFill>
          <a:blip r:embed="rId9">
            <a:alphaModFix/>
          </a:blip>
          <a:stretch>
            <a:fillRect/>
          </a:stretch>
        </p:blipFill>
        <p:spPr>
          <a:xfrm>
            <a:off x="7677150" y="1001700"/>
            <a:ext cx="1481375" cy="1481375"/>
          </a:xfrm>
          <a:prstGeom prst="rect">
            <a:avLst/>
          </a:prstGeom>
          <a:noFill/>
          <a:ln>
            <a:noFill/>
          </a:ln>
        </p:spPr>
      </p:pic>
      <p:pic>
        <p:nvPicPr>
          <p:cNvPr id="97" name="Google Shape;97;p19"/>
          <p:cNvPicPr preferRelativeResize="0"/>
          <p:nvPr/>
        </p:nvPicPr>
        <p:blipFill>
          <a:blip r:embed="rId10">
            <a:alphaModFix/>
          </a:blip>
          <a:stretch>
            <a:fillRect/>
          </a:stretch>
        </p:blipFill>
        <p:spPr>
          <a:xfrm>
            <a:off x="2047875" y="3459225"/>
            <a:ext cx="2857500" cy="1600200"/>
          </a:xfrm>
          <a:prstGeom prst="rect">
            <a:avLst/>
          </a:prstGeom>
          <a:noFill/>
          <a:ln>
            <a:noFill/>
          </a:ln>
        </p:spPr>
      </p:pic>
      <p:pic>
        <p:nvPicPr>
          <p:cNvPr id="98" name="Google Shape;98;p19"/>
          <p:cNvPicPr preferRelativeResize="0"/>
          <p:nvPr/>
        </p:nvPicPr>
        <p:blipFill rotWithShape="1">
          <a:blip r:embed="rId11">
            <a:alphaModFix/>
          </a:blip>
          <a:srcRect b="4617" l="-3980" r="3980" t="-3071"/>
          <a:stretch/>
        </p:blipFill>
        <p:spPr>
          <a:xfrm>
            <a:off x="5134000" y="1984525"/>
            <a:ext cx="1847850" cy="2428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0"/>
          <p:cNvSpPr txBox="1"/>
          <p:nvPr/>
        </p:nvSpPr>
        <p:spPr>
          <a:xfrm>
            <a:off x="327875" y="216750"/>
            <a:ext cx="8589600" cy="4710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u="sng"/>
              <a:t>“Find a Way to Serve” on Veterans Day</a:t>
            </a:r>
            <a:endParaRPr u="sng"/>
          </a:p>
          <a:p>
            <a:pPr indent="0" lvl="0" marL="0" rtl="0" algn="ctr">
              <a:spcBef>
                <a:spcPts val="0"/>
              </a:spcBef>
              <a:spcAft>
                <a:spcPts val="0"/>
              </a:spcAft>
              <a:buNone/>
            </a:pPr>
            <a:r>
              <a:t/>
            </a:r>
            <a:endParaRPr u="sng"/>
          </a:p>
          <a:p>
            <a:pPr indent="0" lvl="0" marL="0" rtl="0" algn="l">
              <a:spcBef>
                <a:spcPts val="0"/>
              </a:spcBef>
              <a:spcAft>
                <a:spcPts val="0"/>
              </a:spcAft>
              <a:buNone/>
            </a:pPr>
            <a:r>
              <a:rPr lang="en"/>
              <a:t>• Make Thank You cards to Veterans you know in your community, or in a local VA Home or VA Hospital. Let them know you appreciate their service to our country. </a:t>
            </a:r>
            <a:endParaRPr/>
          </a:p>
          <a:p>
            <a:pPr indent="0" lvl="0" marL="0" rtl="0" algn="l">
              <a:spcBef>
                <a:spcPts val="0"/>
              </a:spcBef>
              <a:spcAft>
                <a:spcPts val="0"/>
              </a:spcAft>
              <a:buNone/>
            </a:pPr>
            <a:r>
              <a:rPr lang="en"/>
              <a:t>• Help an elderly veteran with yard work. </a:t>
            </a:r>
            <a:endParaRPr/>
          </a:p>
          <a:p>
            <a:pPr indent="0" lvl="0" marL="0" rtl="0" algn="l">
              <a:spcBef>
                <a:spcPts val="0"/>
              </a:spcBef>
              <a:spcAft>
                <a:spcPts val="0"/>
              </a:spcAft>
              <a:buNone/>
            </a:pPr>
            <a:r>
              <a:rPr lang="en"/>
              <a:t>• Collect items for “Survival Back-Packs” for homeless veterans with socks, caps, gloves, toothpaste, a toothbrush, and other toiletries to be distributed to homeless vets in your community. Many large cities </a:t>
            </a:r>
            <a:endParaRPr/>
          </a:p>
          <a:p>
            <a:pPr indent="0" lvl="0" marL="0" rtl="0" algn="l">
              <a:spcBef>
                <a:spcPts val="0"/>
              </a:spcBef>
              <a:spcAft>
                <a:spcPts val="0"/>
              </a:spcAft>
              <a:buNone/>
            </a:pPr>
            <a:r>
              <a:rPr lang="en"/>
              <a:t>hold Operation Stand Downs for Veterans. </a:t>
            </a:r>
            <a:endParaRPr/>
          </a:p>
          <a:p>
            <a:pPr indent="0" lvl="0" marL="0" rtl="0" algn="l">
              <a:spcBef>
                <a:spcPts val="0"/>
              </a:spcBef>
              <a:spcAft>
                <a:spcPts val="0"/>
              </a:spcAft>
              <a:buNone/>
            </a:pPr>
            <a:r>
              <a:rPr lang="en"/>
              <a:t>• Organize a Checkers, board game or card game tournament at your local VA Home. Coordinate with the nursing home staff and plan a fun afternoon for the residents and students alike! </a:t>
            </a:r>
            <a:endParaRPr/>
          </a:p>
          <a:p>
            <a:pPr indent="0" lvl="0" marL="0" rtl="0" algn="l">
              <a:spcBef>
                <a:spcPts val="0"/>
              </a:spcBef>
              <a:spcAft>
                <a:spcPts val="0"/>
              </a:spcAft>
              <a:buNone/>
            </a:pPr>
            <a:r>
              <a:rPr lang="en"/>
              <a:t>• Write letters to be included in soldier care packages. Operation Gratitude sends over 250,000 packages to Servicemen and Women, and First Responders annually, the link above provides guidelines for participation in their program. </a:t>
            </a:r>
            <a:endParaRPr/>
          </a:p>
          <a:p>
            <a:pPr indent="0" lvl="0" marL="0" rtl="0" algn="l">
              <a:spcBef>
                <a:spcPts val="0"/>
              </a:spcBef>
              <a:spcAft>
                <a:spcPts val="0"/>
              </a:spcAft>
              <a:buNone/>
            </a:pPr>
            <a:r>
              <a:rPr lang="en"/>
              <a:t>• Organize a Zoom Meeting between your class at school and a local VA Home. Discuss what their childhoods were like growing up, what kind of classes they took in school. Did they live in town or in the country, what kinds of chores and activities did they participate in when they were your age. Document their responses and share with other classes in your school. If some of your interviewees have a talent like singing or playing the piano, maybe they could share those talents with the class the next time you Zoom. Once you have met the veterans, select a “pin-pal” you can correspond with by letter every few weeks. </a:t>
            </a:r>
            <a:endParaRPr/>
          </a:p>
          <a:p>
            <a:pPr indent="0" lvl="0" marL="0" rtl="0" algn="l">
              <a:spcBef>
                <a:spcPts val="0"/>
              </a:spcBef>
              <a:spcAft>
                <a:spcPts val="0"/>
              </a:spcAft>
              <a:buNone/>
            </a:pPr>
            <a:r>
              <a:rPr lang="en"/>
              <a:t>• Be a companion to a local senior citizen who is a veteran. Make cards, surprise them with visits around their birthday or sing carols for them around the holidays.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