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8442f433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8442f433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59c8a1e0c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59c8a1e0c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59fd25f92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59fd25f92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59fd25f92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59fd25f92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9fd25f92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59fd25f92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9fd25f92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9fd25f92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59fd25f92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59fd25f92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59fd25f92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59fd25f92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59fd25f92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59fd25f92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59fd25f92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59fd25f92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58442f433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58442f433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59fd25f92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59fd25f92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59fd25f92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59fd25f92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9fd25f92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9fd25f92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2f14c5d04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2f14c5d04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9c89c518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59c89c518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59fd25f92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59fd25f92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0" Type="http://schemas.openxmlformats.org/officeDocument/2006/relationships/image" Target="../media/image16.jp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6cxt_Ki4GSo" TargetMode="External"/><Relationship Id="rId4" Type="http://schemas.openxmlformats.org/officeDocument/2006/relationships/image" Target="../media/image6.jpg"/><Relationship Id="rId9" Type="http://schemas.openxmlformats.org/officeDocument/2006/relationships/hyperlink" Target="http://www.youtube.com/watch?v=TOP_8JZPl6k" TargetMode="External"/><Relationship Id="rId5" Type="http://schemas.openxmlformats.org/officeDocument/2006/relationships/hyperlink" Target="http://www.youtube.com/watch?v=AeOlsyUHP-g" TargetMode="External"/><Relationship Id="rId6" Type="http://schemas.openxmlformats.org/officeDocument/2006/relationships/image" Target="../media/image13.jpg"/><Relationship Id="rId7" Type="http://schemas.openxmlformats.org/officeDocument/2006/relationships/hyperlink" Target="http://www.youtube.com/watch?v=-QRqIGznHvU" TargetMode="External"/><Relationship Id="rId8"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1" Type="http://schemas.openxmlformats.org/officeDocument/2006/relationships/hyperlink" Target="http://www.youtube.com/watch?v=AeOlsyUHP-g" TargetMode="External"/><Relationship Id="rId10" Type="http://schemas.openxmlformats.org/officeDocument/2006/relationships/image" Target="../media/image11.jpg"/><Relationship Id="rId13" Type="http://schemas.openxmlformats.org/officeDocument/2006/relationships/hyperlink" Target="https://www.getepic.com/book/50438291/making-good-choices?utm_source=t2t&amp;utm_medium=link&amp;utm_campaign=content&amp;share=13502846249" TargetMode="External"/><Relationship Id="rId12"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VI_s3FE6F-c" TargetMode="External"/><Relationship Id="rId4" Type="http://schemas.openxmlformats.org/officeDocument/2006/relationships/image" Target="../media/image7.jpg"/><Relationship Id="rId9" Type="http://schemas.openxmlformats.org/officeDocument/2006/relationships/hyperlink" Target="http://www.youtube.com/watch?v=4Wme2vGRyKM" TargetMode="External"/><Relationship Id="rId15" Type="http://schemas.openxmlformats.org/officeDocument/2006/relationships/hyperlink" Target="http://www.youtube.com/watch?v=V7QSvFVWsfw" TargetMode="External"/><Relationship Id="rId14" Type="http://schemas.openxmlformats.org/officeDocument/2006/relationships/hyperlink" Target="https://pgoplayer.pebblego.com/articles/5179?sqs=d811fc3032ff3abc265eaa2e60efb6d41234b44c5f5624165f2de6434a971f74" TargetMode="External"/><Relationship Id="rId16" Type="http://schemas.openxmlformats.org/officeDocument/2006/relationships/image" Target="../media/image12.jpg"/><Relationship Id="rId5" Type="http://schemas.openxmlformats.org/officeDocument/2006/relationships/hyperlink" Target="http://www.youtube.com/watch?v=6cxt_Ki4GSo" TargetMode="External"/><Relationship Id="rId6" Type="http://schemas.openxmlformats.org/officeDocument/2006/relationships/image" Target="../media/image6.jpg"/><Relationship Id="rId7" Type="http://schemas.openxmlformats.org/officeDocument/2006/relationships/hyperlink" Target="http://www.youtube.com/watch?v=7e27bjSDI5M" TargetMode="External"/><Relationship Id="rId8"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141450" y="3690450"/>
            <a:ext cx="9002400" cy="126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RESPONSIBILITY</a:t>
            </a:r>
            <a:endParaRPr/>
          </a:p>
          <a:p>
            <a:pPr indent="0" lvl="0" marL="0" rtl="0" algn="l">
              <a:lnSpc>
                <a:spcPct val="115000"/>
              </a:lnSpc>
              <a:spcBef>
                <a:spcPts val="0"/>
              </a:spcBef>
              <a:spcAft>
                <a:spcPts val="0"/>
              </a:spcAft>
              <a:buNone/>
            </a:pPr>
            <a:r>
              <a:rPr b="1" lang="en" sz="2466"/>
              <a:t>                  </a:t>
            </a:r>
            <a:r>
              <a:rPr b="1" lang="en" sz="2466"/>
              <a:t>Standard/Theme</a:t>
            </a:r>
            <a:r>
              <a:rPr lang="en" sz="2466"/>
              <a:t>-</a:t>
            </a:r>
            <a:r>
              <a:rPr lang="en" sz="2466"/>
              <a:t>Holds Oneself Accountable</a:t>
            </a:r>
            <a:endParaRPr sz="2466"/>
          </a:p>
        </p:txBody>
      </p:sp>
      <p:pic>
        <p:nvPicPr>
          <p:cNvPr id="55" name="Google Shape;55;p13"/>
          <p:cNvPicPr preferRelativeResize="0"/>
          <p:nvPr/>
        </p:nvPicPr>
        <p:blipFill>
          <a:blip r:embed="rId3">
            <a:alphaModFix/>
          </a:blip>
          <a:stretch>
            <a:fillRect/>
          </a:stretch>
        </p:blipFill>
        <p:spPr>
          <a:xfrm>
            <a:off x="1895875" y="385750"/>
            <a:ext cx="5975648" cy="29575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nvSpPr>
        <p:spPr>
          <a:xfrm>
            <a:off x="156100" y="0"/>
            <a:ext cx="8942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t>Vocabulary</a:t>
            </a:r>
            <a:endParaRPr b="1" sz="2400"/>
          </a:p>
          <a:p>
            <a:pPr indent="0" lvl="0" marL="0" rtl="0" algn="ctr">
              <a:spcBef>
                <a:spcPts val="0"/>
              </a:spcBef>
              <a:spcAft>
                <a:spcPts val="0"/>
              </a:spcAft>
              <a:buNone/>
            </a:pPr>
            <a:r>
              <a:rPr lang="en" sz="1800"/>
              <a:t>Selects the Best Option Among Choices For A Suitable Outcome</a:t>
            </a:r>
            <a:endParaRPr sz="1800"/>
          </a:p>
        </p:txBody>
      </p:sp>
      <p:sp>
        <p:nvSpPr>
          <p:cNvPr id="120" name="Google Shape;120;p22"/>
          <p:cNvSpPr txBox="1"/>
          <p:nvPr/>
        </p:nvSpPr>
        <p:spPr>
          <a:xfrm>
            <a:off x="234500" y="918075"/>
            <a:ext cx="3611400" cy="44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Consequence (n.): </a:t>
            </a:r>
            <a:r>
              <a:rPr lang="en" sz="1800"/>
              <a:t>the results or </a:t>
            </a:r>
            <a:endParaRPr sz="1800"/>
          </a:p>
          <a:p>
            <a:pPr indent="0" lvl="0" marL="0" rtl="0" algn="l">
              <a:spcBef>
                <a:spcPts val="0"/>
              </a:spcBef>
              <a:spcAft>
                <a:spcPts val="0"/>
              </a:spcAft>
              <a:buNone/>
            </a:pPr>
            <a:r>
              <a:rPr lang="en" sz="1800"/>
              <a:t>outcome of an action or decision</a:t>
            </a:r>
            <a:endParaRPr sz="1800"/>
          </a:p>
          <a:p>
            <a:pPr indent="0" lvl="0" marL="0" rtl="0" algn="l">
              <a:spcBef>
                <a:spcPts val="0"/>
              </a:spcBef>
              <a:spcAft>
                <a:spcPts val="0"/>
              </a:spcAft>
              <a:buNone/>
            </a:pPr>
            <a:r>
              <a:t/>
            </a:r>
            <a:endParaRPr b="1" sz="1600"/>
          </a:p>
          <a:p>
            <a:pPr indent="0" lvl="0" marL="0" rtl="0" algn="l">
              <a:spcBef>
                <a:spcPts val="0"/>
              </a:spcBef>
              <a:spcAft>
                <a:spcPts val="0"/>
              </a:spcAft>
              <a:buNone/>
            </a:pPr>
            <a:r>
              <a:t/>
            </a:r>
            <a:endParaRPr b="1" sz="1100"/>
          </a:p>
          <a:p>
            <a:pPr indent="0" lvl="0" marL="0" rtl="0" algn="l">
              <a:spcBef>
                <a:spcPts val="0"/>
              </a:spcBef>
              <a:spcAft>
                <a:spcPts val="0"/>
              </a:spcAft>
              <a:buNone/>
            </a:pPr>
            <a:r>
              <a:rPr b="1" lang="en" sz="1800"/>
              <a:t>Outcome (n.): </a:t>
            </a:r>
            <a:r>
              <a:rPr lang="en" sz="1800"/>
              <a:t>the end result</a:t>
            </a:r>
            <a:endParaRPr sz="1800"/>
          </a:p>
          <a:p>
            <a:pPr indent="0" lvl="0" marL="0" rtl="0" algn="l">
              <a:spcBef>
                <a:spcPts val="0"/>
              </a:spcBef>
              <a:spcAft>
                <a:spcPts val="0"/>
              </a:spcAft>
              <a:buNone/>
            </a:pPr>
            <a:r>
              <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b="1" lang="en" sz="1800"/>
              <a:t>Planner (n.) </a:t>
            </a:r>
            <a:r>
              <a:rPr lang="en" sz="1800"/>
              <a:t>a list, a chart or </a:t>
            </a:r>
            <a:endParaRPr sz="1800"/>
          </a:p>
          <a:p>
            <a:pPr indent="0" lvl="0" marL="0" rtl="0" algn="l">
              <a:spcBef>
                <a:spcPts val="0"/>
              </a:spcBef>
              <a:spcAft>
                <a:spcPts val="0"/>
              </a:spcAft>
              <a:buNone/>
            </a:pPr>
            <a:r>
              <a:rPr lang="en" sz="1800"/>
              <a:t>notebook to write down </a:t>
            </a:r>
            <a:endParaRPr sz="1800"/>
          </a:p>
          <a:p>
            <a:pPr indent="0" lvl="0" marL="0" rtl="0" algn="l">
              <a:spcBef>
                <a:spcPts val="0"/>
              </a:spcBef>
              <a:spcAft>
                <a:spcPts val="0"/>
              </a:spcAft>
              <a:buNone/>
            </a:pPr>
            <a:r>
              <a:rPr lang="en" sz="1800"/>
              <a:t>important tasks, </a:t>
            </a:r>
            <a:r>
              <a:rPr lang="en" sz="1800"/>
              <a:t>information</a:t>
            </a:r>
            <a:r>
              <a:rPr lang="en" sz="1800"/>
              <a:t> </a:t>
            </a:r>
            <a:endParaRPr sz="1800"/>
          </a:p>
          <a:p>
            <a:pPr indent="0" lvl="0" marL="0" rtl="0" algn="l">
              <a:spcBef>
                <a:spcPts val="0"/>
              </a:spcBef>
              <a:spcAft>
                <a:spcPts val="0"/>
              </a:spcAft>
              <a:buNone/>
            </a:pPr>
            <a:r>
              <a:rPr lang="en" sz="1800"/>
              <a:t>and schedules</a:t>
            </a:r>
            <a:endParaRPr sz="1800"/>
          </a:p>
          <a:p>
            <a:pPr indent="0" lvl="0" marL="0" rtl="0" algn="l">
              <a:spcBef>
                <a:spcPts val="0"/>
              </a:spcBef>
              <a:spcAft>
                <a:spcPts val="0"/>
              </a:spcAft>
              <a:buNone/>
            </a:pPr>
            <a:r>
              <a:t/>
            </a:r>
            <a:endParaRPr b="1" sz="1600"/>
          </a:p>
          <a:p>
            <a:pPr indent="0" lvl="0" marL="0" rtl="0" algn="l">
              <a:spcBef>
                <a:spcPts val="0"/>
              </a:spcBef>
              <a:spcAft>
                <a:spcPts val="0"/>
              </a:spcAft>
              <a:buNone/>
            </a:pPr>
            <a:r>
              <a:t/>
            </a:r>
            <a:endParaRPr b="1"/>
          </a:p>
          <a:p>
            <a:pPr indent="0" lvl="0" marL="0" rtl="0" algn="l">
              <a:spcBef>
                <a:spcPts val="0"/>
              </a:spcBef>
              <a:spcAft>
                <a:spcPts val="0"/>
              </a:spcAft>
              <a:buNone/>
            </a:pPr>
            <a:r>
              <a:rPr b="1" lang="en" sz="1800"/>
              <a:t>Prioritize (v.): </a:t>
            </a:r>
            <a:r>
              <a:rPr lang="en" sz="1800"/>
              <a:t>organizing items </a:t>
            </a:r>
            <a:endParaRPr sz="1800"/>
          </a:p>
          <a:p>
            <a:pPr indent="0" lvl="0" marL="0" rtl="0" algn="l">
              <a:spcBef>
                <a:spcPts val="0"/>
              </a:spcBef>
              <a:spcAft>
                <a:spcPts val="0"/>
              </a:spcAft>
              <a:buNone/>
            </a:pPr>
            <a:r>
              <a:rPr lang="en" sz="1800"/>
              <a:t>in order of importance</a:t>
            </a:r>
            <a:endParaRPr sz="1800"/>
          </a:p>
        </p:txBody>
      </p:sp>
      <p:pic>
        <p:nvPicPr>
          <p:cNvPr id="121" name="Google Shape;121;p22"/>
          <p:cNvPicPr preferRelativeResize="0"/>
          <p:nvPr/>
        </p:nvPicPr>
        <p:blipFill>
          <a:blip r:embed="rId3">
            <a:alphaModFix/>
          </a:blip>
          <a:stretch>
            <a:fillRect/>
          </a:stretch>
        </p:blipFill>
        <p:spPr>
          <a:xfrm>
            <a:off x="4989774" y="918075"/>
            <a:ext cx="1529690" cy="786475"/>
          </a:xfrm>
          <a:prstGeom prst="rect">
            <a:avLst/>
          </a:prstGeom>
          <a:noFill/>
          <a:ln>
            <a:noFill/>
          </a:ln>
        </p:spPr>
      </p:pic>
      <p:pic>
        <p:nvPicPr>
          <p:cNvPr id="122" name="Google Shape;122;p22"/>
          <p:cNvPicPr preferRelativeResize="0"/>
          <p:nvPr/>
        </p:nvPicPr>
        <p:blipFill>
          <a:blip r:embed="rId4">
            <a:alphaModFix/>
          </a:blip>
          <a:stretch>
            <a:fillRect/>
          </a:stretch>
        </p:blipFill>
        <p:spPr>
          <a:xfrm>
            <a:off x="4992687" y="4153627"/>
            <a:ext cx="1523875" cy="798373"/>
          </a:xfrm>
          <a:prstGeom prst="rect">
            <a:avLst/>
          </a:prstGeom>
          <a:noFill/>
          <a:ln>
            <a:noFill/>
          </a:ln>
        </p:spPr>
      </p:pic>
      <p:pic>
        <p:nvPicPr>
          <p:cNvPr id="123" name="Google Shape;123;p22"/>
          <p:cNvPicPr preferRelativeResize="0"/>
          <p:nvPr/>
        </p:nvPicPr>
        <p:blipFill>
          <a:blip r:embed="rId5">
            <a:alphaModFix/>
          </a:blip>
          <a:stretch>
            <a:fillRect/>
          </a:stretch>
        </p:blipFill>
        <p:spPr>
          <a:xfrm>
            <a:off x="4975400" y="2973525"/>
            <a:ext cx="1495125" cy="882554"/>
          </a:xfrm>
          <a:prstGeom prst="rect">
            <a:avLst/>
          </a:prstGeom>
          <a:noFill/>
          <a:ln>
            <a:noFill/>
          </a:ln>
        </p:spPr>
      </p:pic>
      <p:pic>
        <p:nvPicPr>
          <p:cNvPr id="124" name="Google Shape;124;p22"/>
          <p:cNvPicPr preferRelativeResize="0"/>
          <p:nvPr/>
        </p:nvPicPr>
        <p:blipFill>
          <a:blip r:embed="rId6">
            <a:alphaModFix/>
          </a:blip>
          <a:stretch>
            <a:fillRect/>
          </a:stretch>
        </p:blipFill>
        <p:spPr>
          <a:xfrm>
            <a:off x="4989775" y="1889500"/>
            <a:ext cx="1495134" cy="786475"/>
          </a:xfrm>
          <a:prstGeom prst="rect">
            <a:avLst/>
          </a:prstGeom>
          <a:noFill/>
          <a:ln>
            <a:noFill/>
          </a:ln>
        </p:spPr>
      </p:pic>
      <p:sp>
        <p:nvSpPr>
          <p:cNvPr id="125" name="Google Shape;125;p22"/>
          <p:cNvSpPr txBox="1"/>
          <p:nvPr/>
        </p:nvSpPr>
        <p:spPr>
          <a:xfrm>
            <a:off x="8395525" y="77450"/>
            <a:ext cx="608400" cy="2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G3/4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nvSpPr>
        <p:spPr>
          <a:xfrm>
            <a:off x="372976" y="1967125"/>
            <a:ext cx="3069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Responsibility Affirmations G 3/4</a:t>
            </a:r>
            <a:endParaRPr/>
          </a:p>
        </p:txBody>
      </p:sp>
      <p:sp>
        <p:nvSpPr>
          <p:cNvPr id="131" name="Google Shape;131;p23"/>
          <p:cNvSpPr txBox="1"/>
          <p:nvPr/>
        </p:nvSpPr>
        <p:spPr>
          <a:xfrm>
            <a:off x="632075" y="4281850"/>
            <a:ext cx="2419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Responsibility </a:t>
            </a:r>
            <a:r>
              <a:rPr lang="en">
                <a:solidFill>
                  <a:srgbClr val="0F0F0F"/>
                </a:solidFill>
                <a:highlight>
                  <a:srgbClr val="FFFFFF"/>
                </a:highlight>
                <a:latin typeface="Roboto"/>
                <a:ea typeface="Roboto"/>
                <a:cs typeface="Roboto"/>
                <a:sym typeface="Roboto"/>
              </a:rPr>
              <a:t>Gr 3/4 </a:t>
            </a:r>
            <a:endParaRPr/>
          </a:p>
        </p:txBody>
      </p:sp>
      <p:sp>
        <p:nvSpPr>
          <p:cNvPr id="132" name="Google Shape;132;p23"/>
          <p:cNvSpPr txBox="1"/>
          <p:nvPr/>
        </p:nvSpPr>
        <p:spPr>
          <a:xfrm>
            <a:off x="102875" y="80950"/>
            <a:ext cx="904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Videos &amp; Read Alouds </a:t>
            </a:r>
            <a:r>
              <a:rPr b="1" lang="en" sz="2000"/>
              <a:t>- </a:t>
            </a:r>
            <a:r>
              <a:rPr lang="en" sz="1600"/>
              <a:t>Selects the Best Option Among Choices for a A Suitable</a:t>
            </a:r>
            <a:r>
              <a:rPr lang="en" sz="1800"/>
              <a:t> Outcome</a:t>
            </a:r>
            <a:endParaRPr sz="1800"/>
          </a:p>
        </p:txBody>
      </p:sp>
      <p:sp>
        <p:nvSpPr>
          <p:cNvPr id="133" name="Google Shape;133;p23"/>
          <p:cNvSpPr txBox="1"/>
          <p:nvPr/>
        </p:nvSpPr>
        <p:spPr>
          <a:xfrm>
            <a:off x="3442588" y="4174150"/>
            <a:ext cx="215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How To Make Good Choices Gr K-5</a:t>
            </a:r>
            <a:endParaRPr/>
          </a:p>
        </p:txBody>
      </p:sp>
      <p:sp>
        <p:nvSpPr>
          <p:cNvPr id="134" name="Google Shape;134;p23"/>
          <p:cNvSpPr txBox="1"/>
          <p:nvPr/>
        </p:nvSpPr>
        <p:spPr>
          <a:xfrm>
            <a:off x="6571750" y="4101600"/>
            <a:ext cx="189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Power To Choose  Gr: 3-8</a:t>
            </a:r>
            <a:endParaRPr/>
          </a:p>
        </p:txBody>
      </p:sp>
      <p:pic>
        <p:nvPicPr>
          <p:cNvPr descr="Jaime introduces us to the traffic light technique for making good choices. Stop - Breathe - Choose! &#10;🌈 Watch the full video exclusively on the Cosmic Kids app! Get a two week free trial &amp; start watching now: https://app.cosmickids.com&#10;⭐ Subscribe to the Cosmic Kids YouTube channel:  http://bit.ly/cosmickidsyoga &#10;&#10;- - - - - - - - - - - - -&#10;&#10;🌈 The Cosmic Kids app: https://app.cosmickids.com&#10;🎬 The complete Cosmic Kids video library. &#10;📱 View on any computer, TV, smartphone and tablet. &#10;🚸 Safe viewing: no commercials, links or suggested videos. &#10;&#10;- - - - - - - - - - - - -&#10;&#10;✨ Get your FREE Kids Yoga Posture Poster! ✨&#10;https://cosmickids.com/shop/yoga-pose-universe-poster-pdf/&#10;&#10;- - - - - - - - - - - - -&#10;&#10;📗 Learn to teach kids yoga with me! 📗&#10;https://cosmickids.com/learn/&#10;&#10;- - - - - - - - - - - - -&#10;&#10;🎁 Buy Cosmic Kids DVD's, gifts &amp; books! 🎁&#10;https://cosmickids.com/shop/category/books-gifts/&#10;&#10;- - - - - - - - - - - - -&#10;&#10;💝 Lots more at https://cosmickids.com 💝&#10;👉 Instagram: https://instagram.com/cosmickidsyoga&#10;👉 Twitter: https://twitter.com/cosmickidsyoga&#10;👉 Facebook: https://facebook.com/cosmickidsyoga/&#10;👉 Visit our shop: http://cosmickids.com/shop/" id="135" name="Google Shape;135;p23" title="How to Make Good Choices: Mindfulness for Kids | Cosmic Kids (app preview)">
            <a:hlinkClick r:id="rId3"/>
          </p:cNvPr>
          <p:cNvPicPr preferRelativeResize="0"/>
          <p:nvPr/>
        </p:nvPicPr>
        <p:blipFill>
          <a:blip r:embed="rId4">
            <a:alphaModFix/>
          </a:blip>
          <a:stretch>
            <a:fillRect/>
          </a:stretch>
        </p:blipFill>
        <p:spPr>
          <a:xfrm>
            <a:off x="3442600" y="2807825"/>
            <a:ext cx="2154000" cy="1211628"/>
          </a:xfrm>
          <a:prstGeom prst="rect">
            <a:avLst/>
          </a:prstGeom>
          <a:noFill/>
          <a:ln>
            <a:noFill/>
          </a:ln>
        </p:spPr>
      </p:pic>
      <p:sp>
        <p:nvSpPr>
          <p:cNvPr id="136" name="Google Shape;136;p23"/>
          <p:cNvSpPr txBox="1"/>
          <p:nvPr/>
        </p:nvSpPr>
        <p:spPr>
          <a:xfrm>
            <a:off x="6571775" y="2001675"/>
            <a:ext cx="24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Stop &amp; think Gr PreK/K</a:t>
            </a:r>
            <a:endParaRPr/>
          </a:p>
        </p:txBody>
      </p:sp>
      <p:pic>
        <p:nvPicPr>
          <p:cNvPr descr="We create social emotional learning videos for kids. We hope you love our social emotional learning videos. &#10;&#10;Be sure to hit the like and subscribe.&#10;&#10;__________________________________________________________&#10;Lessons For SEL introduces SELTV - We're kinda like the &quot;Netflix&quot; of SEL Videos. &#10;&#10;SELTV offers access to premium SEL video content, lessons, series, even webinars for educators and parents, all on one platform.&#10;&#10;Subscribe now to SELTV - www.seltv.io&#10;&#10;__________________________________________________________&#10;&#10;Lessons For SEL - We're kinda like the &quot;Netflix&quot; of SEL Videos&#10;&#10;See all our video lessons here - https://www.lessonsforsel.com/video-r...​&#10;&#10;Be sure to download the FREE SEL Digital Notebook - https://www.lessonsforsel.com/sel-dig...​&#10;&#10;Be sure to subscribe so you never miss a video!&#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SEL​ #SocialEmotionalLearning​ #School" id="137" name="Google Shape;137;p23" title="Social Emotional Learning (SEL) Video Lesson of the Week (week 50) - The Power to Choose">
            <a:hlinkClick r:id="rId5"/>
          </p:cNvPr>
          <p:cNvPicPr preferRelativeResize="0"/>
          <p:nvPr/>
        </p:nvPicPr>
        <p:blipFill>
          <a:blip r:embed="rId6">
            <a:alphaModFix/>
          </a:blip>
          <a:stretch>
            <a:fillRect/>
          </a:stretch>
        </p:blipFill>
        <p:spPr>
          <a:xfrm>
            <a:off x="6522475" y="2794256"/>
            <a:ext cx="1890300" cy="1063294"/>
          </a:xfrm>
          <a:prstGeom prst="rect">
            <a:avLst/>
          </a:prstGeom>
          <a:noFill/>
          <a:ln>
            <a:noFill/>
          </a:ln>
        </p:spPr>
      </p:pic>
      <p:sp>
        <p:nvSpPr>
          <p:cNvPr id="138" name="Google Shape;138;p23"/>
          <p:cNvSpPr txBox="1"/>
          <p:nvPr/>
        </p:nvSpPr>
        <p:spPr>
          <a:xfrm>
            <a:off x="258375" y="3268925"/>
            <a:ext cx="16290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Taking responsibility means making decisions, taking action, setting high standards, learning from our mistakes and always doing what we say. We take ownership of our work, always trying to be better, thinking differently and challenging convention.&#10;We believe all of our people will make the best decision they can in the moment, so we encourage that decision to be taken there and then, rather than it be delayed by referring to someone else.&#10;Because we lead people, our teams or our supporters taking responsibility also means being a brilliant coach too. Brilliant coaches know so much more than just the rules of the games. They know how to communicate and set players up in a way that gets amazing results for the team -- and they take responsibility to guide, inspire and empower athletes to release and develop their full potential." id="139" name="Google Shape;139;p23" title="Responsibility">
            <a:hlinkClick r:id="rId7"/>
          </p:cNvPr>
          <p:cNvPicPr preferRelativeResize="0"/>
          <p:nvPr/>
        </p:nvPicPr>
        <p:blipFill>
          <a:blip r:embed="rId8">
            <a:alphaModFix/>
          </a:blip>
          <a:stretch>
            <a:fillRect/>
          </a:stretch>
        </p:blipFill>
        <p:spPr>
          <a:xfrm>
            <a:off x="496050" y="2711260"/>
            <a:ext cx="2497350" cy="1404765"/>
          </a:xfrm>
          <a:prstGeom prst="rect">
            <a:avLst/>
          </a:prstGeom>
          <a:noFill/>
          <a:ln>
            <a:noFill/>
          </a:ln>
        </p:spPr>
      </p:pic>
      <p:sp>
        <p:nvSpPr>
          <p:cNvPr id="140" name="Google Shape;140;p23"/>
          <p:cNvSpPr txBox="1"/>
          <p:nvPr/>
        </p:nvSpPr>
        <p:spPr>
          <a:xfrm>
            <a:off x="505500" y="853750"/>
            <a:ext cx="11682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MORE SANDZ ACADEMY AFFIRMATION VIDEOS: &#10;&#10;33 Positive Morning Affirmations For Kids Self- Esteem - http://bit.ly/2jMFfbx&#10;43 Kids Affirmations for Success and Self - Confidence  - http://bit.ly/37U01No&#10;I Am Spiritual Affirmations For Kids- http://bit.ly/2DKuBwy&#10;39 Epic Affirmations For Children - http://bit.ly/31FoL9C&#10;Bedtime Affirmations For Kids - http://bit.ly/2UGnizp&#10;&#10;CASH APP: $pbjeffrey&#10;&#10;FOR EVEN MORE AFFIRMATIONS, make sure you subscribe to  * SandZ Affirmations * for new inspirational and motivational videos every week! Click here to subscribe: http://bit.ly/2Fhvywp&#10;&#10;Use the affirmations in this video to discuss what it means to be responsible with your child or student.  Ask what they believe each affirmation means, and then discuss it with them. Repeat these affirmations every day, and they will learn how to be responsible and why it's important!&#10;&#10;LEAVE US A COMMENT AND LET US KNOW HOW WE’RE DOING! &#10;Follow us on:&#10;&#10;- Instagram - @SandZ_Academy &#10;- Facebook - @SandZAcademy &#10;- Email - sandzacademy@gmail.com&#10;&#10;- DON’T FORGET TO SUBSCRIBE:  http://bit.ly/2RNIqmx&#10;New Videos Every Saturdays and Mondays!Thank you for watching SandZ Fam! &#10;&#10;* Check out more of our videos here *&#10;&#10;Our most popular affirmation video: http://bit.ly/2jMFfbx&#10;Our first video to hit 1 million views: http://bit.ly/2rD0Pmk&#10;Our favorite video: http://bit.ly/2DKuBwy&#10;&#10;Intro by IsoRod Studios&#10;isorod@gmail.com&#10;&#10;&#10;Main Vocals: Patricia, Saige and Zaria (SandZ) Jeffrey&#10;&#10;Who are we?&#10;Saige: 10 years old&#10;Zaria: 8 years old&#10;Their mama: ?? ;)&#10;#affirmationsforkids #affirmationsforsuccess #affirmationsforpositivethinking" id="141" name="Google Shape;141;p23" title="21 RESPONSIBILITY AFFIRMATIONS FOR OLDER KIDS - Watch Daily! Kids Affirmations | SandZ Affirmations">
            <a:hlinkClick r:id="rId9"/>
          </p:cNvPr>
          <p:cNvPicPr preferRelativeResize="0"/>
          <p:nvPr/>
        </p:nvPicPr>
        <p:blipFill>
          <a:blip r:embed="rId10">
            <a:alphaModFix/>
          </a:blip>
          <a:stretch>
            <a:fillRect/>
          </a:stretch>
        </p:blipFill>
        <p:spPr>
          <a:xfrm>
            <a:off x="505500" y="707984"/>
            <a:ext cx="1999550" cy="112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Imani’s Sure Thing  </a:t>
            </a:r>
            <a:r>
              <a:rPr b="1" lang="en" sz="2000"/>
              <a:t>Student Journal Gr 3 (SJ 81-84) Read Aloud</a:t>
            </a:r>
            <a:endParaRPr b="1" sz="2000"/>
          </a:p>
        </p:txBody>
      </p:sp>
      <p:sp>
        <p:nvSpPr>
          <p:cNvPr id="147" name="Google Shape;147;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solidFill>
                  <a:schemeClr val="dk1"/>
                </a:solidFill>
              </a:rPr>
              <a:t>Discussion Questions:</a:t>
            </a:r>
            <a:endParaRPr b="1">
              <a:solidFill>
                <a:schemeClr val="dk1"/>
              </a:solidFill>
            </a:endParaRPr>
          </a:p>
          <a:p>
            <a:pPr indent="-334327" lvl="0" marL="457200" rtl="0" algn="l">
              <a:spcBef>
                <a:spcPts val="1200"/>
              </a:spcBef>
              <a:spcAft>
                <a:spcPts val="0"/>
              </a:spcAft>
              <a:buClr>
                <a:schemeClr val="dk1"/>
              </a:buClr>
              <a:buSzPct val="100000"/>
              <a:buChar char="●"/>
            </a:pPr>
            <a:r>
              <a:rPr i="1" lang="en">
                <a:solidFill>
                  <a:schemeClr val="dk1"/>
                </a:solidFill>
              </a:rPr>
              <a:t>What did Imani’s mother tell her to remember to do at school?</a:t>
            </a:r>
            <a:endParaRPr i="1">
              <a:solidFill>
                <a:schemeClr val="dk1"/>
              </a:solidFill>
            </a:endParaRPr>
          </a:p>
          <a:p>
            <a:pPr indent="-334327" lvl="0" marL="457200" rtl="0" algn="l">
              <a:spcBef>
                <a:spcPts val="0"/>
              </a:spcBef>
              <a:spcAft>
                <a:spcPts val="0"/>
              </a:spcAft>
              <a:buClr>
                <a:schemeClr val="dk1"/>
              </a:buClr>
              <a:buSzPct val="100000"/>
              <a:buChar char="●"/>
            </a:pPr>
            <a:r>
              <a:rPr i="1" lang="en">
                <a:solidFill>
                  <a:schemeClr val="dk1"/>
                </a:solidFill>
              </a:rPr>
              <a:t>What did Imani and her </a:t>
            </a:r>
            <a:r>
              <a:rPr i="1" lang="en">
                <a:solidFill>
                  <a:schemeClr val="dk1"/>
                </a:solidFill>
              </a:rPr>
              <a:t>family</a:t>
            </a:r>
            <a:r>
              <a:rPr i="1" lang="en">
                <a:solidFill>
                  <a:schemeClr val="dk1"/>
                </a:solidFill>
              </a:rPr>
              <a:t> have to do later that evening?</a:t>
            </a:r>
            <a:endParaRPr i="1">
              <a:solidFill>
                <a:schemeClr val="dk1"/>
              </a:solidFill>
            </a:endParaRPr>
          </a:p>
          <a:p>
            <a:pPr indent="-334327" lvl="0" marL="457200" rtl="0" algn="l">
              <a:spcBef>
                <a:spcPts val="0"/>
              </a:spcBef>
              <a:spcAft>
                <a:spcPts val="0"/>
              </a:spcAft>
              <a:buClr>
                <a:schemeClr val="dk1"/>
              </a:buClr>
              <a:buSzPct val="100000"/>
              <a:buChar char="●"/>
            </a:pPr>
            <a:r>
              <a:rPr i="1" lang="en">
                <a:solidFill>
                  <a:schemeClr val="dk1"/>
                </a:solidFill>
              </a:rPr>
              <a:t>Why did Imani say “Sure Thing” each time someone told her to remember something?</a:t>
            </a:r>
            <a:endParaRPr i="1">
              <a:solidFill>
                <a:schemeClr val="dk1"/>
              </a:solidFill>
            </a:endParaRPr>
          </a:p>
          <a:p>
            <a:pPr indent="0" lvl="0" marL="0" rtl="0" algn="l">
              <a:spcBef>
                <a:spcPts val="1200"/>
              </a:spcBef>
              <a:spcAft>
                <a:spcPts val="0"/>
              </a:spcAft>
              <a:buNone/>
            </a:pPr>
            <a:r>
              <a:t/>
            </a:r>
            <a:endParaRPr b="1">
              <a:solidFill>
                <a:schemeClr val="dk1"/>
              </a:solidFill>
            </a:endParaRPr>
          </a:p>
          <a:p>
            <a:pPr indent="0" lvl="0" marL="0" rtl="0" algn="l">
              <a:spcBef>
                <a:spcPts val="1200"/>
              </a:spcBef>
              <a:spcAft>
                <a:spcPts val="0"/>
              </a:spcAft>
              <a:buNone/>
            </a:pPr>
            <a:r>
              <a:rPr b="1" lang="en">
                <a:solidFill>
                  <a:schemeClr val="dk1"/>
                </a:solidFill>
              </a:rPr>
              <a:t>Student Journal Gr 3(SJ 85) </a:t>
            </a:r>
            <a:r>
              <a:rPr b="1" i="1" lang="en">
                <a:solidFill>
                  <a:schemeClr val="dk1"/>
                </a:solidFill>
              </a:rPr>
              <a:t> Imani’s Sure Thing Scramble </a:t>
            </a:r>
            <a:endParaRPr b="1" i="1">
              <a:solidFill>
                <a:schemeClr val="dk1"/>
              </a:solidFill>
            </a:endParaRPr>
          </a:p>
          <a:p>
            <a:pPr indent="-334327" lvl="0" marL="457200" rtl="0" algn="l">
              <a:spcBef>
                <a:spcPts val="1200"/>
              </a:spcBef>
              <a:spcAft>
                <a:spcPts val="0"/>
              </a:spcAft>
              <a:buClr>
                <a:schemeClr val="dk1"/>
              </a:buClr>
              <a:buSzPct val="100000"/>
              <a:buChar char="●"/>
            </a:pPr>
            <a:r>
              <a:rPr i="1" lang="en">
                <a:solidFill>
                  <a:schemeClr val="dk1"/>
                </a:solidFill>
              </a:rPr>
              <a:t>Have you ever felt overwhelmed with responsibilities</a:t>
            </a:r>
            <a:endParaRPr i="1">
              <a:solidFill>
                <a:schemeClr val="dk1"/>
              </a:solidFill>
            </a:endParaRPr>
          </a:p>
          <a:p>
            <a:pPr indent="-334327" lvl="0" marL="457200" rtl="0" algn="l">
              <a:spcBef>
                <a:spcPts val="0"/>
              </a:spcBef>
              <a:spcAft>
                <a:spcPts val="0"/>
              </a:spcAft>
              <a:buClr>
                <a:schemeClr val="dk1"/>
              </a:buClr>
              <a:buSzPct val="100000"/>
              <a:buChar char="●"/>
            </a:pPr>
            <a:r>
              <a:rPr i="1" lang="en">
                <a:solidFill>
                  <a:schemeClr val="dk1"/>
                </a:solidFill>
              </a:rPr>
              <a:t>How could using a planner or reminders be helpful</a:t>
            </a:r>
            <a:endParaRPr i="1">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148" name="Google Shape;148;p24"/>
          <p:cNvSpPr txBox="1"/>
          <p:nvPr/>
        </p:nvSpPr>
        <p:spPr>
          <a:xfrm>
            <a:off x="8043125" y="202200"/>
            <a:ext cx="8424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G3/4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26"/>
          <p:cNvSpPr txBox="1"/>
          <p:nvPr/>
        </p:nvSpPr>
        <p:spPr>
          <a:xfrm>
            <a:off x="8110525" y="134800"/>
            <a:ext cx="5505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G5-8</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idx="1" type="body"/>
          </p:nvPr>
        </p:nvSpPr>
        <p:spPr>
          <a:xfrm>
            <a:off x="311700" y="2111875"/>
            <a:ext cx="8520600" cy="2457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400">
                <a:solidFill>
                  <a:schemeClr val="dk1"/>
                </a:solidFill>
              </a:rPr>
              <a:t>Read Aloud (SJ GR5 67-68)       </a:t>
            </a:r>
            <a:r>
              <a:rPr b="1" lang="en" sz="2400">
                <a:solidFill>
                  <a:schemeClr val="dk1"/>
                </a:solidFill>
              </a:rPr>
              <a:t>SJ 69 Making Safe Choices</a:t>
            </a:r>
            <a:endParaRPr b="1" sz="2400">
              <a:solidFill>
                <a:schemeClr val="dk1"/>
              </a:solidFill>
            </a:endParaRPr>
          </a:p>
        </p:txBody>
      </p:sp>
      <p:sp>
        <p:nvSpPr>
          <p:cNvPr id="163" name="Google Shape;163;p27"/>
          <p:cNvSpPr txBox="1"/>
          <p:nvPr/>
        </p:nvSpPr>
        <p:spPr>
          <a:xfrm>
            <a:off x="235900" y="105775"/>
            <a:ext cx="85965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a:t>
            </a:r>
            <a:r>
              <a:rPr b="1" lang="en" sz="2500"/>
              <a:t>Navigating pressures from other people, as well as our own personal </a:t>
            </a:r>
            <a:r>
              <a:rPr b="1" lang="en" sz="2500"/>
              <a:t>pressure</a:t>
            </a:r>
            <a:r>
              <a:rPr b="1" lang="en" sz="2500"/>
              <a:t> to do the right and safe thing can be tricky.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8"/>
          <p:cNvPicPr preferRelativeResize="0"/>
          <p:nvPr/>
        </p:nvPicPr>
        <p:blipFill>
          <a:blip r:embed="rId3">
            <a:alphaModFix/>
          </a:blip>
          <a:stretch>
            <a:fillRect/>
          </a:stretch>
        </p:blipFill>
        <p:spPr>
          <a:xfrm>
            <a:off x="-208475" y="-112325"/>
            <a:ext cx="9217675" cy="5255751"/>
          </a:xfrm>
          <a:prstGeom prst="rect">
            <a:avLst/>
          </a:prstGeom>
          <a:noFill/>
          <a:ln>
            <a:noFill/>
          </a:ln>
        </p:spPr>
      </p:pic>
      <p:sp>
        <p:nvSpPr>
          <p:cNvPr id="169" name="Google Shape;169;p28"/>
          <p:cNvSpPr txBox="1"/>
          <p:nvPr/>
        </p:nvSpPr>
        <p:spPr>
          <a:xfrm>
            <a:off x="2864525" y="0"/>
            <a:ext cx="4774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Keys to Making Safe Decisions</a:t>
            </a:r>
            <a:endParaRPr b="1" sz="2400"/>
          </a:p>
        </p:txBody>
      </p:sp>
      <p:sp>
        <p:nvSpPr>
          <p:cNvPr id="170" name="Google Shape;170;p28"/>
          <p:cNvSpPr txBox="1"/>
          <p:nvPr/>
        </p:nvSpPr>
        <p:spPr>
          <a:xfrm>
            <a:off x="1280625" y="1381700"/>
            <a:ext cx="7470300" cy="19659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00FF"/>
              </a:buClr>
              <a:buSzPts val="1500"/>
              <a:buChar char="●"/>
            </a:pPr>
            <a:r>
              <a:rPr b="1" lang="en" sz="1500">
                <a:solidFill>
                  <a:srgbClr val="0000FF"/>
                </a:solidFill>
              </a:rPr>
              <a:t>Stay Calm:</a:t>
            </a:r>
            <a:r>
              <a:rPr b="1" lang="en" sz="1500"/>
              <a:t> </a:t>
            </a:r>
            <a:r>
              <a:rPr lang="en" sz="1500"/>
              <a:t>Find ways to </a:t>
            </a:r>
            <a:r>
              <a:rPr lang="en" sz="1500"/>
              <a:t>maintain</a:t>
            </a:r>
            <a:r>
              <a:rPr lang="en" sz="1500"/>
              <a:t> your cool while you come to the best choice.</a:t>
            </a:r>
            <a:endParaRPr sz="1500"/>
          </a:p>
          <a:p>
            <a:pPr indent="-323850" lvl="0" marL="457200" rtl="0" algn="l">
              <a:lnSpc>
                <a:spcPct val="115000"/>
              </a:lnSpc>
              <a:spcBef>
                <a:spcPts val="0"/>
              </a:spcBef>
              <a:spcAft>
                <a:spcPts val="0"/>
              </a:spcAft>
              <a:buClr>
                <a:srgbClr val="0000FF"/>
              </a:buClr>
              <a:buSzPts val="1500"/>
              <a:buChar char="●"/>
            </a:pPr>
            <a:r>
              <a:rPr b="1" lang="en" sz="1500">
                <a:solidFill>
                  <a:srgbClr val="0000FF"/>
                </a:solidFill>
              </a:rPr>
              <a:t>Pay Attention:</a:t>
            </a:r>
            <a:r>
              <a:rPr b="1" lang="en" sz="1500"/>
              <a:t> </a:t>
            </a:r>
            <a:r>
              <a:rPr lang="en" sz="1500"/>
              <a:t>Listen and observe what is going on around you to know how to avoid harm.</a:t>
            </a:r>
            <a:endParaRPr sz="1500"/>
          </a:p>
          <a:p>
            <a:pPr indent="-323850" lvl="0" marL="457200" rtl="0" algn="l">
              <a:lnSpc>
                <a:spcPct val="115000"/>
              </a:lnSpc>
              <a:spcBef>
                <a:spcPts val="0"/>
              </a:spcBef>
              <a:spcAft>
                <a:spcPts val="0"/>
              </a:spcAft>
              <a:buClr>
                <a:srgbClr val="0000FF"/>
              </a:buClr>
              <a:buSzPts val="1500"/>
              <a:buChar char="●"/>
            </a:pPr>
            <a:r>
              <a:rPr b="1" lang="en" sz="1500">
                <a:solidFill>
                  <a:srgbClr val="0000FF"/>
                </a:solidFill>
              </a:rPr>
              <a:t>Trust Yourself</a:t>
            </a:r>
            <a:r>
              <a:rPr b="1" lang="en" sz="1500"/>
              <a:t>: </a:t>
            </a:r>
            <a:r>
              <a:rPr lang="en" sz="1500"/>
              <a:t>Stay strong to trust your gut and don’t be influenced to make bad choices that could harm you or someone else.</a:t>
            </a:r>
            <a:endParaRPr sz="1500"/>
          </a:p>
          <a:p>
            <a:pPr indent="-323850" lvl="0" marL="457200" rtl="0" algn="l">
              <a:lnSpc>
                <a:spcPct val="115000"/>
              </a:lnSpc>
              <a:spcBef>
                <a:spcPts val="0"/>
              </a:spcBef>
              <a:spcAft>
                <a:spcPts val="0"/>
              </a:spcAft>
              <a:buClr>
                <a:srgbClr val="0000FF"/>
              </a:buClr>
              <a:buSzPts val="1500"/>
              <a:buChar char="●"/>
            </a:pPr>
            <a:r>
              <a:rPr b="1" lang="en" sz="1500">
                <a:solidFill>
                  <a:srgbClr val="0000FF"/>
                </a:solidFill>
              </a:rPr>
              <a:t>Think it Through: </a:t>
            </a:r>
            <a:r>
              <a:rPr lang="en" sz="1500"/>
              <a:t>Take </a:t>
            </a:r>
            <a:r>
              <a:rPr lang="en" sz="1500"/>
              <a:t>your</a:t>
            </a:r>
            <a:r>
              <a:rPr lang="en" sz="1500"/>
              <a:t> time to thin the situation or problem through completely before making a decision.</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Responsibility</a:t>
            </a:r>
            <a:endParaRPr b="1" sz="3600"/>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ctr">
              <a:spcBef>
                <a:spcPts val="1200"/>
              </a:spcBef>
              <a:spcAft>
                <a:spcPts val="0"/>
              </a:spcAft>
              <a:buNone/>
            </a:pPr>
            <a:r>
              <a:rPr b="1" lang="en" sz="2000">
                <a:solidFill>
                  <a:schemeClr val="dk1"/>
                </a:solidFill>
              </a:rPr>
              <a:t>Elementary K-2</a:t>
            </a:r>
            <a:endParaRPr b="1" sz="2000">
              <a:solidFill>
                <a:schemeClr val="dk1"/>
              </a:solidFill>
            </a:endParaRPr>
          </a:p>
          <a:p>
            <a:pPr indent="0" lvl="0" marL="0" rtl="0" algn="l">
              <a:spcBef>
                <a:spcPts val="1200"/>
              </a:spcBef>
              <a:spcAft>
                <a:spcPts val="0"/>
              </a:spcAft>
              <a:buNone/>
            </a:pPr>
            <a:r>
              <a:t/>
            </a:r>
            <a:endParaRPr sz="2000"/>
          </a:p>
          <a:p>
            <a:pPr indent="0" lvl="0" marL="0" rtl="0" algn="l">
              <a:spcBef>
                <a:spcPts val="1200"/>
              </a:spcBef>
              <a:spcAft>
                <a:spcPts val="0"/>
              </a:spcAft>
              <a:buNone/>
            </a:pPr>
            <a:r>
              <a:rPr b="1" lang="en" sz="2000">
                <a:solidFill>
                  <a:schemeClr val="dk1"/>
                </a:solidFill>
              </a:rPr>
              <a:t>Standard: </a:t>
            </a:r>
            <a:endParaRPr b="1" sz="2000">
              <a:solidFill>
                <a:schemeClr val="dk1"/>
              </a:solidFill>
            </a:endParaRPr>
          </a:p>
          <a:p>
            <a:pPr indent="0" lvl="0" marL="0" rtl="0" algn="l">
              <a:spcBef>
                <a:spcPts val="1200"/>
              </a:spcBef>
              <a:spcAft>
                <a:spcPts val="1200"/>
              </a:spcAft>
              <a:buNone/>
            </a:pPr>
            <a:r>
              <a:rPr b="1" lang="en" sz="2000">
                <a:solidFill>
                  <a:schemeClr val="dk1"/>
                </a:solidFill>
              </a:rPr>
              <a:t>Selects </a:t>
            </a:r>
            <a:r>
              <a:rPr b="1" lang="en" sz="2000">
                <a:solidFill>
                  <a:schemeClr val="dk1"/>
                </a:solidFill>
              </a:rPr>
              <a:t>the</a:t>
            </a:r>
            <a:r>
              <a:rPr b="1" lang="en" sz="2000">
                <a:solidFill>
                  <a:schemeClr val="dk1"/>
                </a:solidFill>
              </a:rPr>
              <a:t> Best Option Among Choices For  Suitable Outcome</a:t>
            </a:r>
            <a:endParaRPr b="1"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5"/>
          <p:cNvSpPr txBox="1"/>
          <p:nvPr/>
        </p:nvSpPr>
        <p:spPr>
          <a:xfrm>
            <a:off x="8358200" y="231450"/>
            <a:ext cx="6126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GK-2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76350"/>
            <a:ext cx="8520600" cy="772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2400"/>
              <a:t>Vocabulary</a:t>
            </a:r>
            <a:endParaRPr b="1" sz="2400"/>
          </a:p>
          <a:p>
            <a:pPr indent="0" lvl="0" marL="0" rtl="0" algn="ctr">
              <a:spcBef>
                <a:spcPts val="0"/>
              </a:spcBef>
              <a:spcAft>
                <a:spcPts val="0"/>
              </a:spcAft>
              <a:buNone/>
            </a:pPr>
            <a:r>
              <a:rPr lang="en" sz="1833"/>
              <a:t>Selects the Best Option Among Choices for a Suitable Outcome</a:t>
            </a:r>
            <a:endParaRPr sz="1833"/>
          </a:p>
        </p:txBody>
      </p:sp>
      <p:sp>
        <p:nvSpPr>
          <p:cNvPr id="72" name="Google Shape;72;p16"/>
          <p:cNvSpPr txBox="1"/>
          <p:nvPr>
            <p:ph idx="1" type="body"/>
          </p:nvPr>
        </p:nvSpPr>
        <p:spPr>
          <a:xfrm>
            <a:off x="221850" y="808725"/>
            <a:ext cx="3855900" cy="4100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b="1" lang="en" sz="1400">
                <a:solidFill>
                  <a:schemeClr val="dk1"/>
                </a:solidFill>
              </a:rPr>
              <a:t>Internal conflict:</a:t>
            </a:r>
            <a:r>
              <a:rPr lang="en" sz="1400">
                <a:solidFill>
                  <a:schemeClr val="dk1"/>
                </a:solidFill>
              </a:rPr>
              <a:t> conflicting desires,                                                                           wants, or beliefs that cause a                                                                            struggle within oneself </a:t>
            </a:r>
            <a:endParaRPr sz="1400">
              <a:solidFill>
                <a:schemeClr val="dk1"/>
              </a:solidFill>
            </a:endParaRPr>
          </a:p>
          <a:p>
            <a:pPr indent="0" lvl="0" marL="0" rtl="0" algn="l">
              <a:spcBef>
                <a:spcPts val="1200"/>
              </a:spcBef>
              <a:spcAft>
                <a:spcPts val="0"/>
              </a:spcAft>
              <a:buSzPts val="1018"/>
              <a:buNone/>
            </a:pPr>
            <a:r>
              <a:t/>
            </a:r>
            <a:endParaRPr b="1" sz="1400">
              <a:solidFill>
                <a:schemeClr val="dk1"/>
              </a:solidFill>
            </a:endParaRPr>
          </a:p>
          <a:p>
            <a:pPr indent="0" lvl="0" marL="0" rtl="0" algn="l">
              <a:spcBef>
                <a:spcPts val="1200"/>
              </a:spcBef>
              <a:spcAft>
                <a:spcPts val="0"/>
              </a:spcAft>
              <a:buSzPts val="1018"/>
              <a:buNone/>
            </a:pPr>
            <a:r>
              <a:rPr b="1" lang="en" sz="1400">
                <a:solidFill>
                  <a:schemeClr val="dk1"/>
                </a:solidFill>
              </a:rPr>
              <a:t>External conflict:</a:t>
            </a:r>
            <a:r>
              <a:rPr lang="en" sz="1400">
                <a:solidFill>
                  <a:schemeClr val="dk1"/>
                </a:solidFill>
              </a:rPr>
              <a:t>a struggle between individual and another person</a:t>
            </a:r>
            <a:endParaRPr sz="1400">
              <a:solidFill>
                <a:schemeClr val="dk1"/>
              </a:solidFill>
            </a:endParaRPr>
          </a:p>
          <a:p>
            <a:pPr indent="0" lvl="0" marL="0" rtl="0" algn="l">
              <a:spcBef>
                <a:spcPts val="1200"/>
              </a:spcBef>
              <a:spcAft>
                <a:spcPts val="0"/>
              </a:spcAft>
              <a:buSzPts val="1018"/>
              <a:buNone/>
            </a:pPr>
            <a:r>
              <a:t/>
            </a:r>
            <a:endParaRPr b="1" sz="1400">
              <a:solidFill>
                <a:schemeClr val="dk1"/>
              </a:solidFill>
            </a:endParaRPr>
          </a:p>
          <a:p>
            <a:pPr indent="0" lvl="0" marL="0" rtl="0" algn="l">
              <a:spcBef>
                <a:spcPts val="1200"/>
              </a:spcBef>
              <a:spcAft>
                <a:spcPts val="0"/>
              </a:spcAft>
              <a:buSzPts val="1018"/>
              <a:buNone/>
            </a:pPr>
            <a:r>
              <a:rPr b="1" lang="en" sz="1400">
                <a:solidFill>
                  <a:schemeClr val="dk1"/>
                </a:solidFill>
              </a:rPr>
              <a:t>Choice: </a:t>
            </a:r>
            <a:r>
              <a:rPr lang="en" sz="1400">
                <a:solidFill>
                  <a:schemeClr val="dk1"/>
                </a:solidFill>
              </a:rPr>
              <a:t>selecting when given </a:t>
            </a:r>
            <a:r>
              <a:rPr lang="en" sz="1400">
                <a:solidFill>
                  <a:schemeClr val="dk1"/>
                </a:solidFill>
              </a:rPr>
              <a:t>multiple</a:t>
            </a:r>
            <a:r>
              <a:rPr lang="en" sz="1400">
                <a:solidFill>
                  <a:schemeClr val="dk1"/>
                </a:solidFill>
              </a:rPr>
              <a:t> options</a:t>
            </a:r>
            <a:endParaRPr sz="1400">
              <a:solidFill>
                <a:schemeClr val="dk1"/>
              </a:solidFill>
            </a:endParaRPr>
          </a:p>
          <a:p>
            <a:pPr indent="0" lvl="0" marL="0" rtl="0" algn="l">
              <a:spcBef>
                <a:spcPts val="1200"/>
              </a:spcBef>
              <a:spcAft>
                <a:spcPts val="0"/>
              </a:spcAft>
              <a:buSzPts val="1018"/>
              <a:buNone/>
            </a:pPr>
            <a:r>
              <a:t/>
            </a:r>
            <a:endParaRPr b="1" sz="1400">
              <a:solidFill>
                <a:schemeClr val="dk1"/>
              </a:solidFill>
            </a:endParaRPr>
          </a:p>
          <a:p>
            <a:pPr indent="0" lvl="0" marL="0" rtl="0" algn="l">
              <a:spcBef>
                <a:spcPts val="1200"/>
              </a:spcBef>
              <a:spcAft>
                <a:spcPts val="0"/>
              </a:spcAft>
              <a:buSzPts val="1018"/>
              <a:buNone/>
            </a:pPr>
            <a:r>
              <a:t/>
            </a:r>
            <a:endParaRPr b="1" sz="1400">
              <a:solidFill>
                <a:schemeClr val="dk1"/>
              </a:solidFill>
            </a:endParaRPr>
          </a:p>
          <a:p>
            <a:pPr indent="0" lvl="0" marL="0" rtl="0" algn="l">
              <a:spcBef>
                <a:spcPts val="1200"/>
              </a:spcBef>
              <a:spcAft>
                <a:spcPts val="1200"/>
              </a:spcAft>
              <a:buSzPts val="1018"/>
              <a:buNone/>
            </a:pPr>
            <a:r>
              <a:rPr b="1" lang="en" sz="1400">
                <a:solidFill>
                  <a:schemeClr val="dk1"/>
                </a:solidFill>
              </a:rPr>
              <a:t>R</a:t>
            </a:r>
            <a:r>
              <a:rPr b="1" lang="en" sz="1400">
                <a:solidFill>
                  <a:schemeClr val="dk1"/>
                </a:solidFill>
              </a:rPr>
              <a:t>esponsibility: </a:t>
            </a:r>
            <a:r>
              <a:rPr lang="en" sz="1400">
                <a:solidFill>
                  <a:schemeClr val="dk1"/>
                </a:solidFill>
              </a:rPr>
              <a:t>a duty, task, or expectation someone must fulfill or meet</a:t>
            </a:r>
            <a:endParaRPr sz="1400">
              <a:solidFill>
                <a:schemeClr val="dk1"/>
              </a:solidFill>
            </a:endParaRPr>
          </a:p>
        </p:txBody>
      </p:sp>
      <p:pic>
        <p:nvPicPr>
          <p:cNvPr id="73" name="Google Shape;73;p16"/>
          <p:cNvPicPr preferRelativeResize="0"/>
          <p:nvPr/>
        </p:nvPicPr>
        <p:blipFill>
          <a:blip r:embed="rId3">
            <a:alphaModFix/>
          </a:blip>
          <a:stretch>
            <a:fillRect/>
          </a:stretch>
        </p:blipFill>
        <p:spPr>
          <a:xfrm>
            <a:off x="4987625" y="1874694"/>
            <a:ext cx="1159549" cy="856778"/>
          </a:xfrm>
          <a:prstGeom prst="rect">
            <a:avLst/>
          </a:prstGeom>
          <a:noFill/>
          <a:ln>
            <a:noFill/>
          </a:ln>
        </p:spPr>
      </p:pic>
      <p:pic>
        <p:nvPicPr>
          <p:cNvPr id="74" name="Google Shape;74;p16"/>
          <p:cNvPicPr preferRelativeResize="0"/>
          <p:nvPr/>
        </p:nvPicPr>
        <p:blipFill>
          <a:blip r:embed="rId4">
            <a:alphaModFix/>
          </a:blip>
          <a:stretch>
            <a:fillRect/>
          </a:stretch>
        </p:blipFill>
        <p:spPr>
          <a:xfrm>
            <a:off x="4987625" y="808725"/>
            <a:ext cx="1159551" cy="898775"/>
          </a:xfrm>
          <a:prstGeom prst="rect">
            <a:avLst/>
          </a:prstGeom>
          <a:noFill/>
          <a:ln>
            <a:noFill/>
          </a:ln>
        </p:spPr>
      </p:pic>
      <p:pic>
        <p:nvPicPr>
          <p:cNvPr id="75" name="Google Shape;75;p16"/>
          <p:cNvPicPr preferRelativeResize="0"/>
          <p:nvPr/>
        </p:nvPicPr>
        <p:blipFill>
          <a:blip r:embed="rId5">
            <a:alphaModFix/>
          </a:blip>
          <a:stretch>
            <a:fillRect/>
          </a:stretch>
        </p:blipFill>
        <p:spPr>
          <a:xfrm>
            <a:off x="4895563" y="2898650"/>
            <a:ext cx="1343679" cy="856775"/>
          </a:xfrm>
          <a:prstGeom prst="rect">
            <a:avLst/>
          </a:prstGeom>
          <a:noFill/>
          <a:ln>
            <a:noFill/>
          </a:ln>
        </p:spPr>
      </p:pic>
      <p:pic>
        <p:nvPicPr>
          <p:cNvPr id="76" name="Google Shape;76;p16"/>
          <p:cNvPicPr preferRelativeResize="0"/>
          <p:nvPr/>
        </p:nvPicPr>
        <p:blipFill>
          <a:blip r:embed="rId6">
            <a:alphaModFix/>
          </a:blip>
          <a:stretch>
            <a:fillRect/>
          </a:stretch>
        </p:blipFill>
        <p:spPr>
          <a:xfrm>
            <a:off x="4930637" y="4052343"/>
            <a:ext cx="1273514" cy="856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nvSpPr>
        <p:spPr>
          <a:xfrm>
            <a:off x="3214238" y="1824688"/>
            <a:ext cx="2743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The Choices I Make Gr Prek/K</a:t>
            </a:r>
            <a:endParaRPr/>
          </a:p>
        </p:txBody>
      </p:sp>
      <p:sp>
        <p:nvSpPr>
          <p:cNvPr id="90" name="Google Shape;90;p19"/>
          <p:cNvSpPr txBox="1"/>
          <p:nvPr/>
        </p:nvSpPr>
        <p:spPr>
          <a:xfrm>
            <a:off x="180725" y="1695000"/>
            <a:ext cx="2419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Good Choices Gr PreK/K</a:t>
            </a:r>
            <a:r>
              <a:rPr lang="en">
                <a:solidFill>
                  <a:srgbClr val="0F0F0F"/>
                </a:solidFill>
                <a:highlight>
                  <a:srgbClr val="FFFFFF"/>
                </a:highlight>
                <a:latin typeface="Roboto"/>
                <a:ea typeface="Roboto"/>
                <a:cs typeface="Roboto"/>
                <a:sym typeface="Roboto"/>
              </a:rPr>
              <a:t> </a:t>
            </a:r>
            <a:endParaRPr/>
          </a:p>
        </p:txBody>
      </p:sp>
      <p:sp>
        <p:nvSpPr>
          <p:cNvPr id="91" name="Google Shape;91;p19"/>
          <p:cNvSpPr txBox="1"/>
          <p:nvPr/>
        </p:nvSpPr>
        <p:spPr>
          <a:xfrm>
            <a:off x="102875" y="80950"/>
            <a:ext cx="904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Videos &amp; Read Alouds </a:t>
            </a:r>
            <a:r>
              <a:rPr b="1" lang="en" sz="2000"/>
              <a:t>- </a:t>
            </a:r>
            <a:r>
              <a:rPr lang="en" sz="1600"/>
              <a:t>Selects the Best Option Among Choices for a A Suitable</a:t>
            </a:r>
            <a:r>
              <a:rPr lang="en" sz="1800"/>
              <a:t> Outcome</a:t>
            </a:r>
            <a:endParaRPr sz="1800"/>
          </a:p>
        </p:txBody>
      </p:sp>
      <p:sp>
        <p:nvSpPr>
          <p:cNvPr id="92" name="Google Shape;92;p19"/>
          <p:cNvSpPr txBox="1"/>
          <p:nvPr/>
        </p:nvSpPr>
        <p:spPr>
          <a:xfrm>
            <a:off x="3310738" y="3660700"/>
            <a:ext cx="215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How To Make Good Choices</a:t>
            </a:r>
            <a:r>
              <a:rPr lang="en"/>
              <a:t> Gr K-5</a:t>
            </a:r>
            <a:endParaRPr/>
          </a:p>
        </p:txBody>
      </p:sp>
      <p:sp>
        <p:nvSpPr>
          <p:cNvPr id="93" name="Google Shape;93;p19"/>
          <p:cNvSpPr txBox="1"/>
          <p:nvPr/>
        </p:nvSpPr>
        <p:spPr>
          <a:xfrm>
            <a:off x="6571750" y="4101600"/>
            <a:ext cx="189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Power To Choose  </a:t>
            </a:r>
            <a:r>
              <a:rPr lang="en"/>
              <a:t>Gr: 3-8</a:t>
            </a:r>
            <a:endParaRPr/>
          </a:p>
        </p:txBody>
      </p:sp>
      <p:pic>
        <p:nvPicPr>
          <p:cNvPr descr="Good Choices by Jack Hartmann is a video about making good choices in home, school and play.&#10;Working problems out and helping someone smile each day are examples of Good Choices in this positive action song.&#10;In this video, Jack Hartmann discusses the importance of making good choices for kids. He shares important facts about making good choices, and offers helpful tips on how to raise kids who make good choices.&#10;If you want to raise kids who make good choices, then you need to watch this video! Jack Hartmann provides informative and entertaining information on making good choices, and provides helpful tips on how to raise kids who make good choices. If you're looking for resources on raising good kids, then you need to watch this video!&#10;&#10;Every day we get to make choices&#10;Let's make good ones&#10;Every day we get to make choices&#10;Let's make good ones&#10;Listen and learn and sing after me&#10;We can choose to help someone&#10;We can choose to help someone&#10;Make them smile and have some fun&#10;Make them smile and have some fun&#10;We can choose to do our best&#10;We can choose to do our best&#10;At reading, writing, and taking tests&#10;At reading, writing, and taking tests&#10;Every day we get to make choices&#10;Let's make good ones&#10;Every day we get to make choices&#10;Let's make good ones&#10;We can choose to work our problems out&#10;We can choose to work our problems out&#10;Use our words and work things out&#10;Use our words and work things out&#10;We can choose to respect everyone&#10;We can choose to respect everyone&#10;Every day show kindness and love&#10;Every day show kindness and love&#10;We use our eyes, ears and brain at work and play&#10;So we can make good choices every day&#10;We choose to walk when our teacher tells us to&#10;We choose to listen, learn and follow all school rules&#10;Every day we get to make choices&#10;Let's make good ones&#10;Every day we get to make choices&#10;Let's make good ones&#10;&#10;Jack Hartmann's website: https://jackhartmann.com&#10;&#10;Subscribe to our YouTube Channel: https://goo.gl/ogaW1i&#10;&#10;Remember to connect with Jack Hartmann on his Social Networks:&#10;&#10;Facebook: https://facebook.com/hop2itmusic&#10;Pinterest: https://pinterest.com/jackhartmann&#10;Twitter: https://twitter.com/Jack_Hartmann&#10;&#10;You can find Jack Hartmann's Music on:&#10;&#10;Jack Hartmann Website: https://jackhartmann.com&#10;iTunes: https://goo.gl/GeDJeJ&#10;Amazon: https://goo.gl/Ei8C6B&#10;Google Play: https://goo.gl/doZpfS&#10;CD Baby: https://cdbaby.com/Artist/JackHartmann&#10;&#10;Words and Music by Jack Hartmann &#10;Copyright 2022&#10;Jack Hartmann's  Hop 2 It Music" id="94" name="Google Shape;94;p19" title="Good Choices | Jack Hartmann">
            <a:hlinkClick r:id="rId3"/>
          </p:cNvPr>
          <p:cNvPicPr preferRelativeResize="0"/>
          <p:nvPr/>
        </p:nvPicPr>
        <p:blipFill>
          <a:blip r:embed="rId4">
            <a:alphaModFix/>
          </a:blip>
          <a:stretch>
            <a:fillRect/>
          </a:stretch>
        </p:blipFill>
        <p:spPr>
          <a:xfrm>
            <a:off x="478650" y="608011"/>
            <a:ext cx="1988825" cy="1118714"/>
          </a:xfrm>
          <a:prstGeom prst="rect">
            <a:avLst/>
          </a:prstGeom>
          <a:noFill/>
          <a:ln>
            <a:noFill/>
          </a:ln>
        </p:spPr>
      </p:pic>
      <p:pic>
        <p:nvPicPr>
          <p:cNvPr descr="Jaime introduces us to the traffic light technique for making good choices. Stop - Breathe - Choose! &#10;🌈 Watch the full video exclusively on the Cosmic Kids app! Get a two week free trial &amp; start watching now: https://app.cosmickids.com&#10;⭐ Subscribe to the Cosmic Kids YouTube channel:  http://bit.ly/cosmickidsyoga &#10;&#10;- - - - - - - - - - - - -&#10;&#10;🌈 The Cosmic Kids app: https://app.cosmickids.com&#10;🎬 The complete Cosmic Kids video library. &#10;📱 View on any computer, TV, smartphone and tablet. &#10;🚸 Safe viewing: no commercials, links or suggested videos. &#10;&#10;- - - - - - - - - - - - -&#10;&#10;✨ Get your FREE Kids Yoga Posture Poster! ✨&#10;https://cosmickids.com/shop/yoga-pose-universe-poster-pdf/&#10;&#10;- - - - - - - - - - - - -&#10;&#10;📗 Learn to teach kids yoga with me! 📗&#10;https://cosmickids.com/learn/&#10;&#10;- - - - - - - - - - - - -&#10;&#10;🎁 Buy Cosmic Kids DVD's, gifts &amp; books! 🎁&#10;https://cosmickids.com/shop/category/books-gifts/&#10;&#10;- - - - - - - - - - - - -&#10;&#10;💝 Lots more at https://cosmickids.com 💝&#10;👉 Instagram: https://instagram.com/cosmickidsyoga&#10;👉 Twitter: https://twitter.com/cosmickidsyoga&#10;👉 Facebook: https://facebook.com/cosmickidsyoga/&#10;👉 Visit our shop: http://cosmickids.com/shop/" id="95" name="Google Shape;95;p19" title="How to Make Good Choices: Mindfulness for Kids | Cosmic Kids (app preview)">
            <a:hlinkClick r:id="rId5"/>
          </p:cNvPr>
          <p:cNvPicPr preferRelativeResize="0"/>
          <p:nvPr/>
        </p:nvPicPr>
        <p:blipFill>
          <a:blip r:embed="rId6">
            <a:alphaModFix/>
          </a:blip>
          <a:stretch>
            <a:fillRect/>
          </a:stretch>
        </p:blipFill>
        <p:spPr>
          <a:xfrm>
            <a:off x="3360038" y="2401875"/>
            <a:ext cx="2154000" cy="1211628"/>
          </a:xfrm>
          <a:prstGeom prst="rect">
            <a:avLst/>
          </a:prstGeom>
          <a:noFill/>
          <a:ln>
            <a:noFill/>
          </a:ln>
        </p:spPr>
      </p:pic>
      <p:pic>
        <p:nvPicPr>
          <p:cNvPr descr="The Choices I Make: (Self-Regulation Skills) by Michael Gordon #ReadWell - #ReadAloud Videos for Kids. &#10;&#10;Practice self-regulation skills with Josh and the adults in his life. Watch as Josh stops to think about what is better or worse and uses coping skills like counting back from 10, and taking deep breaths. &#10;&#10;We do not own the rights to the story presented in this video.&#10;Our intention is to increase access to a variety of books.&#10;Click here https://amzn.to/3EdJYge to buy a copy of this book and help support our channel.&#10;&#10;More stories:&#10;Where the Wild Things Are - https://youtu.be/kdTeO120bsE&#10;Swimmy - https://youtu.be/KcrHJeJ37-s&#10;Monsters Love Underpants - https://youtu.be/AeKVEGqz2P8&#10;Monster Trouble - https://youtu.be/iw0DKQpUKR8&#10;Nighttime Ninja - https://youtu.be/u5HTSsaL4OQ&#10;The Monster Who Lost His Mean - https://youtu.be/rj2u7SMaKjo&#10;The Adventures of Beekle - https://youtu.be/4BF0xTOuHMQ&#10;Let's Go for a Drive! - https://youtu.be/WRE80yivn-8&#10;There's a Monster in Your Book - https://youtu.be/5Pb_d7o6jG0&#10;&#10;Halloween Videos:&#10;Creepy Carrots! by Aaron Reynolds - https://youtu.be/VjVh00l1g9c&#10;Where's my mummy? by Carolyn Crimi - https://youtu.be/L-q0HmntnM0&#10;Skeleton hiccups Book by Margery Cuyler - https://youtu.be/K3EGwct9Dxg&#10;What was I Scared Of? - by Dr. Seuss - https://youtu.be/OMa6pPK5v1k&#10;(Scary Stories to Tell in the Dark)&#10;One Sunday Morning - https://youtu.be/IjKPp0TjUK0&#10;Sounds - https://youtu.be/a6NeHuJlgTo&#10;Clinkity-Clink - https://youtu.be/GSAOVIvbaB8&#10;The Thing - https://youtu.be/s9UuwBXAzzQ&#10;Cold As Clay - https://youtu.be/9YsjnWtSXO8&#10;&#10;Christmas Books: &#10;How the Grinch Stole Christmas! - by Dr Seuss - https://youtu.be/ODc78Xciv6A&#10;Snowmen at Night by Caralyn Buehner - https://youtu.be/z5O0awaYakg&#10;Teddy Bears' Night Before Christmas by Clement Clarke Moore  - https://youtu.be/I_SEWU8hqk8&#10;Pete the Cat Saves Christmas by Eric Litwin - https://youtu.be/yfHEiod_eow&#10;The Very Hungry Caterpillar's Snowy Hide &amp; Seek: A Finger Trail Lift-the-Flap Book - https://youtu.be/i7qYoD0GCz4&#10;&#10;Dr. Seuss Books:&#10;What was I Scared Of? - https://youtu.be/OMa6pPK5v1k&#10;Green Eggs and Ham - https://youtu.be/bd17VC28fY0&#10;One Fish Two Fish Red Fish Blue Fish  - https://youtu.be/zGccvzzjIGs&#10;Fox in Socks - https://youtu.be/G8duvtgoPKw&#10;And to Think That I Saw It on Mulberry Street - https://youtu.be/QdrAFjz9bvM&#10;How the Grinch Stole Christmas! - https://youtu.be/ODc78Xciv6A&#10;A B C - https://youtu.be/8RdOVRfbHRg&#10;&#10;Parenting videos:&#10;Setting Boundaries - Understanding Your Limits - https://youtu.be/ZBPz1_PcAZ8&#10;Reading cues in children - https://youtu.be/k_CFXv19Sxo&#10;&#10;About:&#10;Dr Read Well - https://youtu.be/lHyeQtkbsZc&#10;&#10;Follow:&#10;https://www.facebook.com/DrReadWell/  &#10;https://twitter.com/DrReadWell &#10;https://www.instagram.com/drreadwell/  &#10;&#10;Visit:&#10;www.DrReadWell.com&#10;&#10;Music:&#10;freemusicarchive.org / https://www.purple-planet.com" id="96" name="Google Shape;96;p19" title="The Choices I Make: Self-Regulation Skills by Michael Gordon - Read Well  Read Aloud Videos for Kids">
            <a:hlinkClick r:id="rId7"/>
          </p:cNvPr>
          <p:cNvPicPr preferRelativeResize="0"/>
          <p:nvPr/>
        </p:nvPicPr>
        <p:blipFill>
          <a:blip r:embed="rId8">
            <a:alphaModFix/>
          </a:blip>
          <a:stretch>
            <a:fillRect/>
          </a:stretch>
        </p:blipFill>
        <p:spPr>
          <a:xfrm>
            <a:off x="3442600" y="663438"/>
            <a:ext cx="1890300" cy="1063294"/>
          </a:xfrm>
          <a:prstGeom prst="rect">
            <a:avLst/>
          </a:prstGeom>
          <a:noFill/>
          <a:ln>
            <a:noFill/>
          </a:ln>
        </p:spPr>
      </p:pic>
      <p:pic>
        <p:nvPicPr>
          <p:cNvPr descr="Suscríbete: https://www.youtube.com/user/unodostresandres?sub_confirmation=1&#10;Books, CDs and merch: https://123andres.com/shop&#10;&#10;I Stop, I Wait&#10;&#10;It’s time to get in line &#10;I want to be first &#10;I want to run to the front! &#10;But it’s someone else’s turn &#10;&#10;I stop &#10;I wait &#10;I take some time to think &#10;&#10;I let my friend go first &#10;I can do the right thing &#10;&#10;I want all the crayons &#10;Red, yellow and blue &#10;I don’t want to share &#10;But my friend wants to color, too &#10;&#10;I stop &#10;I wait &#10;I take some time to think &#10;&#10;I give my friend some crayons &#10;I can do the right thing &#10;&#10;Oh yeah, oh yeah &#10;I can do the right thing &#10;I can be a better friend &#10;When I stop and think &#10;&#10;Oh yeah, oh yeah &#10;I can do the right thing &#10;I can make a better choice &#10;When I stop and think &#10;&#10;My friend has an idea &#10;Something that she wants to say &#10;But I thought of something else &#10;And I don’t want to wait &#10;&#10;I stop &#10;I wait &#10;I take some time to think &#10;&#10;I listen to my friend &#10;I can do the right thing &#10;&#10;My teacher asks a question &#10;I want to yell out loud&#10;Ooh, I know the answer&#10;And I want to say it now &#10;&#10;I stop &#10;I wait &#10;I take some time to think &#10;&#10;I raise my hand &#10;I wait my turn &#10;I can do the right thing &#10;&#10;Oh yeah, oh yeah &#10;I can do the right thing &#10;I can be a better friend &#10;When I stop and think &#10;&#10;Oh yeah, oh yeah &#10;I can do the right thing &#10;I can make a better choice &#10;When I stop and think" id="97" name="Google Shape;97;p19" title="&quot;STOP and THINK&quot; song | Making Good Choices / Self Control song for Preschool &amp; Kindergarten">
            <a:hlinkClick r:id="rId9"/>
          </p:cNvPr>
          <p:cNvPicPr preferRelativeResize="0"/>
          <p:nvPr/>
        </p:nvPicPr>
        <p:blipFill>
          <a:blip r:embed="rId10">
            <a:alphaModFix/>
          </a:blip>
          <a:stretch>
            <a:fillRect/>
          </a:stretch>
        </p:blipFill>
        <p:spPr>
          <a:xfrm>
            <a:off x="6654349" y="830150"/>
            <a:ext cx="1890258" cy="1063275"/>
          </a:xfrm>
          <a:prstGeom prst="rect">
            <a:avLst/>
          </a:prstGeom>
          <a:noFill/>
          <a:ln>
            <a:noFill/>
          </a:ln>
        </p:spPr>
      </p:pic>
      <p:sp>
        <p:nvSpPr>
          <p:cNvPr id="98" name="Google Shape;98;p19"/>
          <p:cNvSpPr txBox="1"/>
          <p:nvPr/>
        </p:nvSpPr>
        <p:spPr>
          <a:xfrm>
            <a:off x="6571775" y="2001675"/>
            <a:ext cx="24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Stop &amp; think Gr PreK/K</a:t>
            </a:r>
            <a:endParaRPr/>
          </a:p>
        </p:txBody>
      </p:sp>
      <p:pic>
        <p:nvPicPr>
          <p:cNvPr descr="We create social emotional learning videos for kids. We hope you love our social emotional learning videos. &#10;&#10;Be sure to hit the like and subscribe.&#10;&#10;__________________________________________________________&#10;Lessons For SEL introduces SELTV - We're kinda like the &quot;Netflix&quot; of SEL Videos. &#10;&#10;SELTV offers access to premium SEL video content, lessons, series, even webinars for educators and parents, all on one platform.&#10;&#10;Subscribe now to SELTV - www.seltv.io&#10;&#10;__________________________________________________________&#10;&#10;Lessons For SEL - We're kinda like the &quot;Netflix&quot; of SEL Videos&#10;&#10;See all our video lessons here - https://www.lessonsforsel.com/video-r...​&#10;&#10;Be sure to download the FREE SEL Digital Notebook - https://www.lessonsforsel.com/sel-dig...​&#10;&#10;Be sure to subscribe so you never miss a video!&#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SEL​ #SocialEmotionalLearning​ #School" id="99" name="Google Shape;99;p19" title="Social Emotional Learning (SEL) Video Lesson of the Week (week 50) - The Power to Choose">
            <a:hlinkClick r:id="rId11"/>
          </p:cNvPr>
          <p:cNvPicPr preferRelativeResize="0"/>
          <p:nvPr/>
        </p:nvPicPr>
        <p:blipFill>
          <a:blip r:embed="rId12">
            <a:alphaModFix/>
          </a:blip>
          <a:stretch>
            <a:fillRect/>
          </a:stretch>
        </p:blipFill>
        <p:spPr>
          <a:xfrm>
            <a:off x="6522475" y="2794256"/>
            <a:ext cx="1890300" cy="1063294"/>
          </a:xfrm>
          <a:prstGeom prst="rect">
            <a:avLst/>
          </a:prstGeom>
          <a:noFill/>
          <a:ln>
            <a:noFill/>
          </a:ln>
        </p:spPr>
      </p:pic>
      <p:sp>
        <p:nvSpPr>
          <p:cNvPr id="100" name="Google Shape;100;p19"/>
          <p:cNvSpPr txBox="1"/>
          <p:nvPr/>
        </p:nvSpPr>
        <p:spPr>
          <a:xfrm>
            <a:off x="313475" y="4371825"/>
            <a:ext cx="2636100" cy="7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13"/>
              </a:rPr>
              <a:t>EPIC-Making Good Choices Gr K-2</a:t>
            </a:r>
            <a:endParaRPr/>
          </a:p>
        </p:txBody>
      </p:sp>
      <p:sp>
        <p:nvSpPr>
          <p:cNvPr id="101" name="Google Shape;101;p19"/>
          <p:cNvSpPr txBox="1"/>
          <p:nvPr/>
        </p:nvSpPr>
        <p:spPr>
          <a:xfrm>
            <a:off x="3386000" y="4514550"/>
            <a:ext cx="2918400" cy="2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14"/>
              </a:rPr>
              <a:t>PebbleGo Making Choices K-3</a:t>
            </a:r>
            <a:endParaRPr/>
          </a:p>
        </p:txBody>
      </p:sp>
      <p:sp>
        <p:nvSpPr>
          <p:cNvPr id="102" name="Google Shape;102;p19"/>
          <p:cNvSpPr txBox="1"/>
          <p:nvPr/>
        </p:nvSpPr>
        <p:spPr>
          <a:xfrm>
            <a:off x="420325" y="2676825"/>
            <a:ext cx="17367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quot;A Cute Dragon Book To Teach Kids About Consequences and Making Good Choices.&#10;&#10;Your Children Will Immediately Understand Why Some Small Thoughtless Actions Could Lead To Big Consequences, and How To Make Good Choice!&#10;&#10;Having a pet dragon is very fun.&#10;&#10;You can teach your dragon to sit, stand, roll over, and you can even potty train him...&#10;&#10;But what if your dragon is constantly doing bad things, and he argues that “it’s so small,” “just a little thing,” “nobody will know,” etc?&#10;&#10;What do you do?&#10;&#10;You teach him about consequences. You teach him that everything we do, no matter small or big, will come back in return, and so he should consider to do good things instead.&#10;&#10;How do you do it? - Get this book now and find out how!&#10;&#10;Fun, cute and entertaining with beautiful illustrations, this playful dragon book will help kids to understand consequences, and how to make good choices.&#10;&#10;A must have book for children and parents to teach kids lessons about consequences.&quot;&#10;&#10;Let's support this amazing author by purchasing this book on:&#10;&#10;https://www.amazon.com/Teach-Your-Dragon-Understand-Consequences-ebook/dp/B07FN4TD4M/ref=sr_1_1?crid=1R5LZQ5S0HDTD&amp;keywords=teach+your+dragon+to+understand+consequences&amp;qid=1667404331&amp;qu=eyJxc2MiOiIwLjUyIiwicXNhIjoiMC4zMCIsInFzcCI6IjAuMjcifQ%3D%3D&amp;s=digital-text&amp;sprefix=TEACH+YOUR+DRAGON+TO+UNDERS%2Cdigital-text%2C346&amp;sr=1-1&#10;&#10;I hope you enjoy this Read Aloud as much as I enjoyed creating it. Thank you and God bless!!!&#10;&#10;Disclaimer: All credits belong to the author of this book. &#10;&#10;#readwithme #bedtimestory #kidsbook #storytime #childrensbook #readaloud #consequences #readingtime" id="103" name="Google Shape;103;p19" title="Teach Your Dragon To Understand Consequences by Steve Herman | A Book About Choices &amp; Consequences">
            <a:hlinkClick r:id="rId15"/>
          </p:cNvPr>
          <p:cNvPicPr preferRelativeResize="0"/>
          <p:nvPr/>
        </p:nvPicPr>
        <p:blipFill>
          <a:blip r:embed="rId16">
            <a:alphaModFix/>
          </a:blip>
          <a:stretch>
            <a:fillRect/>
          </a:stretch>
        </p:blipFill>
        <p:spPr>
          <a:xfrm>
            <a:off x="313500" y="2401886"/>
            <a:ext cx="1988825" cy="1118714"/>
          </a:xfrm>
          <a:prstGeom prst="rect">
            <a:avLst/>
          </a:prstGeom>
          <a:noFill/>
          <a:ln>
            <a:noFill/>
          </a:ln>
        </p:spPr>
      </p:pic>
      <p:sp>
        <p:nvSpPr>
          <p:cNvPr id="104" name="Google Shape;104;p19"/>
          <p:cNvSpPr txBox="1"/>
          <p:nvPr/>
        </p:nvSpPr>
        <p:spPr>
          <a:xfrm>
            <a:off x="576" y="3520600"/>
            <a:ext cx="3261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rgbClr val="0F0F0F"/>
                </a:solidFill>
                <a:highlight>
                  <a:srgbClr val="FFFFFF"/>
                </a:highlight>
                <a:latin typeface="Roboto"/>
                <a:ea typeface="Roboto"/>
                <a:cs typeface="Roboto"/>
                <a:sym typeface="Roboto"/>
              </a:rPr>
              <a:t>Teach Your Dragon To Understand Consequences Gr K-2</a:t>
            </a:r>
            <a:endParaRPr>
              <a:solidFill>
                <a:srgbClr val="0F0F0F"/>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a:solidFill>
                <a:srgbClr val="0F0F0F"/>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Responsibility</a:t>
            </a:r>
            <a:endParaRPr b="1" sz="3600"/>
          </a:p>
        </p:txBody>
      </p:sp>
      <p:sp>
        <p:nvSpPr>
          <p:cNvPr id="114" name="Google Shape;11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ctr">
              <a:spcBef>
                <a:spcPts val="1200"/>
              </a:spcBef>
              <a:spcAft>
                <a:spcPts val="0"/>
              </a:spcAft>
              <a:buNone/>
            </a:pPr>
            <a:r>
              <a:rPr b="1" lang="en" sz="2000">
                <a:solidFill>
                  <a:schemeClr val="dk1"/>
                </a:solidFill>
              </a:rPr>
              <a:t>Upper </a:t>
            </a:r>
            <a:r>
              <a:rPr b="1" lang="en" sz="2000">
                <a:solidFill>
                  <a:schemeClr val="dk1"/>
                </a:solidFill>
              </a:rPr>
              <a:t>Elementary </a:t>
            </a:r>
            <a:r>
              <a:rPr b="1" lang="en" sz="2000">
                <a:solidFill>
                  <a:schemeClr val="dk1"/>
                </a:solidFill>
              </a:rPr>
              <a:t>3-4 </a:t>
            </a:r>
            <a:endParaRPr b="1" sz="2000">
              <a:solidFill>
                <a:schemeClr val="dk1"/>
              </a:solidFill>
            </a:endParaRPr>
          </a:p>
          <a:p>
            <a:pPr indent="0" lvl="0" marL="0" rtl="0" algn="ctr">
              <a:spcBef>
                <a:spcPts val="1200"/>
              </a:spcBef>
              <a:spcAft>
                <a:spcPts val="0"/>
              </a:spcAft>
              <a:buNone/>
            </a:pPr>
            <a:r>
              <a:rPr b="1" lang="en" sz="2000">
                <a:solidFill>
                  <a:schemeClr val="dk1"/>
                </a:solidFill>
              </a:rPr>
              <a:t>Middle School 5-8</a:t>
            </a:r>
            <a:endParaRPr b="1" sz="2000">
              <a:solidFill>
                <a:schemeClr val="dk1"/>
              </a:solidFill>
            </a:endParaRPr>
          </a:p>
          <a:p>
            <a:pPr indent="0" lvl="0" marL="0" rtl="0" algn="l">
              <a:spcBef>
                <a:spcPts val="1200"/>
              </a:spcBef>
              <a:spcAft>
                <a:spcPts val="0"/>
              </a:spcAft>
              <a:buNone/>
            </a:pPr>
            <a:r>
              <a:t/>
            </a:r>
            <a:endParaRPr sz="2000"/>
          </a:p>
          <a:p>
            <a:pPr indent="0" lvl="0" marL="0" rtl="0" algn="l">
              <a:spcBef>
                <a:spcPts val="1200"/>
              </a:spcBef>
              <a:spcAft>
                <a:spcPts val="0"/>
              </a:spcAft>
              <a:buNone/>
            </a:pPr>
            <a:r>
              <a:rPr b="1" lang="en" sz="2000">
                <a:solidFill>
                  <a:schemeClr val="dk1"/>
                </a:solidFill>
              </a:rPr>
              <a:t>Standard: </a:t>
            </a:r>
            <a:endParaRPr b="1" sz="2000">
              <a:solidFill>
                <a:schemeClr val="dk1"/>
              </a:solidFill>
            </a:endParaRPr>
          </a:p>
          <a:p>
            <a:pPr indent="0" lvl="0" marL="0" rtl="0" algn="l">
              <a:spcBef>
                <a:spcPts val="1200"/>
              </a:spcBef>
              <a:spcAft>
                <a:spcPts val="1200"/>
              </a:spcAft>
              <a:buNone/>
            </a:pPr>
            <a:r>
              <a:rPr b="1" lang="en" sz="2000">
                <a:solidFill>
                  <a:schemeClr val="dk1"/>
                </a:solidFill>
              </a:rPr>
              <a:t>Selects the Best Option Among Choices For  Suitable Outcome</a:t>
            </a:r>
            <a:endParaRPr b="1" sz="2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