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Roboto"/>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11" Type="http://schemas.openxmlformats.org/officeDocument/2006/relationships/slide" Target="slides/slide6.xml"/><Relationship Id="rId22" Type="http://schemas.openxmlformats.org/officeDocument/2006/relationships/font" Target="fonts/Roboto-boldItalic.fntdata"/><Relationship Id="rId10" Type="http://schemas.openxmlformats.org/officeDocument/2006/relationships/slide" Target="slides/slide5.xml"/><Relationship Id="rId21" Type="http://schemas.openxmlformats.org/officeDocument/2006/relationships/font" Target="fonts/Roboto-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boto-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5b4c9b20cc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5b4c9b20cc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5b4c9b20cc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5b4c9b20cc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5b4c9b20cc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5b4c9b20cc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5b4c9b20cc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5b4c9b20cc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5a00130690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5a00130690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5a00130690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5a00130690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5a00130690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5a00130690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5a00130690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5a00130690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5b4c9b20cc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5b4c9b20cc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5b4c9b20cc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5b4c9b20cc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5a00130690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5a00130690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5b4c9b20cc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5b4c9b20cc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7.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1" Type="http://schemas.openxmlformats.org/officeDocument/2006/relationships/hyperlink" Target="http://www.youtube.com/watch?v=-9TCpbqohcI" TargetMode="External"/><Relationship Id="rId10" Type="http://schemas.openxmlformats.org/officeDocument/2006/relationships/image" Target="../media/image6.jpg"/><Relationship Id="rId13" Type="http://schemas.openxmlformats.org/officeDocument/2006/relationships/hyperlink" Target="http://www.youtube.com/watch?v=QVqZ4WgI9q8" TargetMode="External"/><Relationship Id="rId12" Type="http://schemas.openxmlformats.org/officeDocument/2006/relationships/image" Target="../media/image5.jpg"/><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www.youtube.com/watch?v=RBFHr6Zj39g" TargetMode="External"/><Relationship Id="rId4" Type="http://schemas.openxmlformats.org/officeDocument/2006/relationships/image" Target="../media/image1.jpg"/><Relationship Id="rId9" Type="http://schemas.openxmlformats.org/officeDocument/2006/relationships/hyperlink" Target="http://www.youtube.com/watch?v=t685WM5R6aM" TargetMode="External"/><Relationship Id="rId14" Type="http://schemas.openxmlformats.org/officeDocument/2006/relationships/image" Target="../media/image3.jpg"/><Relationship Id="rId5" Type="http://schemas.openxmlformats.org/officeDocument/2006/relationships/hyperlink" Target="http://www.youtube.com/watch?v=lsn4Hz1kMes" TargetMode="External"/><Relationship Id="rId6" Type="http://schemas.openxmlformats.org/officeDocument/2006/relationships/image" Target="../media/image2.jpg"/><Relationship Id="rId7" Type="http://schemas.openxmlformats.org/officeDocument/2006/relationships/hyperlink" Target="http://www.youtube.com/watch?v=z1giLdHMC5c" TargetMode="External"/><Relationship Id="rId8"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1" Type="http://schemas.openxmlformats.org/officeDocument/2006/relationships/hyperlink" Target="http://www.youtube.com/watch?v=QVqZ4WgI9q8" TargetMode="External"/><Relationship Id="rId10" Type="http://schemas.openxmlformats.org/officeDocument/2006/relationships/image" Target="../media/image5.jpg"/><Relationship Id="rId13" Type="http://schemas.openxmlformats.org/officeDocument/2006/relationships/hyperlink" Target="https://youtu.be/Itp21tly8nM" TargetMode="External"/><Relationship Id="rId12" Type="http://schemas.openxmlformats.org/officeDocument/2006/relationships/image" Target="../media/image3.jpg"/><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www.youtube.com/watch?v=RBFHr6Zj39g" TargetMode="External"/><Relationship Id="rId4" Type="http://schemas.openxmlformats.org/officeDocument/2006/relationships/image" Target="../media/image1.jpg"/><Relationship Id="rId9" Type="http://schemas.openxmlformats.org/officeDocument/2006/relationships/hyperlink" Target="http://www.youtube.com/watch?v=-9TCpbqohcI" TargetMode="External"/><Relationship Id="rId5" Type="http://schemas.openxmlformats.org/officeDocument/2006/relationships/hyperlink" Target="http://www.youtube.com/watch?v=z1giLdHMC5c" TargetMode="External"/><Relationship Id="rId6" Type="http://schemas.openxmlformats.org/officeDocument/2006/relationships/image" Target="../media/image4.jpg"/><Relationship Id="rId7" Type="http://schemas.openxmlformats.org/officeDocument/2006/relationships/hyperlink" Target="http://www.youtube.com/watch?v=t685WM5R6aM" TargetMode="External"/><Relationship Id="rId8"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idx="1" type="subTitle"/>
          </p:nvPr>
        </p:nvSpPr>
        <p:spPr>
          <a:xfrm>
            <a:off x="311700" y="3493600"/>
            <a:ext cx="8520600" cy="1009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chemeClr val="dk1"/>
                </a:solidFill>
              </a:rPr>
              <a:t>Empathy</a:t>
            </a:r>
            <a:endParaRPr b="1" sz="2400">
              <a:solidFill>
                <a:schemeClr val="dk1"/>
              </a:solidFill>
            </a:endParaRPr>
          </a:p>
          <a:p>
            <a:pPr indent="0" lvl="0" marL="0" rtl="0" algn="l">
              <a:spcBef>
                <a:spcPts val="0"/>
              </a:spcBef>
              <a:spcAft>
                <a:spcPts val="0"/>
              </a:spcAft>
              <a:buNone/>
            </a:pPr>
            <a:r>
              <a:rPr lang="en" sz="1800">
                <a:solidFill>
                  <a:schemeClr val="dk1"/>
                </a:solidFill>
              </a:rPr>
              <a:t>Standard: </a:t>
            </a:r>
            <a:r>
              <a:rPr lang="en" sz="1800">
                <a:solidFill>
                  <a:schemeClr val="dk1"/>
                </a:solidFill>
              </a:rPr>
              <a:t>Recognizes and Manages One’s Own Emotions and Recognized the       Emotions of Others</a:t>
            </a:r>
            <a:endParaRPr sz="1800">
              <a:solidFill>
                <a:schemeClr val="dk1"/>
              </a:solidFill>
            </a:endParaRPr>
          </a:p>
          <a:p>
            <a:pPr indent="0" lvl="0" marL="0" rtl="0" algn="l">
              <a:spcBef>
                <a:spcPts val="0"/>
              </a:spcBef>
              <a:spcAft>
                <a:spcPts val="0"/>
              </a:spcAft>
              <a:buNone/>
            </a:pPr>
            <a:r>
              <a:t/>
            </a:r>
            <a:endParaRPr>
              <a:solidFill>
                <a:schemeClr val="dk1"/>
              </a:solidFill>
            </a:endParaRPr>
          </a:p>
        </p:txBody>
      </p:sp>
      <p:pic>
        <p:nvPicPr>
          <p:cNvPr id="55" name="Google Shape;55;p13"/>
          <p:cNvPicPr preferRelativeResize="0"/>
          <p:nvPr/>
        </p:nvPicPr>
        <p:blipFill>
          <a:blip r:embed="rId3">
            <a:alphaModFix/>
          </a:blip>
          <a:stretch>
            <a:fillRect/>
          </a:stretch>
        </p:blipFill>
        <p:spPr>
          <a:xfrm>
            <a:off x="1584175" y="317888"/>
            <a:ext cx="5975648" cy="29575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2"/>
          <p:cNvSpPr txBox="1"/>
          <p:nvPr/>
        </p:nvSpPr>
        <p:spPr>
          <a:xfrm>
            <a:off x="3645300" y="158050"/>
            <a:ext cx="1853400" cy="58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VOCABULARY</a:t>
            </a:r>
            <a:endParaRPr sz="1800"/>
          </a:p>
        </p:txBody>
      </p:sp>
      <p:sp>
        <p:nvSpPr>
          <p:cNvPr id="136" name="Google Shape;136;p22"/>
          <p:cNvSpPr txBox="1"/>
          <p:nvPr/>
        </p:nvSpPr>
        <p:spPr>
          <a:xfrm>
            <a:off x="316075" y="1551675"/>
            <a:ext cx="35199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dk1"/>
                </a:solidFill>
              </a:rPr>
              <a:t>impact:</a:t>
            </a:r>
            <a:r>
              <a:rPr b="1" lang="en" sz="1800">
                <a:solidFill>
                  <a:schemeClr val="dk1"/>
                </a:solidFill>
              </a:rPr>
              <a:t> </a:t>
            </a:r>
            <a:r>
              <a:rPr lang="en" sz="1800">
                <a:solidFill>
                  <a:schemeClr val="dk1"/>
                </a:solidFill>
                <a:highlight>
                  <a:srgbClr val="FFFFFF"/>
                </a:highlight>
              </a:rPr>
              <a:t> the powerful effect that </a:t>
            </a:r>
            <a:endParaRPr sz="1800">
              <a:solidFill>
                <a:schemeClr val="dk1"/>
              </a:solidFill>
              <a:highlight>
                <a:srgbClr val="FFFFFF"/>
              </a:highlight>
            </a:endParaRPr>
          </a:p>
          <a:p>
            <a:pPr indent="0" lvl="0" marL="0" rtl="0" algn="l">
              <a:spcBef>
                <a:spcPts val="0"/>
              </a:spcBef>
              <a:spcAft>
                <a:spcPts val="0"/>
              </a:spcAft>
              <a:buNone/>
            </a:pPr>
            <a:r>
              <a:rPr lang="en" sz="1800">
                <a:solidFill>
                  <a:schemeClr val="dk1"/>
                </a:solidFill>
                <a:highlight>
                  <a:srgbClr val="FFFFFF"/>
                </a:highlight>
              </a:rPr>
              <a:t>something has on somebody or </a:t>
            </a:r>
            <a:endParaRPr sz="1800">
              <a:solidFill>
                <a:schemeClr val="dk1"/>
              </a:solidFill>
              <a:highlight>
                <a:srgbClr val="FFFFFF"/>
              </a:highlight>
            </a:endParaRPr>
          </a:p>
          <a:p>
            <a:pPr indent="0" lvl="0" marL="0" rtl="0" algn="l">
              <a:spcBef>
                <a:spcPts val="0"/>
              </a:spcBef>
              <a:spcAft>
                <a:spcPts val="0"/>
              </a:spcAft>
              <a:buNone/>
            </a:pPr>
            <a:r>
              <a:rPr lang="en" sz="1800">
                <a:solidFill>
                  <a:schemeClr val="dk1"/>
                </a:solidFill>
                <a:highlight>
                  <a:srgbClr val="FFFFFF"/>
                </a:highlight>
              </a:rPr>
              <a:t>something.</a:t>
            </a:r>
            <a:endParaRPr sz="1800">
              <a:solidFill>
                <a:schemeClr val="dk1"/>
              </a:solidFill>
            </a:endParaRPr>
          </a:p>
        </p:txBody>
      </p:sp>
      <p:pic>
        <p:nvPicPr>
          <p:cNvPr id="137" name="Google Shape;137;p22"/>
          <p:cNvPicPr preferRelativeResize="0"/>
          <p:nvPr/>
        </p:nvPicPr>
        <p:blipFill>
          <a:blip r:embed="rId3">
            <a:alphaModFix/>
          </a:blip>
          <a:stretch>
            <a:fillRect/>
          </a:stretch>
        </p:blipFill>
        <p:spPr>
          <a:xfrm>
            <a:off x="5338900" y="1058325"/>
            <a:ext cx="2187458" cy="1706625"/>
          </a:xfrm>
          <a:prstGeom prst="rect">
            <a:avLst/>
          </a:prstGeom>
          <a:noFill/>
          <a:ln>
            <a:noFill/>
          </a:ln>
        </p:spPr>
      </p:pic>
      <p:sp>
        <p:nvSpPr>
          <p:cNvPr id="138" name="Google Shape;138;p22"/>
          <p:cNvSpPr txBox="1"/>
          <p:nvPr/>
        </p:nvSpPr>
        <p:spPr>
          <a:xfrm>
            <a:off x="439725" y="3284475"/>
            <a:ext cx="35199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dk1"/>
                </a:solidFill>
              </a:rPr>
              <a:t>Outside factor</a:t>
            </a:r>
            <a:r>
              <a:rPr b="1" lang="en" sz="1800">
                <a:solidFill>
                  <a:schemeClr val="dk1"/>
                </a:solidFill>
              </a:rPr>
              <a:t>: </a:t>
            </a:r>
            <a:r>
              <a:rPr lang="en" sz="1800">
                <a:solidFill>
                  <a:schemeClr val="dk1"/>
                </a:solidFill>
                <a:highlight>
                  <a:srgbClr val="FFFFFF"/>
                </a:highlight>
              </a:rPr>
              <a:t> persuasive efforts  conditions or situations that somehow </a:t>
            </a:r>
            <a:r>
              <a:rPr lang="en" sz="1800">
                <a:solidFill>
                  <a:schemeClr val="dk1"/>
                </a:solidFill>
                <a:highlight>
                  <a:srgbClr val="FFFFFF"/>
                </a:highlight>
              </a:rPr>
              <a:t>affect</a:t>
            </a:r>
            <a:r>
              <a:rPr lang="en" sz="1800">
                <a:solidFill>
                  <a:schemeClr val="dk1"/>
                </a:solidFill>
                <a:highlight>
                  <a:srgbClr val="FFFFFF"/>
                </a:highlight>
              </a:rPr>
              <a:t> behaviors, emotions,  and opinions.</a:t>
            </a:r>
            <a:endParaRPr sz="1800">
              <a:solidFill>
                <a:schemeClr val="dk1"/>
              </a:solidFill>
            </a:endParaRPr>
          </a:p>
        </p:txBody>
      </p:sp>
      <p:pic>
        <p:nvPicPr>
          <p:cNvPr id="139" name="Google Shape;139;p22"/>
          <p:cNvPicPr preferRelativeResize="0"/>
          <p:nvPr/>
        </p:nvPicPr>
        <p:blipFill>
          <a:blip r:embed="rId4">
            <a:alphaModFix/>
          </a:blip>
          <a:stretch>
            <a:fillRect/>
          </a:stretch>
        </p:blipFill>
        <p:spPr>
          <a:xfrm>
            <a:off x="5338899" y="3284475"/>
            <a:ext cx="2282275" cy="17066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3"/>
          <p:cNvSpPr txBox="1"/>
          <p:nvPr/>
        </p:nvSpPr>
        <p:spPr>
          <a:xfrm>
            <a:off x="3645300" y="158050"/>
            <a:ext cx="1853400" cy="58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VOCABULARY</a:t>
            </a:r>
            <a:endParaRPr sz="1800"/>
          </a:p>
        </p:txBody>
      </p:sp>
      <p:sp>
        <p:nvSpPr>
          <p:cNvPr id="145" name="Google Shape;145;p23"/>
          <p:cNvSpPr txBox="1"/>
          <p:nvPr/>
        </p:nvSpPr>
        <p:spPr>
          <a:xfrm>
            <a:off x="316075" y="1551675"/>
            <a:ext cx="35199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dk1"/>
                </a:solidFill>
              </a:rPr>
              <a:t>grounded:</a:t>
            </a:r>
            <a:r>
              <a:rPr b="1" lang="en" sz="1800">
                <a:solidFill>
                  <a:schemeClr val="dk1"/>
                </a:solidFill>
              </a:rPr>
              <a:t> </a:t>
            </a:r>
            <a:r>
              <a:rPr lang="en" sz="1800">
                <a:solidFill>
                  <a:schemeClr val="dk1"/>
                </a:solidFill>
                <a:highlight>
                  <a:srgbClr val="FFFFFF"/>
                </a:highlight>
              </a:rPr>
              <a:t> the state of being present  and paying </a:t>
            </a:r>
            <a:r>
              <a:rPr lang="en" sz="1800">
                <a:solidFill>
                  <a:schemeClr val="dk1"/>
                </a:solidFill>
                <a:highlight>
                  <a:srgbClr val="FFFFFF"/>
                </a:highlight>
              </a:rPr>
              <a:t>attention</a:t>
            </a:r>
            <a:r>
              <a:rPr lang="en" sz="1800">
                <a:solidFill>
                  <a:schemeClr val="dk1"/>
                </a:solidFill>
                <a:highlight>
                  <a:srgbClr val="FFFFFF"/>
                </a:highlight>
              </a:rPr>
              <a:t> to surroundings.</a:t>
            </a:r>
            <a:endParaRPr sz="1800">
              <a:solidFill>
                <a:schemeClr val="dk1"/>
              </a:solidFill>
            </a:endParaRPr>
          </a:p>
        </p:txBody>
      </p:sp>
      <p:sp>
        <p:nvSpPr>
          <p:cNvPr id="146" name="Google Shape;146;p23"/>
          <p:cNvSpPr txBox="1"/>
          <p:nvPr/>
        </p:nvSpPr>
        <p:spPr>
          <a:xfrm>
            <a:off x="316075" y="3270100"/>
            <a:ext cx="35199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dk1"/>
                </a:solidFill>
              </a:rPr>
              <a:t>uncertain</a:t>
            </a:r>
            <a:r>
              <a:rPr b="1" lang="en" sz="1800">
                <a:solidFill>
                  <a:schemeClr val="dk1"/>
                </a:solidFill>
              </a:rPr>
              <a:t>: </a:t>
            </a:r>
            <a:r>
              <a:rPr lang="en" sz="1800">
                <a:solidFill>
                  <a:schemeClr val="dk1"/>
                </a:solidFill>
                <a:highlight>
                  <a:srgbClr val="FFFFFF"/>
                </a:highlight>
              </a:rPr>
              <a:t>persuasive efforts, conditions, or situations that someone cannot control that affect behavior, emotion, and opinions</a:t>
            </a:r>
            <a:endParaRPr sz="1800">
              <a:solidFill>
                <a:schemeClr val="dk1"/>
              </a:solidFill>
            </a:endParaRPr>
          </a:p>
        </p:txBody>
      </p:sp>
      <p:pic>
        <p:nvPicPr>
          <p:cNvPr id="147" name="Google Shape;147;p23"/>
          <p:cNvPicPr preferRelativeResize="0"/>
          <p:nvPr/>
        </p:nvPicPr>
        <p:blipFill>
          <a:blip r:embed="rId3">
            <a:alphaModFix/>
          </a:blip>
          <a:stretch>
            <a:fillRect/>
          </a:stretch>
        </p:blipFill>
        <p:spPr>
          <a:xfrm>
            <a:off x="5137775" y="1162550"/>
            <a:ext cx="2561534" cy="1706625"/>
          </a:xfrm>
          <a:prstGeom prst="rect">
            <a:avLst/>
          </a:prstGeom>
          <a:noFill/>
          <a:ln>
            <a:noFill/>
          </a:ln>
        </p:spPr>
      </p:pic>
      <p:pic>
        <p:nvPicPr>
          <p:cNvPr id="148" name="Google Shape;148;p23"/>
          <p:cNvPicPr preferRelativeResize="0"/>
          <p:nvPr/>
        </p:nvPicPr>
        <p:blipFill>
          <a:blip r:embed="rId4">
            <a:alphaModFix/>
          </a:blip>
          <a:stretch>
            <a:fillRect/>
          </a:stretch>
        </p:blipFill>
        <p:spPr>
          <a:xfrm>
            <a:off x="5137775" y="3169225"/>
            <a:ext cx="2581275" cy="17716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2" name="Shape 152"/>
        <p:cNvGrpSpPr/>
        <p:nvPr/>
      </p:nvGrpSpPr>
      <p:grpSpPr>
        <a:xfrm>
          <a:off x="0" y="0"/>
          <a:ext cx="0" cy="0"/>
          <a:chOff x="0" y="0"/>
          <a:chExt cx="0" cy="0"/>
        </a:xfrm>
      </p:grpSpPr>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6" name="Shape 156"/>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EMPATHY</a:t>
            </a:r>
            <a:endParaRPr b="1"/>
          </a:p>
        </p:txBody>
      </p:sp>
      <p:sp>
        <p:nvSpPr>
          <p:cNvPr id="61" name="Google Shape;61;p14"/>
          <p:cNvSpPr txBox="1"/>
          <p:nvPr/>
        </p:nvSpPr>
        <p:spPr>
          <a:xfrm>
            <a:off x="2144150" y="1350950"/>
            <a:ext cx="4412400" cy="149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600"/>
              <a:t>K-2</a:t>
            </a:r>
            <a:endParaRPr sz="2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nvSpPr>
        <p:spPr>
          <a:xfrm>
            <a:off x="820050" y="842500"/>
            <a:ext cx="1246800" cy="79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descr="🗣️ 📖&#10;&#10;**** This book is read with permission from @Diane​ Alber ****&#10;https://dianealber.com​​&#10;==================================&#10;&#10;💗 A Little Spot of Empathy &#10;📖 Written and Illustrated by Diane Alber&#10;🎤 Read aloud by Mama Moomi, Alexi and Arie Moomi&#10;&#10;Recommended Ages: 5+  &#10;&#10;🌟 This book by author Diane Alber shows children how to practice empathy through understanding and kindness. Children learn how everyone has different perspectives, how to recognize feelings in others through facial expression and questions to ask themselves to practice empathic thoughts and mindfulness. &#10; &#10;==================================&#10;📚 Please support the author, @Dianeart1 Alber by purchasing a copy of this book for your home or school library.&#10;&#10;You can find this book on Amazon at our affiliate link where we will receive a small commission for your purchase. &#10;&#10;Thank you for supporting our family channel.&#10;https://amzn.to/3il6Qi3&#10;&#10;&#10;❤️ Remember to subscribe for more kids educational content.&#10;▶️ Find us and subscribe on YouTube Kids &#10;&#10;==================================&#10;#empathyforkids​ #readaloud​​ #alittlespotofempathy&#10;&#10;** OTHER VIDEOS YOU MIGHT LIKE ** &#10;&#10;📖🔍 A Little Spot of Feelings By Diane Alber&#10;https://youtu.be/YC3SQnoggjM​&#10;&#10;📖😡 A Little Spot of Anger By Diane Alber &#10;https://youtu.be/LfK9RQg02ik​&#10;&#10;📖😠 A Little Spot of Frustration By Diane Alber &#10;https://youtu.be/vNOqRHqsAz4 &#10;&#10;📖🥺 A Little Spot of Sadness By Diane Alber&#10;https://youtu.be/o8nm__RT7XM &#10;&#10;📖😌 A Little Calm Spot By Diane Alber&#10;https://youtu.be/4DyI2Nv1AvE​​&#10;&#10;📖⏳ A Little Spot of Patience By Diane Alber&#10;https://youtu.be/7xbm_EF_VUU&#10;&#10;📖😊 A Little Spot of Kindness By Diane Alber&#10;https://youtu.be/6kTsQKccuyY &#10;&#10;📖😟 A Little Spot of Worry By Diane Alber&#10;https://youtu.be/NEXoS0NYoHI&#10;&#10;📖🤝🏽 A Little Spot of Teamwork By Diane Alber&#10;https://youtu.be/1LlV6HulH-I&#10;&#10;📖🤝 A Little Spot Learns to Compromise By Diane Alber&#10;https://youtu.be/e3mA3tEfp5c &#10;&#10;📖🌴 A Little Spot of Flexible Thinking By Diane Alber&#10;https://youtu.be/Yv4xniOiQqQ &#10;&#10;📖🏁 A Little Spot of Perseverance By Diane Alber&#10;https://youtu.be/AB90m2ekbiA&#10;&#10;📖☺️ A Little Spot of Optimism By Diane Alber&#10;https://youtu.be/NAyNXLGmVUI&#10;&#10;📖🗄️ A Little Spot of Organization By Diane Alber&#10;https://youtu.be/fKFrF_P3BA0&#10;&#10;📖🌏 Finding Your Spot In the World By Diane Alber &#10;https://youtu.be/F3I5UntO0bw&#10;&#10;📖🫂 A Little Spot of Belonging By Diane Alber&#10;https://youtu.be/OTInNuRXlX4&#10;&#10;📖❤️ A Little Spot of Love By Diane Alber &#10;https://youtu.be/HwW1bMA3Aq4&#10;&#10;📖💘 A Little Spot of Love on Valentine's Day By Diane Alber&#10;https://youtu.be/oNbOWfunrKs&#10;&#10;📖🙏 A Little Thankful Spot By Diane Alber&#10;https://youtu.be/GXUoQ5MugCY​​&#10;&#10;📖🎄 A Little Spot of Christmas By Diane Alber&#10;https://youtu.be/yfU47F9EWyg" id="67" name="Google Shape;67;p15" title="📖💗 A Little Spot of Empathy By Diane Alber READ ALOUD">
            <a:hlinkClick r:id="rId3"/>
          </p:cNvPr>
          <p:cNvPicPr preferRelativeResize="0"/>
          <p:nvPr/>
        </p:nvPicPr>
        <p:blipFill>
          <a:blip r:embed="rId4">
            <a:alphaModFix/>
          </a:blip>
          <a:stretch>
            <a:fillRect/>
          </a:stretch>
        </p:blipFill>
        <p:spPr>
          <a:xfrm>
            <a:off x="691500" y="549049"/>
            <a:ext cx="2145600" cy="1206901"/>
          </a:xfrm>
          <a:prstGeom prst="rect">
            <a:avLst/>
          </a:prstGeom>
          <a:noFill/>
          <a:ln>
            <a:noFill/>
          </a:ln>
        </p:spPr>
      </p:pic>
      <p:sp>
        <p:nvSpPr>
          <p:cNvPr id="68" name="Google Shape;68;p15"/>
          <p:cNvSpPr txBox="1"/>
          <p:nvPr/>
        </p:nvSpPr>
        <p:spPr>
          <a:xfrm>
            <a:off x="399450" y="1887200"/>
            <a:ext cx="2729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 Little Spot of Empathy Prek-3</a:t>
            </a:r>
            <a:endParaRPr/>
          </a:p>
        </p:txBody>
      </p:sp>
      <p:sp>
        <p:nvSpPr>
          <p:cNvPr id="69" name="Google Shape;69;p15"/>
          <p:cNvSpPr txBox="1"/>
          <p:nvPr/>
        </p:nvSpPr>
        <p:spPr>
          <a:xfrm>
            <a:off x="4066500" y="393175"/>
            <a:ext cx="2145600" cy="101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descr="Targeted Grade(s): Second &amp; Third&#10;&#10;The purpose of this song is to review tips &amp; tricks that will help students to have and practice empathy." id="70" name="Google Shape;70;p15" title="The Empathy Song">
            <a:hlinkClick r:id="rId5"/>
          </p:cNvPr>
          <p:cNvPicPr preferRelativeResize="0"/>
          <p:nvPr/>
        </p:nvPicPr>
        <p:blipFill>
          <a:blip r:embed="rId6">
            <a:alphaModFix/>
          </a:blip>
          <a:stretch>
            <a:fillRect/>
          </a:stretch>
        </p:blipFill>
        <p:spPr>
          <a:xfrm>
            <a:off x="3841825" y="549046"/>
            <a:ext cx="2145600" cy="1206904"/>
          </a:xfrm>
          <a:prstGeom prst="rect">
            <a:avLst/>
          </a:prstGeom>
          <a:noFill/>
          <a:ln>
            <a:noFill/>
          </a:ln>
        </p:spPr>
      </p:pic>
      <p:sp>
        <p:nvSpPr>
          <p:cNvPr id="71" name="Google Shape;71;p15"/>
          <p:cNvSpPr txBox="1"/>
          <p:nvPr/>
        </p:nvSpPr>
        <p:spPr>
          <a:xfrm>
            <a:off x="3774450" y="1887200"/>
            <a:ext cx="2437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The Empathy Song </a:t>
            </a:r>
            <a:r>
              <a:rPr lang="en"/>
              <a:t> Prek/K</a:t>
            </a:r>
            <a:endParaRPr/>
          </a:p>
        </p:txBody>
      </p:sp>
      <p:sp>
        <p:nvSpPr>
          <p:cNvPr id="72" name="Google Shape;72;p15"/>
          <p:cNvSpPr txBox="1"/>
          <p:nvPr/>
        </p:nvSpPr>
        <p:spPr>
          <a:xfrm>
            <a:off x="483025" y="2740950"/>
            <a:ext cx="16401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descr="👧 &quot;Empathy is my Superpower&quot; is an awesome, educational book. Emilia is learning something new and very important.📚 Let's read and find out!😍&#10;&#10;Title: Empathy is My Superpower&#10;By: Brian Smith&#10;Illustrated by: Lisa Griffin&#10;&#10;You can find this book via this amazon link: https://amzn.to/3A0Nshw&#10;See my Amazon store, where you will all the books I have read and loved.&#10;Here is the link: https://www.amazon.com/shop/influencer-7ff51a0e?listId=CAL3ZPAXRVZQ&amp;ref=idea_share_inf&#10;&#10;&#10;⭐CONNECT with us on Social Media⭐&#10;&#10;Instagram : https://www.instagram.com/taramoayedi&#10;Facebook : https://www.facebook.com/taramoayedi&#10;twitter: https://twitter.com/taramoayedi&#10;&#10;✌️Please Subscribe to my channel via this link to stay updated for the upcoming videos✌️&#10;YouTube: https://www.youtube.com/channel/UC4b-B7vSnh2IbpTyISYSm-g&#10;&#10;❤️Thanks Again for being here!❤️&#10;&#10;Disclaimer: some links found in description box of each video may be affiliate links, which I may receive a small commission for at no cost to you if you purchase one of them with my link. This will enable me to continue reading books or help kids in need.&#10;&#10;#bedtimestories #bedtimestoriesforkids #childrensbooksreadaloud #kidsbookreadaloud&#10;#taramoayedi" id="73" name="Google Shape;73;p15" title="👧 &quot;Empathy is My Super Power&quot;,  Kid Reads Story by Tara Moayedi,  Kid Story Read Aloud">
            <a:hlinkClick r:id="rId7"/>
          </p:cNvPr>
          <p:cNvPicPr preferRelativeResize="0"/>
          <p:nvPr/>
        </p:nvPicPr>
        <p:blipFill>
          <a:blip r:embed="rId8">
            <a:alphaModFix/>
          </a:blip>
          <a:stretch>
            <a:fillRect/>
          </a:stretch>
        </p:blipFill>
        <p:spPr>
          <a:xfrm>
            <a:off x="691500" y="2740950"/>
            <a:ext cx="2145600" cy="1206900"/>
          </a:xfrm>
          <a:prstGeom prst="rect">
            <a:avLst/>
          </a:prstGeom>
          <a:noFill/>
          <a:ln>
            <a:noFill/>
          </a:ln>
        </p:spPr>
      </p:pic>
      <p:sp>
        <p:nvSpPr>
          <p:cNvPr id="74" name="Google Shape;74;p15"/>
          <p:cNvSpPr txBox="1"/>
          <p:nvPr/>
        </p:nvSpPr>
        <p:spPr>
          <a:xfrm>
            <a:off x="545400" y="3947850"/>
            <a:ext cx="2437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Empathy is My SuperPower Gr K-3</a:t>
            </a:r>
            <a:endParaRPr/>
          </a:p>
        </p:txBody>
      </p:sp>
      <p:sp>
        <p:nvSpPr>
          <p:cNvPr id="75" name="Google Shape;75;p15"/>
          <p:cNvSpPr txBox="1"/>
          <p:nvPr/>
        </p:nvSpPr>
        <p:spPr>
          <a:xfrm>
            <a:off x="3909225" y="2774650"/>
            <a:ext cx="1640100" cy="110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descr="Communication Skills: Empathetic Listening&#10;&#10;Effective listening skills are the basics of building successful relationships with people. How we engage others in verbal and non-verbal communication, what do we hear behind words, how we understand and empathize the emotions of others, ask questions and clarify the messages — all these contribute to our emotional intelligence and effective social skills, influencing our lives both on a personal and professional level.&#10;&#10;A picture is worth a thousand words! To ensure a deeper understanding and provide more meaningfulness to the basic communication and social skills training, we routinely use clips from famous movies — as an example of “what to do” or “what not to do”. The effectiveness of this online learning method is achieved through the inclusion of our visual channel of perception, emotionality of the image, and ease of submission of material.&#10;Enjoy your experience!&#10;&#10;This movie clip refers to the Effective Listening lesson which is part of the Genius of Communication online learning course, along with six other lessons on Body Language, Verbal Communication, Building Relationships, Conflict Resolution, Personal Image, and Manners &amp; Etiquette. Together they encompass the basics of social skills and provide one big advantage — they give us the freedom to communicate effectively with anyone and everywhere, liberate us from shyness, and shift our confidence to a higher level.&#10;&#10;To get more information and purchase our online communication courses, visit our website: https://academyofsocialcompetency.com/training-for-individuals/ &#10;&#10;Connect with us:&#10;Facebook https://www.facebook.com/SocialCompetency &#10;Facebook https://www.facebook.com/groups/HappyRelationshipsCouples&#10;Instagram https://www.instagram.com/nairavelumyan/&#10;LinkedIn https://www.linkedin.com/in/naira-velumyan/&#10;&#10;Communication Skills: Empathetic Listening" id="76" name="Google Shape;76;p15" title="Communication Skills: Empathetic Listening - Inside Out, 2015">
            <a:hlinkClick r:id="rId9"/>
          </p:cNvPr>
          <p:cNvPicPr preferRelativeResize="0"/>
          <p:nvPr/>
        </p:nvPicPr>
        <p:blipFill>
          <a:blip r:embed="rId10">
            <a:alphaModFix/>
          </a:blip>
          <a:stretch>
            <a:fillRect/>
          </a:stretch>
        </p:blipFill>
        <p:spPr>
          <a:xfrm>
            <a:off x="3774450" y="2770425"/>
            <a:ext cx="1957334" cy="1101000"/>
          </a:xfrm>
          <a:prstGeom prst="rect">
            <a:avLst/>
          </a:prstGeom>
          <a:noFill/>
          <a:ln>
            <a:noFill/>
          </a:ln>
        </p:spPr>
      </p:pic>
      <p:sp>
        <p:nvSpPr>
          <p:cNvPr id="77" name="Google Shape;77;p15"/>
          <p:cNvSpPr txBox="1"/>
          <p:nvPr/>
        </p:nvSpPr>
        <p:spPr>
          <a:xfrm>
            <a:off x="3617150" y="4029338"/>
            <a:ext cx="2437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Empathetic Listening Prek-6</a:t>
            </a:r>
            <a:endParaRPr/>
          </a:p>
        </p:txBody>
      </p:sp>
      <p:sp>
        <p:nvSpPr>
          <p:cNvPr id="78" name="Google Shape;78;p15"/>
          <p:cNvSpPr txBox="1"/>
          <p:nvPr/>
        </p:nvSpPr>
        <p:spPr>
          <a:xfrm>
            <a:off x="6526625" y="831275"/>
            <a:ext cx="1539000" cy="47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descr="🗣️ 📖&#10;**** This book is read with permission from Cori Bussolari   ****&#10;&#10;==================================&#10;&#10;💞 Empathy is Your Super Power &#10;📖 Written by Cori Bussolari, PsyD&#10;🖍️ Illustrated by Zach Grzeszkowiak&#10;🎤 Read aloud by Mama Moomi &#10;&#10;Recommended Ages: 5+ (and even for adults!)&#10;&#10;🌟 An excellent book for teachers and parents to teach children about empathy using a variety of scenarios with follow-up questions.&#10;&#10;==================================&#10;📚 Please support the author, Cori Bussolari, PsyD by purchasing a copy of this book for your home or school library.&#10;&#10;You can find this book on Amazon at our affiliate link where we will receive a small commission for your purchase. &#10;&#10;Thank you for supporting our family channel.&#10;https://amzn.to/3oBDjmF&#10;&#10;&#10;❤️ Remember to subscribe for more kids educational content.&#10;▶️ Find us and subscribe on YouTube Kids &#10;&#10;==================================&#10;&#10;🎶 Music Attribution:&#10;Comedic Juggernaut - Music to Delight by Kevin MacLeod is licensed under a Creative Commons Attribution 4.0 license.https://creativecommons.org/licenses/by/4.0/&#10;&#10;Source: http://incompetech.com/music/royalty-free/index.html?isrc=USUAN1100288&#10;&#10;Artist: http://incompetech.com/&#10;==================================&#10;#SEL​​​ #empathy #readaloud​​​ &#10;&#10;For new video alerts, follow us on Instagram @moomifamily" id="79" name="Google Shape;79;p15" title="📖💞 Empathy is Your Super Power By Cori Bussolari READ ALOUD">
            <a:hlinkClick r:id="rId11"/>
          </p:cNvPr>
          <p:cNvPicPr preferRelativeResize="0"/>
          <p:nvPr/>
        </p:nvPicPr>
        <p:blipFill>
          <a:blip r:embed="rId12">
            <a:alphaModFix/>
          </a:blip>
          <a:stretch>
            <a:fillRect/>
          </a:stretch>
        </p:blipFill>
        <p:spPr>
          <a:xfrm>
            <a:off x="6591878" y="602000"/>
            <a:ext cx="1957334" cy="1101000"/>
          </a:xfrm>
          <a:prstGeom prst="rect">
            <a:avLst/>
          </a:prstGeom>
          <a:noFill/>
          <a:ln>
            <a:noFill/>
          </a:ln>
        </p:spPr>
      </p:pic>
      <p:sp>
        <p:nvSpPr>
          <p:cNvPr id="80" name="Google Shape;80;p15"/>
          <p:cNvSpPr txBox="1"/>
          <p:nvPr/>
        </p:nvSpPr>
        <p:spPr>
          <a:xfrm>
            <a:off x="6591875" y="1887200"/>
            <a:ext cx="2415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Empathy is Your SuperPower Gr K-3</a:t>
            </a:r>
            <a:endParaRPr/>
          </a:p>
        </p:txBody>
      </p:sp>
      <p:sp>
        <p:nvSpPr>
          <p:cNvPr id="81" name="Google Shape;81;p15"/>
          <p:cNvSpPr txBox="1"/>
          <p:nvPr/>
        </p:nvSpPr>
        <p:spPr>
          <a:xfrm>
            <a:off x="6627725" y="3201525"/>
            <a:ext cx="1539000" cy="25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descr="Everyone has different feelings and emotions! This video explains the concept of empathy and how to show empathy to our peers.&#10;&#10;&#10;Connect With Us!&#10;Twitter: http://www.twitter.com/flocabulary&#10;Facebook: http://www.facebook.com/flocabulary&#10;Instagram: http://www.instagram.com/flocabulary&#10;Pinterest: http://www.pinterest.com/flocabulary" id="82" name="Google Shape;82;p15" title="Building Empathy for Kids">
            <a:hlinkClick r:id="rId13"/>
          </p:cNvPr>
          <p:cNvPicPr preferRelativeResize="0"/>
          <p:nvPr/>
        </p:nvPicPr>
        <p:blipFill>
          <a:blip r:embed="rId14">
            <a:alphaModFix/>
          </a:blip>
          <a:stretch>
            <a:fillRect/>
          </a:stretch>
        </p:blipFill>
        <p:spPr>
          <a:xfrm>
            <a:off x="6591875" y="2826600"/>
            <a:ext cx="2244175" cy="1262350"/>
          </a:xfrm>
          <a:prstGeom prst="rect">
            <a:avLst/>
          </a:prstGeom>
          <a:noFill/>
          <a:ln>
            <a:noFill/>
          </a:ln>
        </p:spPr>
      </p:pic>
      <p:sp>
        <p:nvSpPr>
          <p:cNvPr id="83" name="Google Shape;83;p15"/>
          <p:cNvSpPr txBox="1"/>
          <p:nvPr/>
        </p:nvSpPr>
        <p:spPr>
          <a:xfrm>
            <a:off x="6167150" y="4128600"/>
            <a:ext cx="2840100" cy="648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a:solidFill>
                  <a:srgbClr val="0F0F0F"/>
                </a:solidFill>
                <a:highlight>
                  <a:srgbClr val="FFFFFF"/>
                </a:highlight>
                <a:latin typeface="Roboto"/>
                <a:ea typeface="Roboto"/>
                <a:cs typeface="Roboto"/>
                <a:sym typeface="Roboto"/>
              </a:rPr>
              <a:t>Building Empathy for Kids Gr 3-6</a:t>
            </a:r>
            <a:endParaRPr>
              <a:solidFill>
                <a:srgbClr val="0F0F0F"/>
              </a:solidFill>
              <a:highlight>
                <a:srgbClr val="FFFFFF"/>
              </a:highlight>
              <a:latin typeface="Roboto"/>
              <a:ea typeface="Roboto"/>
              <a:cs typeface="Roboto"/>
              <a:sym typeface="Roboto"/>
            </a:endParaRPr>
          </a:p>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
                                        </p:tgtEl>
                                        <p:attrNameLst>
                                          <p:attrName>style.visibility</p:attrName>
                                        </p:attrNameLst>
                                      </p:cBhvr>
                                      <p:to>
                                        <p:strVal val="visible"/>
                                      </p:to>
                                    </p:set>
                                    <p:animEffect filter="fade" transition="in">
                                      <p:cBhvr>
                                        <p:cTn dur="1000"/>
                                        <p:tgtEl>
                                          <p:spTgt spid="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gtEl>
                                        <p:attrNameLst>
                                          <p:attrName>style.visibility</p:attrName>
                                        </p:attrNameLst>
                                      </p:cBhvr>
                                      <p:to>
                                        <p:strVal val="visible"/>
                                      </p:to>
                                    </p:set>
                                    <p:animEffect filter="fade" transition="in">
                                      <p:cBhvr>
                                        <p:cTn dur="1000"/>
                                        <p:tgtEl>
                                          <p:spTgt spid="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
                                        </p:tgtEl>
                                        <p:attrNameLst>
                                          <p:attrName>style.visibility</p:attrName>
                                        </p:attrNameLst>
                                      </p:cBhvr>
                                      <p:to>
                                        <p:strVal val="visible"/>
                                      </p:to>
                                    </p:set>
                                    <p:animEffect filter="fade" transition="in">
                                      <p:cBhvr>
                                        <p:cTn dur="1000"/>
                                        <p:tgtEl>
                                          <p:spTgt spid="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1000"/>
                                        <p:tgtEl>
                                          <p:spTgt spid="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1000"/>
                                        <p:tgtEl>
                                          <p:spTgt spid="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1000"/>
                                        <p:tgtEl>
                                          <p:spTgt spid="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 name="Shape 87"/>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1" name="Shape 91"/>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18"/>
          <p:cNvPicPr preferRelativeResize="0"/>
          <p:nvPr/>
        </p:nvPicPr>
        <p:blipFill>
          <a:blip r:embed="rId3">
            <a:alphaModFix/>
          </a:blip>
          <a:stretch>
            <a:fillRect/>
          </a:stretch>
        </p:blipFill>
        <p:spPr>
          <a:xfrm>
            <a:off x="530775" y="152400"/>
            <a:ext cx="3437761" cy="4838698"/>
          </a:xfrm>
          <a:prstGeom prst="rect">
            <a:avLst/>
          </a:prstGeom>
          <a:noFill/>
          <a:ln>
            <a:noFill/>
          </a:ln>
        </p:spPr>
      </p:pic>
      <p:pic>
        <p:nvPicPr>
          <p:cNvPr id="97" name="Google Shape;97;p18"/>
          <p:cNvPicPr preferRelativeResize="0"/>
          <p:nvPr/>
        </p:nvPicPr>
        <p:blipFill>
          <a:blip r:embed="rId4">
            <a:alphaModFix/>
          </a:blip>
          <a:stretch>
            <a:fillRect/>
          </a:stretch>
        </p:blipFill>
        <p:spPr>
          <a:xfrm>
            <a:off x="4940736" y="152400"/>
            <a:ext cx="3583473" cy="48387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id="102" name="Google Shape;102;p19"/>
          <p:cNvPicPr preferRelativeResize="0"/>
          <p:nvPr/>
        </p:nvPicPr>
        <p:blipFill>
          <a:blip r:embed="rId3">
            <a:alphaModFix/>
          </a:blip>
          <a:stretch>
            <a:fillRect/>
          </a:stretch>
        </p:blipFill>
        <p:spPr>
          <a:xfrm>
            <a:off x="5071250" y="152400"/>
            <a:ext cx="3841964" cy="4838699"/>
          </a:xfrm>
          <a:prstGeom prst="rect">
            <a:avLst/>
          </a:prstGeom>
          <a:noFill/>
          <a:ln>
            <a:noFill/>
          </a:ln>
        </p:spPr>
      </p:pic>
      <p:pic>
        <p:nvPicPr>
          <p:cNvPr id="103" name="Google Shape;103;p19"/>
          <p:cNvPicPr preferRelativeResize="0"/>
          <p:nvPr/>
        </p:nvPicPr>
        <p:blipFill>
          <a:blip r:embed="rId4">
            <a:alphaModFix/>
          </a:blip>
          <a:stretch>
            <a:fillRect/>
          </a:stretch>
        </p:blipFill>
        <p:spPr>
          <a:xfrm>
            <a:off x="152400" y="152400"/>
            <a:ext cx="3579039" cy="4838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107" name="Shape 107"/>
        <p:cNvGrpSpPr/>
        <p:nvPr/>
      </p:nvGrpSpPr>
      <p:grpSpPr>
        <a:xfrm>
          <a:off x="0" y="0"/>
          <a:ext cx="0" cy="0"/>
          <a:chOff x="0" y="0"/>
          <a:chExt cx="0" cy="0"/>
        </a:xfrm>
      </p:grpSpPr>
      <p:sp>
        <p:nvSpPr>
          <p:cNvPr id="108" name="Google Shape;108;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EMPATHY</a:t>
            </a:r>
            <a:endParaRPr b="1"/>
          </a:p>
        </p:txBody>
      </p:sp>
      <p:sp>
        <p:nvSpPr>
          <p:cNvPr id="109" name="Google Shape;109;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t>GR 3-6</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1"/>
          <p:cNvSpPr txBox="1"/>
          <p:nvPr/>
        </p:nvSpPr>
        <p:spPr>
          <a:xfrm>
            <a:off x="820050" y="842500"/>
            <a:ext cx="1246800" cy="79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descr="🗣️ 📖&#10;&#10;**** This book is read with permission from @Diane​ Alber ****&#10;https://dianealber.com​​&#10;==================================&#10;&#10;💗 A Little Spot of Empathy &#10;📖 Written and Illustrated by Diane Alber&#10;🎤 Read aloud by Mama Moomi, Alexi and Arie Moomi&#10;&#10;Recommended Ages: 5+  &#10;&#10;🌟 This book by author Diane Alber shows children how to practice empathy through understanding and kindness. Children learn how everyone has different perspectives, how to recognize feelings in others through facial expression and questions to ask themselves to practice empathic thoughts and mindfulness. &#10; &#10;==================================&#10;📚 Please support the author, @Dianeart1 Alber by purchasing a copy of this book for your home or school library.&#10;&#10;You can find this book on Amazon at our affiliate link where we will receive a small commission for your purchase. &#10;&#10;Thank you for supporting our family channel.&#10;https://amzn.to/3il6Qi3&#10;&#10;&#10;❤️ Remember to subscribe for more kids educational content.&#10;▶️ Find us and subscribe on YouTube Kids &#10;&#10;==================================&#10;#empathyforkids​ #readaloud​​ #alittlespotofempathy&#10;&#10;** OTHER VIDEOS YOU MIGHT LIKE ** &#10;&#10;📖🔍 A Little Spot of Feelings By Diane Alber&#10;https://youtu.be/YC3SQnoggjM​&#10;&#10;📖😡 A Little Spot of Anger By Diane Alber &#10;https://youtu.be/LfK9RQg02ik​&#10;&#10;📖😠 A Little Spot of Frustration By Diane Alber &#10;https://youtu.be/vNOqRHqsAz4 &#10;&#10;📖🥺 A Little Spot of Sadness By Diane Alber&#10;https://youtu.be/o8nm__RT7XM &#10;&#10;📖😌 A Little Calm Spot By Diane Alber&#10;https://youtu.be/4DyI2Nv1AvE​​&#10;&#10;📖⏳ A Little Spot of Patience By Diane Alber&#10;https://youtu.be/7xbm_EF_VUU&#10;&#10;📖😊 A Little Spot of Kindness By Diane Alber&#10;https://youtu.be/6kTsQKccuyY &#10;&#10;📖😟 A Little Spot of Worry By Diane Alber&#10;https://youtu.be/NEXoS0NYoHI&#10;&#10;📖🤝🏽 A Little Spot of Teamwork By Diane Alber&#10;https://youtu.be/1LlV6HulH-I&#10;&#10;📖🤝 A Little Spot Learns to Compromise By Diane Alber&#10;https://youtu.be/e3mA3tEfp5c &#10;&#10;📖🌴 A Little Spot of Flexible Thinking By Diane Alber&#10;https://youtu.be/Yv4xniOiQqQ &#10;&#10;📖🏁 A Little Spot of Perseverance By Diane Alber&#10;https://youtu.be/AB90m2ekbiA&#10;&#10;📖☺️ A Little Spot of Optimism By Diane Alber&#10;https://youtu.be/NAyNXLGmVUI&#10;&#10;📖🗄️ A Little Spot of Organization By Diane Alber&#10;https://youtu.be/fKFrF_P3BA0&#10;&#10;📖🌏 Finding Your Spot In the World By Diane Alber &#10;https://youtu.be/F3I5UntO0bw&#10;&#10;📖🫂 A Little Spot of Belonging By Diane Alber&#10;https://youtu.be/OTInNuRXlX4&#10;&#10;📖❤️ A Little Spot of Love By Diane Alber &#10;https://youtu.be/HwW1bMA3Aq4&#10;&#10;📖💘 A Little Spot of Love on Valentine's Day By Diane Alber&#10;https://youtu.be/oNbOWfunrKs&#10;&#10;📖🙏 A Little Thankful Spot By Diane Alber&#10;https://youtu.be/GXUoQ5MugCY​​&#10;&#10;📖🎄 A Little Spot of Christmas By Diane Alber&#10;https://youtu.be/yfU47F9EWyg" id="115" name="Google Shape;115;p21" title="📖💗 A Little Spot of Empathy By Diane Alber READ ALOUD">
            <a:hlinkClick r:id="rId3"/>
          </p:cNvPr>
          <p:cNvPicPr preferRelativeResize="0"/>
          <p:nvPr/>
        </p:nvPicPr>
        <p:blipFill>
          <a:blip r:embed="rId4">
            <a:alphaModFix/>
          </a:blip>
          <a:stretch>
            <a:fillRect/>
          </a:stretch>
        </p:blipFill>
        <p:spPr>
          <a:xfrm>
            <a:off x="691500" y="549049"/>
            <a:ext cx="2145600" cy="1206901"/>
          </a:xfrm>
          <a:prstGeom prst="rect">
            <a:avLst/>
          </a:prstGeom>
          <a:noFill/>
          <a:ln>
            <a:noFill/>
          </a:ln>
        </p:spPr>
      </p:pic>
      <p:sp>
        <p:nvSpPr>
          <p:cNvPr id="116" name="Google Shape;116;p21"/>
          <p:cNvSpPr txBox="1"/>
          <p:nvPr/>
        </p:nvSpPr>
        <p:spPr>
          <a:xfrm>
            <a:off x="399450" y="1887200"/>
            <a:ext cx="2729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 Little Spot of Empathy </a:t>
            </a:r>
            <a:endParaRPr/>
          </a:p>
        </p:txBody>
      </p:sp>
      <p:sp>
        <p:nvSpPr>
          <p:cNvPr id="117" name="Google Shape;117;p21"/>
          <p:cNvSpPr txBox="1"/>
          <p:nvPr/>
        </p:nvSpPr>
        <p:spPr>
          <a:xfrm>
            <a:off x="3641613" y="1640200"/>
            <a:ext cx="2437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ALL ABOUT EMPATHY FOR KIDS</a:t>
            </a:r>
            <a:r>
              <a:rPr lang="en"/>
              <a:t> </a:t>
            </a:r>
            <a:endParaRPr/>
          </a:p>
        </p:txBody>
      </p:sp>
      <p:sp>
        <p:nvSpPr>
          <p:cNvPr id="118" name="Google Shape;118;p21"/>
          <p:cNvSpPr txBox="1"/>
          <p:nvPr/>
        </p:nvSpPr>
        <p:spPr>
          <a:xfrm>
            <a:off x="483025" y="2740950"/>
            <a:ext cx="16401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descr="👧 &quot;Empathy is my Superpower&quot; is an awesome, educational book. Emilia is learning something new and very important.📚 Let's read and find out!😍&#10;&#10;Title: Empathy is My Superpower&#10;By: Brian Smith&#10;Illustrated by: Lisa Griffin&#10;&#10;You can find this book via this amazon link: https://amzn.to/3A0Nshw&#10;See my Amazon store, where you will all the books I have read and loved.&#10;Here is the link: https://www.amazon.com/shop/influencer-7ff51a0e?listId=CAL3ZPAXRVZQ&amp;ref=idea_share_inf&#10;&#10;&#10;⭐CONNECT with us on Social Media⭐&#10;&#10;Instagram : https://www.instagram.com/taramoayedi&#10;Facebook : https://www.facebook.com/taramoayedi&#10;twitter: https://twitter.com/taramoayedi&#10;&#10;✌️Please Subscribe to my channel via this link to stay updated for the upcoming videos✌️&#10;YouTube: https://www.youtube.com/channel/UC4b-B7vSnh2IbpTyISYSm-g&#10;&#10;❤️Thanks Again for being here!❤️&#10;&#10;Disclaimer: some links found in description box of each video may be affiliate links, which I may receive a small commission for at no cost to you if you purchase one of them with my link. This will enable me to continue reading books or help kids in need.&#10;&#10;#bedtimestories #bedtimestoriesforkids #childrensbooksreadaloud #kidsbookreadaloud&#10;#taramoayedi" id="119" name="Google Shape;119;p21" title="👧 &quot;Empathy is My Super Power&quot;,  Kid Reads Story by Tara Moayedi,  Kid Story Read Aloud">
            <a:hlinkClick r:id="rId5"/>
          </p:cNvPr>
          <p:cNvPicPr preferRelativeResize="0"/>
          <p:nvPr/>
        </p:nvPicPr>
        <p:blipFill>
          <a:blip r:embed="rId6">
            <a:alphaModFix/>
          </a:blip>
          <a:stretch>
            <a:fillRect/>
          </a:stretch>
        </p:blipFill>
        <p:spPr>
          <a:xfrm>
            <a:off x="691500" y="2740950"/>
            <a:ext cx="2145600" cy="1206900"/>
          </a:xfrm>
          <a:prstGeom prst="rect">
            <a:avLst/>
          </a:prstGeom>
          <a:noFill/>
          <a:ln>
            <a:noFill/>
          </a:ln>
        </p:spPr>
      </p:pic>
      <p:sp>
        <p:nvSpPr>
          <p:cNvPr id="120" name="Google Shape;120;p21"/>
          <p:cNvSpPr txBox="1"/>
          <p:nvPr/>
        </p:nvSpPr>
        <p:spPr>
          <a:xfrm>
            <a:off x="545400" y="3947850"/>
            <a:ext cx="2437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Empathy is My SuperPower Gr K-3</a:t>
            </a:r>
            <a:endParaRPr/>
          </a:p>
        </p:txBody>
      </p:sp>
      <p:sp>
        <p:nvSpPr>
          <p:cNvPr id="121" name="Google Shape;121;p21"/>
          <p:cNvSpPr txBox="1"/>
          <p:nvPr/>
        </p:nvSpPr>
        <p:spPr>
          <a:xfrm>
            <a:off x="3909225" y="2774650"/>
            <a:ext cx="1640100" cy="110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descr="Communication Skills: Empathetic Listening&#10;&#10;Effective listening skills are the basics of building successful relationships with people. How we engage others in verbal and non-verbal communication, what do we hear behind words, how we understand and empathize the emotions of others, ask questions and clarify the messages — all these contribute to our emotional intelligence and effective social skills, influencing our lives both on a personal and professional level.&#10;&#10;A picture is worth a thousand words! To ensure a deeper understanding and provide more meaningfulness to the basic communication and social skills training, we routinely use clips from famous movies — as an example of “what to do” or “what not to do”. The effectiveness of this online learning method is achieved through the inclusion of our visual channel of perception, emotionality of the image, and ease of submission of material.&#10;Enjoy your experience!&#10;&#10;This movie clip refers to the Effective Listening lesson which is part of the Genius of Communication online learning course, along with six other lessons on Body Language, Verbal Communication, Building Relationships, Conflict Resolution, Personal Image, and Manners &amp; Etiquette. Together they encompass the basics of social skills and provide one big advantage — they give us the freedom to communicate effectively with anyone and everywhere, liberate us from shyness, and shift our confidence to a higher level.&#10;&#10;To get more information and purchase our online communication courses, visit our website: https://academyofsocialcompetency.com/training-for-individuals/ &#10;&#10;Connect with us:&#10;Facebook https://www.facebook.com/SocialCompetency &#10;Facebook https://www.facebook.com/groups/HappyRelationshipsCouples&#10;Instagram https://www.instagram.com/nairavelumyan/&#10;LinkedIn https://www.linkedin.com/in/naira-velumyan/&#10;&#10;Communication Skills: Empathetic Listening" id="122" name="Google Shape;122;p21" title="Communication Skills: Empathetic Listening - Inside Out, 2015">
            <a:hlinkClick r:id="rId7"/>
          </p:cNvPr>
          <p:cNvPicPr preferRelativeResize="0"/>
          <p:nvPr/>
        </p:nvPicPr>
        <p:blipFill>
          <a:blip r:embed="rId8">
            <a:alphaModFix/>
          </a:blip>
          <a:stretch>
            <a:fillRect/>
          </a:stretch>
        </p:blipFill>
        <p:spPr>
          <a:xfrm>
            <a:off x="3774450" y="2770425"/>
            <a:ext cx="1957334" cy="1101000"/>
          </a:xfrm>
          <a:prstGeom prst="rect">
            <a:avLst/>
          </a:prstGeom>
          <a:noFill/>
          <a:ln>
            <a:noFill/>
          </a:ln>
        </p:spPr>
      </p:pic>
      <p:sp>
        <p:nvSpPr>
          <p:cNvPr id="123" name="Google Shape;123;p21"/>
          <p:cNvSpPr txBox="1"/>
          <p:nvPr/>
        </p:nvSpPr>
        <p:spPr>
          <a:xfrm>
            <a:off x="3617150" y="4029338"/>
            <a:ext cx="2437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Empathetic Listening Prek-6</a:t>
            </a:r>
            <a:endParaRPr/>
          </a:p>
        </p:txBody>
      </p:sp>
      <p:sp>
        <p:nvSpPr>
          <p:cNvPr id="124" name="Google Shape;124;p21"/>
          <p:cNvSpPr txBox="1"/>
          <p:nvPr/>
        </p:nvSpPr>
        <p:spPr>
          <a:xfrm>
            <a:off x="6526625" y="831275"/>
            <a:ext cx="1539000" cy="47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descr="🗣️ 📖&#10;**** This book is read with permission from Cori Bussolari   ****&#10;&#10;==================================&#10;&#10;💞 Empathy is Your Super Power &#10;📖 Written by Cori Bussolari, PsyD&#10;🖍️ Illustrated by Zach Grzeszkowiak&#10;🎤 Read aloud by Mama Moomi &#10;&#10;Recommended Ages: 5+ (and even for adults!)&#10;&#10;🌟 An excellent book for teachers and parents to teach children about empathy using a variety of scenarios with follow-up questions.&#10;&#10;==================================&#10;📚 Please support the author, Cori Bussolari, PsyD by purchasing a copy of this book for your home or school library.&#10;&#10;You can find this book on Amazon at our affiliate link where we will receive a small commission for your purchase. &#10;&#10;Thank you for supporting our family channel.&#10;https://amzn.to/3oBDjmF&#10;&#10;&#10;❤️ Remember to subscribe for more kids educational content.&#10;▶️ Find us and subscribe on YouTube Kids &#10;&#10;==================================&#10;&#10;🎶 Music Attribution:&#10;Comedic Juggernaut - Music to Delight by Kevin MacLeod is licensed under a Creative Commons Attribution 4.0 license.https://creativecommons.org/licenses/by/4.0/&#10;&#10;Source: http://incompetech.com/music/royalty-free/index.html?isrc=USUAN1100288&#10;&#10;Artist: http://incompetech.com/&#10;==================================&#10;#SEL​​​ #empathy #readaloud​​​ &#10;&#10;For new video alerts, follow us on Instagram @moomifamily" id="125" name="Google Shape;125;p21" title="📖💞 Empathy is Your Super Power By Cori Bussolari READ ALOUD">
            <a:hlinkClick r:id="rId9"/>
          </p:cNvPr>
          <p:cNvPicPr preferRelativeResize="0"/>
          <p:nvPr/>
        </p:nvPicPr>
        <p:blipFill>
          <a:blip r:embed="rId10">
            <a:alphaModFix/>
          </a:blip>
          <a:stretch>
            <a:fillRect/>
          </a:stretch>
        </p:blipFill>
        <p:spPr>
          <a:xfrm>
            <a:off x="6591878" y="602000"/>
            <a:ext cx="1957334" cy="1101000"/>
          </a:xfrm>
          <a:prstGeom prst="rect">
            <a:avLst/>
          </a:prstGeom>
          <a:noFill/>
          <a:ln>
            <a:noFill/>
          </a:ln>
        </p:spPr>
      </p:pic>
      <p:sp>
        <p:nvSpPr>
          <p:cNvPr id="126" name="Google Shape;126;p21"/>
          <p:cNvSpPr txBox="1"/>
          <p:nvPr/>
        </p:nvSpPr>
        <p:spPr>
          <a:xfrm>
            <a:off x="6591875" y="1887200"/>
            <a:ext cx="2415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Empathy is Your SuperPower Gr K-3</a:t>
            </a:r>
            <a:endParaRPr/>
          </a:p>
        </p:txBody>
      </p:sp>
      <p:sp>
        <p:nvSpPr>
          <p:cNvPr id="127" name="Google Shape;127;p21"/>
          <p:cNvSpPr txBox="1"/>
          <p:nvPr/>
        </p:nvSpPr>
        <p:spPr>
          <a:xfrm>
            <a:off x="6627725" y="3201525"/>
            <a:ext cx="1539000" cy="25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descr="Everyone has different feelings and emotions! This video explains the concept of empathy and how to show empathy to our peers.&#10;&#10;&#10;Connect With Us!&#10;Twitter: http://www.twitter.com/flocabulary&#10;Facebook: http://www.facebook.com/flocabulary&#10;Instagram: http://www.instagram.com/flocabulary&#10;Pinterest: http://www.pinterest.com/flocabulary" id="128" name="Google Shape;128;p21" title="Building Empathy for Kids">
            <a:hlinkClick r:id="rId11"/>
          </p:cNvPr>
          <p:cNvPicPr preferRelativeResize="0"/>
          <p:nvPr/>
        </p:nvPicPr>
        <p:blipFill>
          <a:blip r:embed="rId12">
            <a:alphaModFix/>
          </a:blip>
          <a:stretch>
            <a:fillRect/>
          </a:stretch>
        </p:blipFill>
        <p:spPr>
          <a:xfrm>
            <a:off x="6591875" y="2826600"/>
            <a:ext cx="2244175" cy="1262350"/>
          </a:xfrm>
          <a:prstGeom prst="rect">
            <a:avLst/>
          </a:prstGeom>
          <a:noFill/>
          <a:ln>
            <a:noFill/>
          </a:ln>
        </p:spPr>
      </p:pic>
      <p:sp>
        <p:nvSpPr>
          <p:cNvPr id="129" name="Google Shape;129;p21"/>
          <p:cNvSpPr txBox="1"/>
          <p:nvPr/>
        </p:nvSpPr>
        <p:spPr>
          <a:xfrm>
            <a:off x="6167150" y="4128600"/>
            <a:ext cx="2840100" cy="648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a:solidFill>
                  <a:srgbClr val="0F0F0F"/>
                </a:solidFill>
                <a:highlight>
                  <a:srgbClr val="FFFFFF"/>
                </a:highlight>
                <a:latin typeface="Roboto"/>
                <a:ea typeface="Roboto"/>
                <a:cs typeface="Roboto"/>
                <a:sym typeface="Roboto"/>
              </a:rPr>
              <a:t>Building Empathy for Kids Gr 3-6</a:t>
            </a:r>
            <a:endParaRPr>
              <a:solidFill>
                <a:srgbClr val="0F0F0F"/>
              </a:solidFill>
              <a:highlight>
                <a:srgbClr val="FFFFFF"/>
              </a:highlight>
              <a:latin typeface="Roboto"/>
              <a:ea typeface="Roboto"/>
              <a:cs typeface="Roboto"/>
              <a:sym typeface="Roboto"/>
            </a:endParaRPr>
          </a:p>
          <a:p>
            <a:pPr indent="0" lvl="0" marL="0" rtl="0" algn="l">
              <a:spcBef>
                <a:spcPts val="0"/>
              </a:spcBef>
              <a:spcAft>
                <a:spcPts val="0"/>
              </a:spcAft>
              <a:buNone/>
            </a:pPr>
            <a:r>
              <a:t/>
            </a:r>
            <a:endParaRPr/>
          </a:p>
        </p:txBody>
      </p:sp>
      <p:sp>
        <p:nvSpPr>
          <p:cNvPr id="130" name="Google Shape;130;p21"/>
          <p:cNvSpPr txBox="1"/>
          <p:nvPr/>
        </p:nvSpPr>
        <p:spPr>
          <a:xfrm>
            <a:off x="3778600" y="617800"/>
            <a:ext cx="1957200" cy="86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13"/>
              </a:rPr>
              <a:t>All About Empathy (for kids!)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1000"/>
                                        <p:tgtEl>
                                          <p:spTgt spid="1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000"/>
                                        <p:tgtEl>
                                          <p:spTgt spid="1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000"/>
                                        <p:tgtEl>
                                          <p:spTgt spid="1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000"/>
                                        <p:tgtEl>
                                          <p:spTgt spid="1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