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</p:sldIdLst>
  <p:sldSz cy="5143500" cx="9144000"/>
  <p:notesSz cx="6858000" cy="9144000"/>
  <p:embeddedFontLst>
    <p:embeddedFont>
      <p:font typeface="Roboto"/>
      <p:regular r:id="rId54"/>
      <p:bold r:id="rId55"/>
      <p:italic r:id="rId56"/>
      <p:boldItalic r:id="rId57"/>
    </p:embeddedFont>
    <p:embeddedFont>
      <p:font typeface="Montserrat"/>
      <p:regular r:id="rId58"/>
      <p:bold r:id="rId59"/>
      <p:italic r:id="rId60"/>
      <p:boldItalic r:id="rId61"/>
    </p:embeddedFont>
    <p:embeddedFont>
      <p:font typeface="Montserrat ExtraBold"/>
      <p:bold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E018EAF-3127-404A-9892-F5912A3FA432}">
  <a:tblStyle styleId="{FE018EAF-3127-404A-9892-F5912A3FA4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MontserratExtraBold-bold.fntdata"/><Relationship Id="rId61" Type="http://schemas.openxmlformats.org/officeDocument/2006/relationships/font" Target="fonts/Montserrat-boldItalic.fntdata"/><Relationship Id="rId20" Type="http://schemas.openxmlformats.org/officeDocument/2006/relationships/slide" Target="slides/slide14.xml"/><Relationship Id="rId63" Type="http://schemas.openxmlformats.org/officeDocument/2006/relationships/font" Target="fonts/MontserratExtraBold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Montserrat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Roboto-bold.fntdata"/><Relationship Id="rId10" Type="http://schemas.openxmlformats.org/officeDocument/2006/relationships/slide" Target="slides/slide4.xml"/><Relationship Id="rId54" Type="http://schemas.openxmlformats.org/officeDocument/2006/relationships/font" Target="fonts/Roboto-regular.fntdata"/><Relationship Id="rId13" Type="http://schemas.openxmlformats.org/officeDocument/2006/relationships/slide" Target="slides/slide7.xml"/><Relationship Id="rId57" Type="http://schemas.openxmlformats.org/officeDocument/2006/relationships/font" Target="fonts/Roboto-boldItalic.fntdata"/><Relationship Id="rId12" Type="http://schemas.openxmlformats.org/officeDocument/2006/relationships/slide" Target="slides/slide6.xml"/><Relationship Id="rId56" Type="http://schemas.openxmlformats.org/officeDocument/2006/relationships/font" Target="fonts/Roboto-italic.fntdata"/><Relationship Id="rId15" Type="http://schemas.openxmlformats.org/officeDocument/2006/relationships/slide" Target="slides/slide9.xml"/><Relationship Id="rId59" Type="http://schemas.openxmlformats.org/officeDocument/2006/relationships/font" Target="fonts/Montserrat-bold.fntdata"/><Relationship Id="rId14" Type="http://schemas.openxmlformats.org/officeDocument/2006/relationships/slide" Target="slides/slide8.xml"/><Relationship Id="rId58" Type="http://schemas.openxmlformats.org/officeDocument/2006/relationships/font" Target="fonts/Montserrat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0a6de3224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0a6de3224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2f172c7d6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2f172c7d6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2f172c7d6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2f172c7d6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543e24995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543e24995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543e249951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543e249951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a6de32243_1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0a6de32243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543e249951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543e249951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0a6de32243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0a6de32243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0a6de32243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0a6de32243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43e249951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543e249951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0a6de32243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0a6de32243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0a6de32243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0a6de32243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543e249951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543e24995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0a6de32243_1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0a6de32243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543e24995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543e24995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0a6de32243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0a6de32243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543e249951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543e249951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543e249951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543e249951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543e249951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543e249951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543e249951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543e24995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543e249951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543e249951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0a6de3224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0a6de3224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0a6de32243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0a6de32243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0a6de32243_1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0a6de32243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543e249951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543e249951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543e249951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543e249951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0a6de32243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0a6de32243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0a6de32243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0a6de32243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43e249951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543e249951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543e249951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543e249951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0a6de32243_1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0a6de32243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543e24995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543e24995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0a6de3224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0a6de3224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0a6de32243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0a6de32243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54f930a2c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54f930a2c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55bd42842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55bd42842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55bd42842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55bd42842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55bd428423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55bd42842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55bd42842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55bd42842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55bd42842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55bd42842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56a8e496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56a8e496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0a6de32243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0a6de32243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43e24995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43e24995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2f172c7d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2f172c7d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2f172c7d6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2f172c7d6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f172c7d6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2f172c7d6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youtu.be/Ebm5G0PhHuM" TargetMode="External"/><Relationship Id="rId4" Type="http://schemas.openxmlformats.org/officeDocument/2006/relationships/hyperlink" Target="https://youtu.be/-IeZvqQauWY" TargetMode="External"/><Relationship Id="rId11" Type="http://schemas.openxmlformats.org/officeDocument/2006/relationships/hyperlink" Target="https://youtu.be/8BT4ZlHXr3A" TargetMode="External"/><Relationship Id="rId10" Type="http://schemas.openxmlformats.org/officeDocument/2006/relationships/hyperlink" Target="https://youtu.be/eVhJoFIZEMc" TargetMode="External"/><Relationship Id="rId12" Type="http://schemas.openxmlformats.org/officeDocument/2006/relationships/hyperlink" Target="https://youtu.be/rF7SDOCq4rU" TargetMode="External"/><Relationship Id="rId9" Type="http://schemas.openxmlformats.org/officeDocument/2006/relationships/hyperlink" Target="https://youtu.be/QC9A6D-2YBQ" TargetMode="External"/><Relationship Id="rId5" Type="http://schemas.openxmlformats.org/officeDocument/2006/relationships/hyperlink" Target="https://youtu.be/jDBianNb4c4" TargetMode="External"/><Relationship Id="rId6" Type="http://schemas.openxmlformats.org/officeDocument/2006/relationships/hyperlink" Target="https://youtu.be/LhXJfUigcpw" TargetMode="External"/><Relationship Id="rId7" Type="http://schemas.openxmlformats.org/officeDocument/2006/relationships/hyperlink" Target="https://youtu.be/LhXJfUigcpw" TargetMode="External"/><Relationship Id="rId8" Type="http://schemas.openxmlformats.org/officeDocument/2006/relationships/hyperlink" Target="https://youtu.be/OTInNuRXlX4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jpg"/><Relationship Id="rId4" Type="http://schemas.openxmlformats.org/officeDocument/2006/relationships/image" Target="../media/image4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431148" cy="34743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909125" y="3716600"/>
            <a:ext cx="3296100" cy="11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3C78D8"/>
                </a:solidFill>
              </a:rPr>
              <a:t>Cooperation </a:t>
            </a:r>
            <a:endParaRPr sz="2800">
              <a:solidFill>
                <a:srgbClr val="3C78D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idx="1" type="subTitle"/>
          </p:nvPr>
        </p:nvSpPr>
        <p:spPr>
          <a:xfrm>
            <a:off x="311700" y="0"/>
            <a:ext cx="8520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Vocabulary 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Works with Others Towards A Common Goal</a:t>
            </a:r>
            <a:endParaRPr sz="2000"/>
          </a:p>
        </p:txBody>
      </p:sp>
      <p:sp>
        <p:nvSpPr>
          <p:cNvPr id="114" name="Google Shape;114;p22"/>
          <p:cNvSpPr txBox="1"/>
          <p:nvPr/>
        </p:nvSpPr>
        <p:spPr>
          <a:xfrm>
            <a:off x="319250" y="1253350"/>
            <a:ext cx="8525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F636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5F636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5F636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22"/>
          <p:cNvSpPr txBox="1"/>
          <p:nvPr/>
        </p:nvSpPr>
        <p:spPr>
          <a:xfrm>
            <a:off x="8099525" y="165550"/>
            <a:ext cx="61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2"/>
                </a:solidFill>
              </a:rPr>
              <a:t>G1</a:t>
            </a:r>
            <a:endParaRPr/>
          </a:p>
        </p:txBody>
      </p:sp>
      <p:sp>
        <p:nvSpPr>
          <p:cNvPr id="116" name="Google Shape;116;p22"/>
          <p:cNvSpPr txBox="1"/>
          <p:nvPr/>
        </p:nvSpPr>
        <p:spPr>
          <a:xfrm>
            <a:off x="366550" y="1194250"/>
            <a:ext cx="8939100" cy="45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Compromise (n.):</a:t>
            </a:r>
            <a:endParaRPr b="1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an agreement between two people                                                                     or groups in which both sides agree                                                                 to accept less than they first asked                                                                  for and to give up something 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FFFFFF"/>
                </a:highlight>
              </a:rPr>
              <a:t>Agree (v.):                                                                                                          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to have the same opinion or feel the                                                               same way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2300"/>
              </a:spcBef>
              <a:spcAft>
                <a:spcPts val="230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4350" y="1194250"/>
            <a:ext cx="2541849" cy="16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4350" y="3223323"/>
            <a:ext cx="2541849" cy="153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85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4"/>
          <p:cNvSpPr txBox="1"/>
          <p:nvPr/>
        </p:nvSpPr>
        <p:spPr>
          <a:xfrm>
            <a:off x="503475" y="3687525"/>
            <a:ext cx="1279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G1 Teacher Guide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p.130-132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125" y="2572688"/>
            <a:ext cx="802050" cy="76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9350" y="3782425"/>
            <a:ext cx="802050" cy="7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9950" y="3805825"/>
            <a:ext cx="802050" cy="74673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 txBox="1"/>
          <p:nvPr/>
        </p:nvSpPr>
        <p:spPr>
          <a:xfrm>
            <a:off x="653100" y="122450"/>
            <a:ext cx="783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When taking turns, it may…</a:t>
            </a:r>
            <a:endParaRPr b="1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idx="1" type="subTitle"/>
          </p:nvPr>
        </p:nvSpPr>
        <p:spPr>
          <a:xfrm>
            <a:off x="311700" y="0"/>
            <a:ext cx="8520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Vocabulary </a:t>
            </a:r>
            <a:endParaRPr b="1"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Works with Others Towards A Common Goal</a:t>
            </a:r>
            <a:endParaRPr sz="2000"/>
          </a:p>
        </p:txBody>
      </p:sp>
      <p:sp>
        <p:nvSpPr>
          <p:cNvPr id="142" name="Google Shape;142;p26"/>
          <p:cNvSpPr txBox="1"/>
          <p:nvPr/>
        </p:nvSpPr>
        <p:spPr>
          <a:xfrm>
            <a:off x="319250" y="1253350"/>
            <a:ext cx="8525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F636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5F636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5F6368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26"/>
          <p:cNvSpPr txBox="1"/>
          <p:nvPr/>
        </p:nvSpPr>
        <p:spPr>
          <a:xfrm>
            <a:off x="8099525" y="165550"/>
            <a:ext cx="61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2"/>
                </a:solidFill>
              </a:rPr>
              <a:t>G1</a:t>
            </a:r>
            <a:endParaRPr/>
          </a:p>
        </p:txBody>
      </p:sp>
      <p:sp>
        <p:nvSpPr>
          <p:cNvPr id="144" name="Google Shape;144;p26"/>
          <p:cNvSpPr txBox="1"/>
          <p:nvPr/>
        </p:nvSpPr>
        <p:spPr>
          <a:xfrm>
            <a:off x="366550" y="1194250"/>
            <a:ext cx="8939100" cy="45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Compromise (n.):</a:t>
            </a:r>
            <a:endParaRPr b="1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an agreement between two people                                                                     or groups in which both sides agree                                                                 to accept less than they first asked                                                                  for and to give up something 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highlight>
                  <a:srgbClr val="FFFFFF"/>
                </a:highlight>
              </a:rPr>
              <a:t>Agree (v.):                                                                                                          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to have the same opinion or feel the                                                               same way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2300"/>
              </a:spcBef>
              <a:spcAft>
                <a:spcPts val="230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4350" y="1194250"/>
            <a:ext cx="2541849" cy="16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4350" y="3223323"/>
            <a:ext cx="2541849" cy="153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/>
        </p:nvSpPr>
        <p:spPr>
          <a:xfrm>
            <a:off x="8422825" y="95250"/>
            <a:ext cx="50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G2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/>
        </p:nvSpPr>
        <p:spPr>
          <a:xfrm>
            <a:off x="8450025" y="204100"/>
            <a:ext cx="53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G2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125" y="2572688"/>
            <a:ext cx="802050" cy="76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9350" y="3782425"/>
            <a:ext cx="802050" cy="7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9950" y="3805825"/>
            <a:ext cx="802050" cy="74673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 txBox="1"/>
          <p:nvPr/>
        </p:nvSpPr>
        <p:spPr>
          <a:xfrm>
            <a:off x="2813500" y="136075"/>
            <a:ext cx="383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A respectful interaction may…</a:t>
            </a:r>
            <a:endParaRPr b="1"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86650" y="225050"/>
            <a:ext cx="8808600" cy="47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Cooperation-</a:t>
            </a:r>
            <a:r>
              <a:rPr lang="en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Relationship Skills</a:t>
            </a:r>
            <a:endParaRPr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C78D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The ability to establish new relationships, to maintain positive relationships and friendships, to avoid social isolation, to resolve conflicts, to accept differences, and to be a contributing member of the classroom and community in which one lives, works, learns, and plays. </a:t>
            </a:r>
            <a:endParaRPr sz="16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C78D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1. Able to make and keep friends.</a:t>
            </a:r>
            <a:endParaRPr sz="16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C78D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2. Works with others toward a common goal.</a:t>
            </a:r>
            <a:endParaRPr sz="16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C78D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3. Resolves differences quickly.</a:t>
            </a:r>
            <a:endParaRPr sz="16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C78D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4. Cooperates as a group leader or a member of the group.</a:t>
            </a:r>
            <a:endParaRPr sz="16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C78D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5. Exhibits helpfulness.</a:t>
            </a:r>
            <a:endParaRPr sz="1600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7850" y="3512900"/>
            <a:ext cx="1245275" cy="12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/>
          <p:nvPr/>
        </p:nvSpPr>
        <p:spPr>
          <a:xfrm>
            <a:off x="8456900" y="279750"/>
            <a:ext cx="5295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6"/>
                </a:highlight>
              </a:rPr>
              <a:t>G2</a:t>
            </a:r>
            <a:endParaRPr>
              <a:highlight>
                <a:schemeClr val="accent6"/>
              </a:highligh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/>
          <p:nvPr/>
        </p:nvSpPr>
        <p:spPr>
          <a:xfrm>
            <a:off x="8205100" y="326575"/>
            <a:ext cx="51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G1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/>
          <p:nvPr/>
        </p:nvSpPr>
        <p:spPr>
          <a:xfrm>
            <a:off x="1687275" y="3020775"/>
            <a:ext cx="6953100" cy="74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>
            <p:ph idx="1" type="subTitle"/>
          </p:nvPr>
        </p:nvSpPr>
        <p:spPr>
          <a:xfrm>
            <a:off x="406950" y="180725"/>
            <a:ext cx="8520600" cy="16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Let’s Be Friends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Directions:</a:t>
            </a:r>
            <a:r>
              <a:rPr lang="en" sz="1800"/>
              <a:t> Listen to the following questions and answer by giving a thumbs up (for yes) or a thumbs down (for no).</a:t>
            </a:r>
            <a:endParaRPr sz="1800"/>
          </a:p>
        </p:txBody>
      </p:sp>
      <p:sp>
        <p:nvSpPr>
          <p:cNvPr id="205" name="Google Shape;205;p38"/>
          <p:cNvSpPr txBox="1"/>
          <p:nvPr/>
        </p:nvSpPr>
        <p:spPr>
          <a:xfrm>
            <a:off x="748350" y="1833000"/>
            <a:ext cx="8001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Have you ever stepped outside your comfort zone and asked someone you didn’t know or barely knew to play with you?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Have you ever stepped outside your comfort zone and worked on an assignment or project with someone you didn’t know very well or at all?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Have you ever stepped outside your comfort zone and sat next to someone you didn’t know?</a:t>
            </a:r>
            <a:endParaRPr sz="1800"/>
          </a:p>
        </p:txBody>
      </p:sp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750" y="180725"/>
            <a:ext cx="782575" cy="77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9050" y="180725"/>
            <a:ext cx="1057525" cy="105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/>
          <p:nvPr/>
        </p:nvSpPr>
        <p:spPr>
          <a:xfrm>
            <a:off x="1510575" y="360600"/>
            <a:ext cx="5959800" cy="4422300"/>
          </a:xfrm>
          <a:prstGeom prst="triangle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9"/>
          <p:cNvSpPr txBox="1"/>
          <p:nvPr/>
        </p:nvSpPr>
        <p:spPr>
          <a:xfrm>
            <a:off x="2149925" y="2775850"/>
            <a:ext cx="4599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Friendship Triangle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Three Components of Lasting Friendships</a:t>
            </a:r>
            <a:endParaRPr sz="1500"/>
          </a:p>
        </p:txBody>
      </p:sp>
      <p:sp>
        <p:nvSpPr>
          <p:cNvPr id="214" name="Google Shape;214;p39"/>
          <p:cNvSpPr txBox="1"/>
          <p:nvPr/>
        </p:nvSpPr>
        <p:spPr>
          <a:xfrm>
            <a:off x="3687525" y="1333500"/>
            <a:ext cx="1605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Conversation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Talk to each other regularly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15" name="Google Shape;215;p39"/>
          <p:cNvSpPr txBox="1"/>
          <p:nvPr/>
        </p:nvSpPr>
        <p:spPr>
          <a:xfrm>
            <a:off x="1932200" y="3866425"/>
            <a:ext cx="2231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Common Interests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Like the same things </a:t>
            </a:r>
            <a:endParaRPr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Or activities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16" name="Google Shape;216;p39"/>
          <p:cNvSpPr txBox="1"/>
          <p:nvPr/>
        </p:nvSpPr>
        <p:spPr>
          <a:xfrm>
            <a:off x="4776100" y="3866425"/>
            <a:ext cx="229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Cooperation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Get along well togethe</a:t>
            </a:r>
            <a:r>
              <a:rPr lang="en"/>
              <a:t>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125" y="84375"/>
            <a:ext cx="376842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0148" y="84375"/>
            <a:ext cx="3808588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0"/>
          <p:cNvSpPr txBox="1"/>
          <p:nvPr/>
        </p:nvSpPr>
        <p:spPr>
          <a:xfrm>
            <a:off x="0" y="3986900"/>
            <a:ext cx="996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Journal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p.12-14</a:t>
            </a:r>
            <a:endParaRPr/>
          </a:p>
        </p:txBody>
      </p:sp>
      <p:sp>
        <p:nvSpPr>
          <p:cNvPr id="224" name="Google Shape;224;p40"/>
          <p:cNvSpPr txBox="1"/>
          <p:nvPr/>
        </p:nvSpPr>
        <p:spPr>
          <a:xfrm>
            <a:off x="353775" y="993325"/>
            <a:ext cx="48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G3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118250"/>
            <a:ext cx="8520600" cy="6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800">
                <a:solidFill>
                  <a:srgbClr val="3C78D8"/>
                </a:solidFill>
              </a:rPr>
              <a:t>Cooperation</a:t>
            </a:r>
            <a:endParaRPr b="1" sz="1800">
              <a:solidFill>
                <a:srgbClr val="3C78D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600">
                <a:solidFill>
                  <a:srgbClr val="3C78D8"/>
                </a:solidFill>
              </a:rPr>
              <a:t>Read Aloud Stories</a:t>
            </a:r>
            <a:endParaRPr sz="1600">
              <a:solidFill>
                <a:srgbClr val="3C78D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solidFill>
                  <a:srgbClr val="3C78D8"/>
                </a:solidFill>
              </a:rPr>
              <a:t>  </a:t>
            </a:r>
            <a:endParaRPr sz="3020">
              <a:solidFill>
                <a:srgbClr val="3C78D8"/>
              </a:solidFill>
            </a:endParaRPr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804050"/>
            <a:ext cx="8520600" cy="40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1. Able to make and keep friends.</a:t>
            </a:r>
            <a:endParaRPr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Sharing &amp; Taking Turns Read Aloud</a:t>
            </a:r>
            <a:endParaRPr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Two Headed Monster Takes Turns</a:t>
            </a:r>
            <a:endParaRPr u="sng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Julia Learns to Take Turns</a:t>
            </a:r>
            <a:endParaRPr u="sng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A Little Spot Makes Friends </a:t>
            </a:r>
            <a:r>
              <a:rPr lang="en" u="sng">
                <a:solidFill>
                  <a:schemeClr val="hlink"/>
                </a:solidFill>
                <a:latin typeface="Montserrat ExtraBold"/>
                <a:ea typeface="Montserrat ExtraBold"/>
                <a:cs typeface="Montserrat ExtraBold"/>
                <a:sym typeface="Montserrat ExtraBold"/>
                <a:hlinkClick r:id="rId7"/>
              </a:rPr>
              <a:t>   </a:t>
            </a:r>
            <a:endParaRPr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A Little Spot of Belonging</a:t>
            </a:r>
            <a:endParaRPr u="sng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9"/>
              </a:rPr>
              <a:t>Being A Good Friend SEL Lesson</a:t>
            </a:r>
            <a:r>
              <a:rPr lang="en" u="sng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</a:t>
            </a: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Healthy Friendships &amp; Relationships</a:t>
            </a:r>
            <a:endParaRPr u="sng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endParaRPr u="sng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F0F0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2. Works with others toward a common goal.</a:t>
            </a:r>
            <a:endParaRPr>
              <a:solidFill>
                <a:srgbClr val="3C78D8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1"/>
              </a:rPr>
              <a:t>The Train Rolls On</a:t>
            </a:r>
            <a:endParaRPr u="sng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12"/>
              </a:rPr>
              <a:t>TEAMWORK Isn't My Thing &amp; I Don't Like to Share</a:t>
            </a:r>
            <a:endParaRPr u="sng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/>
          <p:nvPr/>
        </p:nvSpPr>
        <p:spPr>
          <a:xfrm>
            <a:off x="1510400" y="680350"/>
            <a:ext cx="6259200" cy="503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Works with Others Toward A Common Goal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42"/>
          <p:cNvSpPr txBox="1"/>
          <p:nvPr/>
        </p:nvSpPr>
        <p:spPr>
          <a:xfrm>
            <a:off x="8313975" y="190500"/>
            <a:ext cx="666600" cy="40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G3/4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3"/>
          <p:cNvSpPr/>
          <p:nvPr/>
        </p:nvSpPr>
        <p:spPr>
          <a:xfrm>
            <a:off x="762000" y="631525"/>
            <a:ext cx="7361400" cy="49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Works with Others Toward A Common Goal</a:t>
            </a:r>
            <a:endParaRPr sz="1800"/>
          </a:p>
        </p:txBody>
      </p:sp>
      <p:sp>
        <p:nvSpPr>
          <p:cNvPr id="240" name="Google Shape;240;p43"/>
          <p:cNvSpPr txBox="1"/>
          <p:nvPr/>
        </p:nvSpPr>
        <p:spPr>
          <a:xfrm>
            <a:off x="8123400" y="244925"/>
            <a:ext cx="585300" cy="40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G3/4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 txBox="1"/>
          <p:nvPr/>
        </p:nvSpPr>
        <p:spPr>
          <a:xfrm>
            <a:off x="353775" y="1387925"/>
            <a:ext cx="778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6"/>
          <p:cNvSpPr/>
          <p:nvPr/>
        </p:nvSpPr>
        <p:spPr>
          <a:xfrm>
            <a:off x="666750" y="2462900"/>
            <a:ext cx="136200" cy="326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475" y="152400"/>
            <a:ext cx="361248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9963" y="152400"/>
            <a:ext cx="3815676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8"/>
          <p:cNvSpPr txBox="1"/>
          <p:nvPr/>
        </p:nvSpPr>
        <p:spPr>
          <a:xfrm>
            <a:off x="231325" y="3769175"/>
            <a:ext cx="103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Journal 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p.11-12</a:t>
            </a:r>
            <a:endParaRPr/>
          </a:p>
        </p:txBody>
      </p:sp>
      <p:sp>
        <p:nvSpPr>
          <p:cNvPr id="266" name="Google Shape;266;p48"/>
          <p:cNvSpPr txBox="1"/>
          <p:nvPr/>
        </p:nvSpPr>
        <p:spPr>
          <a:xfrm>
            <a:off x="189175" y="224650"/>
            <a:ext cx="55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G4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9"/>
          <p:cNvSpPr txBox="1"/>
          <p:nvPr/>
        </p:nvSpPr>
        <p:spPr>
          <a:xfrm>
            <a:off x="2109100" y="0"/>
            <a:ext cx="400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Discussion Questions</a:t>
            </a:r>
            <a:endParaRPr b="1" sz="2400"/>
          </a:p>
        </p:txBody>
      </p:sp>
      <p:pic>
        <p:nvPicPr>
          <p:cNvPr id="272" name="Google Shape;2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3250" y="149675"/>
            <a:ext cx="1010400" cy="81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9"/>
          <p:cNvSpPr txBox="1"/>
          <p:nvPr/>
        </p:nvSpPr>
        <p:spPr>
          <a:xfrm>
            <a:off x="517075" y="1265450"/>
            <a:ext cx="84774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How did Jade stick to her own opinion when she learned </a:t>
            </a:r>
            <a:r>
              <a:rPr b="1" lang="en" sz="1600"/>
              <a:t>something</a:t>
            </a:r>
            <a:r>
              <a:rPr b="1" lang="en" sz="1600"/>
              <a:t> about her friend?</a:t>
            </a:r>
            <a:endParaRPr b="1"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What did Jade do to remain secure in her beliefs</a:t>
            </a:r>
            <a:endParaRPr b="1"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What was Jade’s belief about cheating?</a:t>
            </a:r>
            <a:endParaRPr b="1"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What was Celia’s belief about cheating?</a:t>
            </a:r>
            <a:endParaRPr b="1"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What is your belief about cheating? Why?</a:t>
            </a:r>
            <a:endParaRPr b="1" sz="1600"/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en" sz="1600"/>
              <a:t>Is there anything that can change your mind about your opinion on cheating?</a:t>
            </a:r>
            <a:endParaRPr b="1" sz="1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1"/>
          <p:cNvSpPr txBox="1"/>
          <p:nvPr/>
        </p:nvSpPr>
        <p:spPr>
          <a:xfrm>
            <a:off x="8099525" y="165550"/>
            <a:ext cx="61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125" y="2572688"/>
            <a:ext cx="802050" cy="76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9350" y="3782425"/>
            <a:ext cx="802050" cy="7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9950" y="3805825"/>
            <a:ext cx="802050" cy="746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2"/>
          <p:cNvSpPr txBox="1"/>
          <p:nvPr/>
        </p:nvSpPr>
        <p:spPr>
          <a:xfrm>
            <a:off x="461150" y="81650"/>
            <a:ext cx="827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52"/>
          <p:cNvSpPr txBox="1"/>
          <p:nvPr/>
        </p:nvSpPr>
        <p:spPr>
          <a:xfrm>
            <a:off x="8513375" y="81650"/>
            <a:ext cx="50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G4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3"/>
          <p:cNvSpPr txBox="1"/>
          <p:nvPr/>
        </p:nvSpPr>
        <p:spPr>
          <a:xfrm>
            <a:off x="226650" y="-47300"/>
            <a:ext cx="8690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accent1"/>
                </a:solidFill>
              </a:rPr>
              <a:t>A.C.T.S. of Peace</a:t>
            </a:r>
            <a:endParaRPr b="1" sz="20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Directions:</a:t>
            </a:r>
            <a:r>
              <a:rPr lang="en">
                <a:solidFill>
                  <a:schemeClr val="dk1"/>
                </a:solidFill>
              </a:rPr>
              <a:t> Put the examples of peaceful statements with the corresponding A.C.T.S. of Peace strategy</a:t>
            </a:r>
            <a:endParaRPr/>
          </a:p>
        </p:txBody>
      </p:sp>
      <p:graphicFrame>
        <p:nvGraphicFramePr>
          <p:cNvPr id="294" name="Google Shape;294;p53"/>
          <p:cNvGraphicFramePr/>
          <p:nvPr/>
        </p:nvGraphicFramePr>
        <p:xfrm>
          <a:off x="153700" y="79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{FE018EAF-3127-404A-9892-F5912A3FA432}</a:tableStyleId>
              </a:tblPr>
              <a:tblGrid>
                <a:gridCol w="4432425"/>
                <a:gridCol w="4432425"/>
              </a:tblGrid>
              <a:tr h="1521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A</a:t>
                      </a:r>
                      <a:r>
                        <a:rPr lang="en" sz="1800"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     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Acknowledge the problem.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C      </a:t>
                      </a: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Consider the other person.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63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T</a:t>
                      </a:r>
                      <a:r>
                        <a:rPr lang="en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    </a:t>
                      </a:r>
                      <a:r>
                        <a:rPr lang="en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Talk about a solution.</a:t>
                      </a: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S    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Montserrat ExtraBold"/>
                          <a:ea typeface="Montserrat ExtraBold"/>
                          <a:cs typeface="Montserrat ExtraBold"/>
                          <a:sym typeface="Montserrat ExtraBold"/>
                        </a:rPr>
                        <a:t>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Solve the problem together.</a:t>
                      </a:r>
                      <a:endParaRPr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5" name="Google Shape;295;p53"/>
          <p:cNvSpPr txBox="1"/>
          <p:nvPr/>
        </p:nvSpPr>
        <p:spPr>
          <a:xfrm>
            <a:off x="153700" y="3957150"/>
            <a:ext cx="151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Taking a deep breath and making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eye contact.</a:t>
            </a:r>
            <a:endParaRPr sz="1200"/>
          </a:p>
        </p:txBody>
      </p:sp>
      <p:sp>
        <p:nvSpPr>
          <p:cNvPr id="296" name="Google Shape;296;p53"/>
          <p:cNvSpPr txBox="1"/>
          <p:nvPr/>
        </p:nvSpPr>
        <p:spPr>
          <a:xfrm>
            <a:off x="4251775" y="4511250"/>
            <a:ext cx="151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Asking, “What can I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do to help?”</a:t>
            </a:r>
            <a:endParaRPr sz="1200"/>
          </a:p>
        </p:txBody>
      </p:sp>
      <p:sp>
        <p:nvSpPr>
          <p:cNvPr id="297" name="Google Shape;297;p53"/>
          <p:cNvSpPr txBox="1"/>
          <p:nvPr/>
        </p:nvSpPr>
        <p:spPr>
          <a:xfrm>
            <a:off x="5910875" y="4003350"/>
            <a:ext cx="1573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Asking, “What would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 you like to do?”</a:t>
            </a:r>
            <a:endParaRPr sz="1200"/>
          </a:p>
        </p:txBody>
      </p:sp>
      <p:sp>
        <p:nvSpPr>
          <p:cNvPr id="298" name="Google Shape;298;p53"/>
          <p:cNvSpPr txBox="1"/>
          <p:nvPr/>
        </p:nvSpPr>
        <p:spPr>
          <a:xfrm>
            <a:off x="7484700" y="3807375"/>
            <a:ext cx="143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Remaining calm.</a:t>
            </a:r>
            <a:endParaRPr sz="1200"/>
          </a:p>
        </p:txBody>
      </p:sp>
      <p:sp>
        <p:nvSpPr>
          <p:cNvPr id="299" name="Google Shape;299;p53"/>
          <p:cNvSpPr txBox="1"/>
          <p:nvPr/>
        </p:nvSpPr>
        <p:spPr>
          <a:xfrm>
            <a:off x="1338150" y="3726450"/>
            <a:ext cx="168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Saying </a:t>
            </a:r>
            <a:r>
              <a:rPr lang="en" sz="1200"/>
              <a:t>, “ I can tell…”</a:t>
            </a:r>
            <a:endParaRPr sz="1200"/>
          </a:p>
        </p:txBody>
      </p:sp>
      <p:sp>
        <p:nvSpPr>
          <p:cNvPr id="300" name="Google Shape;300;p53"/>
          <p:cNvSpPr txBox="1"/>
          <p:nvPr/>
        </p:nvSpPr>
        <p:spPr>
          <a:xfrm>
            <a:off x="1478725" y="4557450"/>
            <a:ext cx="1688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Saying , “Let’s go sit so we can talk.”</a:t>
            </a:r>
            <a:endParaRPr sz="1200"/>
          </a:p>
        </p:txBody>
      </p:sp>
      <p:sp>
        <p:nvSpPr>
          <p:cNvPr id="301" name="Google Shape;301;p53"/>
          <p:cNvSpPr txBox="1"/>
          <p:nvPr/>
        </p:nvSpPr>
        <p:spPr>
          <a:xfrm>
            <a:off x="2304663" y="4141950"/>
            <a:ext cx="223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Saying, “We need to fix this.”</a:t>
            </a:r>
            <a:endParaRPr sz="1200"/>
          </a:p>
        </p:txBody>
      </p:sp>
      <p:sp>
        <p:nvSpPr>
          <p:cNvPr id="302" name="Google Shape;302;p53"/>
          <p:cNvSpPr txBox="1"/>
          <p:nvPr/>
        </p:nvSpPr>
        <p:spPr>
          <a:xfrm>
            <a:off x="4539363" y="3726450"/>
            <a:ext cx="143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Saying , “Let’s work this out”</a:t>
            </a:r>
            <a:endParaRPr sz="1200"/>
          </a:p>
        </p:txBody>
      </p:sp>
      <p:sp>
        <p:nvSpPr>
          <p:cNvPr id="303" name="Google Shape;303;p53"/>
          <p:cNvSpPr txBox="1"/>
          <p:nvPr/>
        </p:nvSpPr>
        <p:spPr>
          <a:xfrm>
            <a:off x="6577675" y="4649850"/>
            <a:ext cx="2234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Saying, “Tell me what you think”</a:t>
            </a:r>
            <a:endParaRPr sz="1200"/>
          </a:p>
        </p:txBody>
      </p:sp>
      <p:sp>
        <p:nvSpPr>
          <p:cNvPr id="304" name="Google Shape;304;p53"/>
          <p:cNvSpPr txBox="1"/>
          <p:nvPr/>
        </p:nvSpPr>
        <p:spPr>
          <a:xfrm>
            <a:off x="8551775" y="94750"/>
            <a:ext cx="50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G4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4"/>
          <p:cNvSpPr txBox="1"/>
          <p:nvPr/>
        </p:nvSpPr>
        <p:spPr>
          <a:xfrm>
            <a:off x="8267500" y="201350"/>
            <a:ext cx="63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G5/6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675" y="116900"/>
            <a:ext cx="2358650" cy="158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5"/>
          <p:cNvSpPr txBox="1"/>
          <p:nvPr/>
        </p:nvSpPr>
        <p:spPr>
          <a:xfrm>
            <a:off x="35625" y="1763350"/>
            <a:ext cx="90255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</a:rPr>
              <a:t>“A friend Can tell you things you don’t want to tell yourself”</a:t>
            </a:r>
            <a:endParaRPr b="1" sz="2400">
              <a:solidFill>
                <a:schemeClr val="dk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2"/>
                </a:solidFill>
              </a:rPr>
              <a:t>-Song by Francis Ward Weller</a:t>
            </a:r>
            <a:endParaRPr sz="2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55"/>
          <p:cNvSpPr txBox="1"/>
          <p:nvPr/>
        </p:nvSpPr>
        <p:spPr>
          <a:xfrm>
            <a:off x="165750" y="2914225"/>
            <a:ext cx="88125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What do you think this quote means?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What </a:t>
            </a:r>
            <a:r>
              <a:rPr i="1" lang="en" sz="2000"/>
              <a:t>qualities</a:t>
            </a:r>
            <a:r>
              <a:rPr lang="en" sz="2000"/>
              <a:t> </a:t>
            </a:r>
            <a:r>
              <a:rPr i="1" lang="en" sz="2000"/>
              <a:t>in a friend </a:t>
            </a:r>
            <a:r>
              <a:rPr lang="en" sz="2000"/>
              <a:t>help them to say something to you that is hard to hear?</a:t>
            </a:r>
            <a:endParaRPr sz="24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Healthy</a:t>
            </a:r>
            <a:r>
              <a:rPr lang="en" sz="2400"/>
              <a:t> friendships require </a:t>
            </a:r>
            <a:r>
              <a:rPr b="1" lang="en" sz="2400"/>
              <a:t>trust.</a:t>
            </a:r>
            <a:endParaRPr b="1" sz="2400"/>
          </a:p>
        </p:txBody>
      </p:sp>
      <p:sp>
        <p:nvSpPr>
          <p:cNvPr id="317" name="Google Shape;317;p55"/>
          <p:cNvSpPr txBox="1"/>
          <p:nvPr/>
        </p:nvSpPr>
        <p:spPr>
          <a:xfrm>
            <a:off x="8078000" y="236900"/>
            <a:ext cx="71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G5/6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6"/>
          <p:cNvSpPr/>
          <p:nvPr/>
        </p:nvSpPr>
        <p:spPr>
          <a:xfrm>
            <a:off x="3469800" y="1722625"/>
            <a:ext cx="2204400" cy="2068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56"/>
          <p:cNvSpPr/>
          <p:nvPr/>
        </p:nvSpPr>
        <p:spPr>
          <a:xfrm>
            <a:off x="5842900" y="952475"/>
            <a:ext cx="2435700" cy="979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4" name="Google Shape;324;p56"/>
          <p:cNvCxnSpPr/>
          <p:nvPr/>
        </p:nvCxnSpPr>
        <p:spPr>
          <a:xfrm flipH="1" rot="10800000">
            <a:off x="6176350" y="1555375"/>
            <a:ext cx="1768800" cy="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5" name="Google Shape;325;p56"/>
          <p:cNvSpPr/>
          <p:nvPr/>
        </p:nvSpPr>
        <p:spPr>
          <a:xfrm>
            <a:off x="6232050" y="2364888"/>
            <a:ext cx="2435700" cy="979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56"/>
          <p:cNvSpPr/>
          <p:nvPr/>
        </p:nvSpPr>
        <p:spPr>
          <a:xfrm>
            <a:off x="5842900" y="3777325"/>
            <a:ext cx="2435700" cy="979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56"/>
          <p:cNvSpPr/>
          <p:nvPr/>
        </p:nvSpPr>
        <p:spPr>
          <a:xfrm>
            <a:off x="729350" y="3777325"/>
            <a:ext cx="2435700" cy="979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56"/>
          <p:cNvSpPr/>
          <p:nvPr/>
        </p:nvSpPr>
        <p:spPr>
          <a:xfrm>
            <a:off x="476250" y="2424775"/>
            <a:ext cx="2435700" cy="979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56"/>
          <p:cNvSpPr/>
          <p:nvPr/>
        </p:nvSpPr>
        <p:spPr>
          <a:xfrm>
            <a:off x="729350" y="1072225"/>
            <a:ext cx="2435700" cy="979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0" name="Google Shape;330;p56"/>
          <p:cNvCxnSpPr/>
          <p:nvPr/>
        </p:nvCxnSpPr>
        <p:spPr>
          <a:xfrm flipH="1" rot="10800000">
            <a:off x="6565500" y="3024263"/>
            <a:ext cx="1768800" cy="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56"/>
          <p:cNvCxnSpPr/>
          <p:nvPr/>
        </p:nvCxnSpPr>
        <p:spPr>
          <a:xfrm flipH="1" rot="10800000">
            <a:off x="6176350" y="4414225"/>
            <a:ext cx="1768800" cy="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56"/>
          <p:cNvCxnSpPr/>
          <p:nvPr/>
        </p:nvCxnSpPr>
        <p:spPr>
          <a:xfrm flipH="1" rot="10800000">
            <a:off x="1062800" y="1709125"/>
            <a:ext cx="1768800" cy="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56"/>
          <p:cNvCxnSpPr/>
          <p:nvPr/>
        </p:nvCxnSpPr>
        <p:spPr>
          <a:xfrm flipH="1" rot="10800000">
            <a:off x="809700" y="3127050"/>
            <a:ext cx="1768800" cy="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56"/>
          <p:cNvCxnSpPr/>
          <p:nvPr/>
        </p:nvCxnSpPr>
        <p:spPr>
          <a:xfrm flipH="1" rot="10800000">
            <a:off x="1062800" y="4414225"/>
            <a:ext cx="1768800" cy="1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56"/>
          <p:cNvSpPr txBox="1"/>
          <p:nvPr/>
        </p:nvSpPr>
        <p:spPr>
          <a:xfrm>
            <a:off x="3469800" y="2204350"/>
            <a:ext cx="2204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</a:rPr>
              <a:t>Healthy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FF"/>
                </a:solidFill>
              </a:rPr>
              <a:t>Relationships</a:t>
            </a:r>
            <a:endParaRPr b="1" sz="2400">
              <a:solidFill>
                <a:srgbClr val="0000FF"/>
              </a:solidFill>
            </a:endParaRPr>
          </a:p>
        </p:txBody>
      </p:sp>
      <p:cxnSp>
        <p:nvCxnSpPr>
          <p:cNvPr id="336" name="Google Shape;336;p56"/>
          <p:cNvCxnSpPr>
            <a:stCxn id="322" idx="5"/>
            <a:endCxn id="326" idx="2"/>
          </p:cNvCxnSpPr>
          <p:nvPr/>
        </p:nvCxnSpPr>
        <p:spPr>
          <a:xfrm>
            <a:off x="5351373" y="3487944"/>
            <a:ext cx="491400" cy="77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56"/>
          <p:cNvCxnSpPr>
            <a:endCxn id="329" idx="6"/>
          </p:cNvCxnSpPr>
          <p:nvPr/>
        </p:nvCxnSpPr>
        <p:spPr>
          <a:xfrm rot="10800000">
            <a:off x="3165050" y="1562125"/>
            <a:ext cx="549600" cy="56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56"/>
          <p:cNvCxnSpPr>
            <a:stCxn id="322" idx="3"/>
            <a:endCxn id="327" idx="6"/>
          </p:cNvCxnSpPr>
          <p:nvPr/>
        </p:nvCxnSpPr>
        <p:spPr>
          <a:xfrm flipH="1">
            <a:off x="3165027" y="3487944"/>
            <a:ext cx="627600" cy="77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9" name="Google Shape;339;p56"/>
          <p:cNvCxnSpPr>
            <a:stCxn id="335" idx="1"/>
            <a:endCxn id="328" idx="6"/>
          </p:cNvCxnSpPr>
          <p:nvPr/>
        </p:nvCxnSpPr>
        <p:spPr>
          <a:xfrm flipH="1">
            <a:off x="2912100" y="2666050"/>
            <a:ext cx="557700" cy="24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56"/>
          <p:cNvCxnSpPr>
            <a:stCxn id="335" idx="3"/>
            <a:endCxn id="325" idx="2"/>
          </p:cNvCxnSpPr>
          <p:nvPr/>
        </p:nvCxnSpPr>
        <p:spPr>
          <a:xfrm>
            <a:off x="5674200" y="2666050"/>
            <a:ext cx="558000" cy="18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1" name="Google Shape;341;p56"/>
          <p:cNvCxnSpPr>
            <a:stCxn id="322" idx="7"/>
            <a:endCxn id="323" idx="2"/>
          </p:cNvCxnSpPr>
          <p:nvPr/>
        </p:nvCxnSpPr>
        <p:spPr>
          <a:xfrm flipH="1" rot="10800000">
            <a:off x="5351373" y="1442306"/>
            <a:ext cx="491400" cy="58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2" name="Google Shape;342;p56"/>
          <p:cNvSpPr txBox="1"/>
          <p:nvPr/>
        </p:nvSpPr>
        <p:spPr>
          <a:xfrm>
            <a:off x="462650" y="136075"/>
            <a:ext cx="832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Directions: </a:t>
            </a:r>
            <a:r>
              <a:rPr lang="en"/>
              <a:t>Think about what healthy friendships are and how they can benefit you.  Write words or phrases to communicate those idas on the wrd web below.</a:t>
            </a:r>
            <a:endParaRPr/>
          </a:p>
        </p:txBody>
      </p:sp>
      <p:sp>
        <p:nvSpPr>
          <p:cNvPr id="343" name="Google Shape;343;p56"/>
          <p:cNvSpPr txBox="1"/>
          <p:nvPr/>
        </p:nvSpPr>
        <p:spPr>
          <a:xfrm>
            <a:off x="8373850" y="583175"/>
            <a:ext cx="5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G5/6</a:t>
            </a:r>
            <a:endParaRPr sz="1200"/>
          </a:p>
        </p:txBody>
      </p:sp>
      <p:sp>
        <p:nvSpPr>
          <p:cNvPr id="344" name="Google Shape;344;p56"/>
          <p:cNvSpPr txBox="1"/>
          <p:nvPr/>
        </p:nvSpPr>
        <p:spPr>
          <a:xfrm>
            <a:off x="8327575" y="4493150"/>
            <a:ext cx="627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SJ 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p.11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7"/>
          <p:cNvSpPr txBox="1"/>
          <p:nvPr/>
        </p:nvSpPr>
        <p:spPr>
          <a:xfrm>
            <a:off x="1634550" y="0"/>
            <a:ext cx="517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Vocabulary-</a:t>
            </a:r>
            <a:r>
              <a:rPr lang="en" sz="1800"/>
              <a:t>Able to Make and Keep Friends</a:t>
            </a:r>
            <a:endParaRPr sz="1800"/>
          </a:p>
        </p:txBody>
      </p:sp>
      <p:sp>
        <p:nvSpPr>
          <p:cNvPr id="350" name="Google Shape;350;p57"/>
          <p:cNvSpPr txBox="1"/>
          <p:nvPr/>
        </p:nvSpPr>
        <p:spPr>
          <a:xfrm>
            <a:off x="734375" y="554100"/>
            <a:ext cx="6822600" cy="47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Healthy Friendships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H</a:t>
            </a:r>
            <a:r>
              <a:rPr b="1" lang="en" sz="1800"/>
              <a:t>ealthy Communication: (n.): </a:t>
            </a:r>
            <a:r>
              <a:rPr lang="en" sz="1800">
                <a:solidFill>
                  <a:srgbClr val="212529"/>
                </a:solidFill>
                <a:highlight>
                  <a:srgbClr val="FFFFFF"/>
                </a:highlight>
              </a:rPr>
              <a:t>the ability to express emotions, experiences, thoughts, and needs in a positive, open, and respectful way</a:t>
            </a:r>
            <a:endParaRPr sz="18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12529"/>
                </a:solidFill>
                <a:highlight>
                  <a:srgbClr val="FFFFFF"/>
                </a:highlight>
              </a:rPr>
              <a:t>Mutual Respect (n.): </a:t>
            </a:r>
            <a:r>
              <a:rPr lang="en" sz="1800">
                <a:solidFill>
                  <a:srgbClr val="4D5156"/>
                </a:solidFill>
                <a:highlight>
                  <a:srgbClr val="FFFFFF"/>
                </a:highlight>
              </a:rPr>
              <a:t>acknowledgement that all people in a conversation or </a:t>
            </a:r>
            <a:r>
              <a:rPr lang="en" sz="1800">
                <a:solidFill>
                  <a:srgbClr val="4D5156"/>
                </a:solidFill>
                <a:highlight>
                  <a:srgbClr val="FFFFFF"/>
                </a:highlight>
              </a:rPr>
              <a:t>relationship</a:t>
            </a:r>
            <a:r>
              <a:rPr lang="en" sz="1800">
                <a:solidFill>
                  <a:srgbClr val="4D5156"/>
                </a:solidFill>
                <a:highlight>
                  <a:srgbClr val="FFFFFF"/>
                </a:highlight>
              </a:rPr>
              <a:t> bring value</a:t>
            </a:r>
            <a:endParaRPr b="1" sz="1800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D5156"/>
                </a:solidFill>
                <a:highlight>
                  <a:srgbClr val="FFFFFF"/>
                </a:highlight>
              </a:rPr>
              <a:t>Dependable (adj.): </a:t>
            </a:r>
            <a:r>
              <a:rPr lang="en" sz="1800">
                <a:solidFill>
                  <a:schemeClr val="dk1"/>
                </a:solidFill>
              </a:rPr>
              <a:t>deserving trust or confidence; able to be counted on.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Boundaries (n.) </a:t>
            </a:r>
            <a:r>
              <a:rPr lang="en" sz="1800">
                <a:solidFill>
                  <a:schemeClr val="dk1"/>
                </a:solidFill>
              </a:rPr>
              <a:t>guidelines you set and enforce that let others know how you wat to be treated and where your personal space is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12529"/>
                </a:solidFill>
                <a:highlight>
                  <a:srgbClr val="FFFFFF"/>
                </a:highlight>
              </a:rPr>
              <a:t> 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351" name="Google Shape;351;p57"/>
          <p:cNvSpPr txBox="1"/>
          <p:nvPr/>
        </p:nvSpPr>
        <p:spPr>
          <a:xfrm>
            <a:off x="8184600" y="296125"/>
            <a:ext cx="69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G5/6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125" y="2572688"/>
            <a:ext cx="802050" cy="76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9350" y="3782425"/>
            <a:ext cx="802050" cy="7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9950" y="3805825"/>
            <a:ext cx="802050" cy="74673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8"/>
          <p:cNvSpPr txBox="1"/>
          <p:nvPr/>
        </p:nvSpPr>
        <p:spPr>
          <a:xfrm>
            <a:off x="3559350" y="153975"/>
            <a:ext cx="275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A healthy friendship….</a:t>
            </a:r>
            <a:endParaRPr b="1" sz="1800"/>
          </a:p>
        </p:txBody>
      </p:sp>
      <p:sp>
        <p:nvSpPr>
          <p:cNvPr id="360" name="Google Shape;360;p58"/>
          <p:cNvSpPr txBox="1"/>
          <p:nvPr/>
        </p:nvSpPr>
        <p:spPr>
          <a:xfrm>
            <a:off x="8096225" y="81625"/>
            <a:ext cx="7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G5/6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9"/>
          <p:cNvSpPr txBox="1"/>
          <p:nvPr/>
        </p:nvSpPr>
        <p:spPr>
          <a:xfrm>
            <a:off x="231325" y="421825"/>
            <a:ext cx="8055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The 5 Components of a Healthy Friendship</a:t>
            </a:r>
            <a:endParaRPr b="1" sz="3000"/>
          </a:p>
        </p:txBody>
      </p:sp>
      <p:sp>
        <p:nvSpPr>
          <p:cNvPr id="366" name="Google Shape;366;p59"/>
          <p:cNvSpPr txBox="1"/>
          <p:nvPr/>
        </p:nvSpPr>
        <p:spPr>
          <a:xfrm>
            <a:off x="8286750" y="80275"/>
            <a:ext cx="68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G5/6</a:t>
            </a:r>
            <a:endParaRPr/>
          </a:p>
        </p:txBody>
      </p:sp>
      <p:sp>
        <p:nvSpPr>
          <p:cNvPr id="367" name="Google Shape;367;p59"/>
          <p:cNvSpPr txBox="1"/>
          <p:nvPr/>
        </p:nvSpPr>
        <p:spPr>
          <a:xfrm>
            <a:off x="2639800" y="1232700"/>
            <a:ext cx="4735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Mutual Respect</a:t>
            </a:r>
            <a:endParaRPr b="1"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Healthy Communication</a:t>
            </a:r>
            <a:endParaRPr b="1"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Boundaries</a:t>
            </a:r>
            <a:endParaRPr b="1"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Honesty</a:t>
            </a:r>
            <a:endParaRPr b="1" sz="2400"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400"/>
              <a:t>Trust</a:t>
            </a:r>
            <a:endParaRPr b="1" sz="2400"/>
          </a:p>
        </p:txBody>
      </p:sp>
      <p:sp>
        <p:nvSpPr>
          <p:cNvPr id="368" name="Google Shape;368;p59"/>
          <p:cNvSpPr txBox="1"/>
          <p:nvPr/>
        </p:nvSpPr>
        <p:spPr>
          <a:xfrm>
            <a:off x="1537600" y="4259050"/>
            <a:ext cx="56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Which component do you value most in a friendship?</a:t>
            </a:r>
            <a:endParaRPr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8327575" y="204100"/>
            <a:ext cx="59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G1</a:t>
            </a:r>
            <a:endParaRPr/>
          </a:p>
        </p:txBody>
      </p:sp>
      <p:sp>
        <p:nvSpPr>
          <p:cNvPr id="80" name="Google Shape;80;p17"/>
          <p:cNvSpPr txBox="1"/>
          <p:nvPr/>
        </p:nvSpPr>
        <p:spPr>
          <a:xfrm>
            <a:off x="8218725" y="231325"/>
            <a:ext cx="7077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GK/1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200" y="152400"/>
            <a:ext cx="38180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0263" y="152400"/>
            <a:ext cx="3671554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 txBox="1"/>
          <p:nvPr/>
        </p:nvSpPr>
        <p:spPr>
          <a:xfrm>
            <a:off x="149675" y="3878025"/>
            <a:ext cx="104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G1 Teacher Guide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p.130-132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200" y="152400"/>
            <a:ext cx="3818038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0263" y="152400"/>
            <a:ext cx="3671554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/>
          <p:nvPr/>
        </p:nvSpPr>
        <p:spPr>
          <a:xfrm>
            <a:off x="149675" y="3878025"/>
            <a:ext cx="104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G1 Teacher Guide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p.130-132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385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503475" y="3687525"/>
            <a:ext cx="1279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G1 Teacher Guide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p.130-132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125" y="2572688"/>
            <a:ext cx="802050" cy="76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9350" y="3782425"/>
            <a:ext cx="802050" cy="7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9950" y="3805825"/>
            <a:ext cx="802050" cy="74673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/>
          <p:nvPr/>
        </p:nvSpPr>
        <p:spPr>
          <a:xfrm>
            <a:off x="653100" y="122450"/>
            <a:ext cx="783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When taking turns, it may…</a:t>
            </a:r>
            <a:endParaRPr b="1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