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obo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2f14c5d04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2f14c5d04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58442f404b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58442f404b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2f14c5d04b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2f14c5d04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58442f404b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58442f404b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2f14c5d04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2f14c5d04b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58442f404b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58442f404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58442f404b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58442f404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8442f404b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8442f404b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58442f404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58442f404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58442f404b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58442f404b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2f14c5d04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2f14c5d04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58442f404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58442f404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2f14c5d04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2f14c5d04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2f14c5d04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2f14c5d04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2f14c5d04b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2f14c5d04b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2f14c5d04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2f14c5d04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58442f404b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58442f404b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1.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hyperlink" Target="http://www.youtube.com/watch?v=S7vouKO84oI" TargetMode="External"/><Relationship Id="rId10" Type="http://schemas.openxmlformats.org/officeDocument/2006/relationships/image" Target="../media/image19.jpg"/><Relationship Id="rId13" Type="http://schemas.openxmlformats.org/officeDocument/2006/relationships/hyperlink" Target="http://www.youtube.com/watch?v=saSZVvRp-Yg" TargetMode="External"/><Relationship Id="rId12"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AB90m2ekbiA" TargetMode="External"/><Relationship Id="rId4" Type="http://schemas.openxmlformats.org/officeDocument/2006/relationships/image" Target="../media/image15.jpg"/><Relationship Id="rId9" Type="http://schemas.openxmlformats.org/officeDocument/2006/relationships/hyperlink" Target="http://www.youtube.com/watch?v=iRQytOBTlN8" TargetMode="External"/><Relationship Id="rId14" Type="http://schemas.openxmlformats.org/officeDocument/2006/relationships/image" Target="../media/image18.jpg"/><Relationship Id="rId5" Type="http://schemas.openxmlformats.org/officeDocument/2006/relationships/hyperlink" Target="http://www.youtube.com/watch?v=NAyNXLGmVUI" TargetMode="External"/><Relationship Id="rId6" Type="http://schemas.openxmlformats.org/officeDocument/2006/relationships/image" Target="../media/image16.jpg"/><Relationship Id="rId7" Type="http://schemas.openxmlformats.org/officeDocument/2006/relationships/hyperlink" Target="http://www.youtube.com/watch?v=0U3Msn8HfNU" TargetMode="External"/><Relationship Id="rId8"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openxmlformats.org/officeDocument/2006/relationships/hyperlink" Target="http://www.youtube.com/watch?v=j-pR_bg5cFI" TargetMode="External"/><Relationship Id="rId10" Type="http://schemas.openxmlformats.org/officeDocument/2006/relationships/image" Target="../media/image1.jpg"/><Relationship Id="rId13" Type="http://schemas.openxmlformats.org/officeDocument/2006/relationships/hyperlink" Target="http://www.youtube.com/watch?v=hdakDc3CQIQ" TargetMode="External"/><Relationship Id="rId12"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youtube.com/watch?v=5u6jByT-xY0" TargetMode="External"/><Relationship Id="rId4" Type="http://schemas.openxmlformats.org/officeDocument/2006/relationships/image" Target="../media/image7.jpg"/><Relationship Id="rId9" Type="http://schemas.openxmlformats.org/officeDocument/2006/relationships/hyperlink" Target="http://www.youtube.com/watch?v=6veaQ476OG8" TargetMode="External"/><Relationship Id="rId14" Type="http://schemas.openxmlformats.org/officeDocument/2006/relationships/image" Target="../media/image4.jpg"/><Relationship Id="rId5" Type="http://schemas.openxmlformats.org/officeDocument/2006/relationships/hyperlink" Target="http://www.youtube.com/watch?v=01iX3PbL_lo" TargetMode="External"/><Relationship Id="rId6" Type="http://schemas.openxmlformats.org/officeDocument/2006/relationships/image" Target="../media/image2.jpg"/><Relationship Id="rId7" Type="http://schemas.openxmlformats.org/officeDocument/2006/relationships/hyperlink" Target="http://www.youtube.com/watch?v=-ypW5ZkbU2Y" TargetMode="External"/><Relationship Id="rId8"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2"/>
          <p:cNvSpPr txBox="1"/>
          <p:nvPr/>
        </p:nvSpPr>
        <p:spPr>
          <a:xfrm>
            <a:off x="3060400" y="77175"/>
            <a:ext cx="2340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VOCABULARY </a:t>
            </a:r>
            <a:endParaRPr b="1" sz="2400"/>
          </a:p>
          <a:p>
            <a:pPr indent="0" lvl="0" marL="0" rtl="0" algn="l">
              <a:spcBef>
                <a:spcPts val="0"/>
              </a:spcBef>
              <a:spcAft>
                <a:spcPts val="0"/>
              </a:spcAft>
              <a:buNone/>
            </a:pPr>
            <a:r>
              <a:rPr lang="en" sz="1800"/>
              <a:t>  Ask to Seek Help</a:t>
            </a:r>
            <a:endParaRPr sz="1800"/>
          </a:p>
        </p:txBody>
      </p:sp>
      <p:sp>
        <p:nvSpPr>
          <p:cNvPr id="112" name="Google Shape;112;p22"/>
          <p:cNvSpPr txBox="1"/>
          <p:nvPr/>
        </p:nvSpPr>
        <p:spPr>
          <a:xfrm>
            <a:off x="475775" y="1298750"/>
            <a:ext cx="429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Clarify (v.): </a:t>
            </a:r>
            <a:r>
              <a:rPr lang="en" sz="1800"/>
              <a:t>to provide more information </a:t>
            </a:r>
            <a:endParaRPr sz="1800"/>
          </a:p>
          <a:p>
            <a:pPr indent="0" lvl="0" marL="0" rtl="0" algn="l">
              <a:spcBef>
                <a:spcPts val="0"/>
              </a:spcBef>
              <a:spcAft>
                <a:spcPts val="0"/>
              </a:spcAft>
              <a:buNone/>
            </a:pPr>
            <a:r>
              <a:rPr lang="en" sz="1800"/>
              <a:t>for better understanding</a:t>
            </a:r>
            <a:endParaRPr sz="1800"/>
          </a:p>
        </p:txBody>
      </p:sp>
      <p:pic>
        <p:nvPicPr>
          <p:cNvPr id="113" name="Google Shape;113;p22"/>
          <p:cNvPicPr preferRelativeResize="0"/>
          <p:nvPr/>
        </p:nvPicPr>
        <p:blipFill>
          <a:blip r:embed="rId3">
            <a:alphaModFix/>
          </a:blip>
          <a:stretch>
            <a:fillRect/>
          </a:stretch>
        </p:blipFill>
        <p:spPr>
          <a:xfrm>
            <a:off x="5675100" y="1021850"/>
            <a:ext cx="1555458" cy="1015800"/>
          </a:xfrm>
          <a:prstGeom prst="rect">
            <a:avLst/>
          </a:prstGeom>
          <a:noFill/>
          <a:ln>
            <a:noFill/>
          </a:ln>
        </p:spPr>
      </p:pic>
      <p:sp>
        <p:nvSpPr>
          <p:cNvPr id="114" name="Google Shape;114;p22"/>
          <p:cNvSpPr txBox="1"/>
          <p:nvPr/>
        </p:nvSpPr>
        <p:spPr>
          <a:xfrm>
            <a:off x="475775" y="2629600"/>
            <a:ext cx="4294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Help (n): </a:t>
            </a:r>
            <a:r>
              <a:rPr lang="en" sz="1800"/>
              <a:t>to assist someone, to ask someone else to provide assistance</a:t>
            </a:r>
            <a:endParaRPr sz="1800"/>
          </a:p>
        </p:txBody>
      </p:sp>
      <p:pic>
        <p:nvPicPr>
          <p:cNvPr id="115" name="Google Shape;115;p22"/>
          <p:cNvPicPr preferRelativeResize="0"/>
          <p:nvPr/>
        </p:nvPicPr>
        <p:blipFill>
          <a:blip r:embed="rId4">
            <a:alphaModFix/>
          </a:blip>
          <a:stretch>
            <a:fillRect/>
          </a:stretch>
        </p:blipFill>
        <p:spPr>
          <a:xfrm>
            <a:off x="5675100" y="2421007"/>
            <a:ext cx="1555451" cy="1028117"/>
          </a:xfrm>
          <a:prstGeom prst="rect">
            <a:avLst/>
          </a:prstGeom>
          <a:noFill/>
          <a:ln>
            <a:noFill/>
          </a:ln>
        </p:spPr>
      </p:pic>
      <p:sp>
        <p:nvSpPr>
          <p:cNvPr id="116" name="Google Shape;116;p22"/>
          <p:cNvSpPr txBox="1"/>
          <p:nvPr/>
        </p:nvSpPr>
        <p:spPr>
          <a:xfrm>
            <a:off x="475775" y="3838638"/>
            <a:ext cx="383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Confident (adj.): </a:t>
            </a:r>
            <a:r>
              <a:rPr lang="en" sz="1800"/>
              <a:t>possessing self-assurance and believing you can do what you set your mind to</a:t>
            </a:r>
            <a:endParaRPr sz="1800"/>
          </a:p>
        </p:txBody>
      </p:sp>
      <p:pic>
        <p:nvPicPr>
          <p:cNvPr id="117" name="Google Shape;117;p22"/>
          <p:cNvPicPr preferRelativeResize="0"/>
          <p:nvPr/>
        </p:nvPicPr>
        <p:blipFill>
          <a:blip r:embed="rId5">
            <a:alphaModFix/>
          </a:blip>
          <a:stretch>
            <a:fillRect/>
          </a:stretch>
        </p:blipFill>
        <p:spPr>
          <a:xfrm>
            <a:off x="5665298" y="3832475"/>
            <a:ext cx="1575045" cy="1028125"/>
          </a:xfrm>
          <a:prstGeom prst="rect">
            <a:avLst/>
          </a:prstGeom>
          <a:noFill/>
          <a:ln>
            <a:noFill/>
          </a:ln>
        </p:spPr>
      </p:pic>
      <p:sp>
        <p:nvSpPr>
          <p:cNvPr id="118" name="Google Shape;118;p22"/>
          <p:cNvSpPr txBox="1"/>
          <p:nvPr/>
        </p:nvSpPr>
        <p:spPr>
          <a:xfrm>
            <a:off x="7895275" y="167175"/>
            <a:ext cx="82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 1/2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6" name="Shape 126"/>
        <p:cNvGrpSpPr/>
        <p:nvPr/>
      </p:nvGrpSpPr>
      <p:grpSpPr>
        <a:xfrm>
          <a:off x="0" y="0"/>
          <a:ext cx="0" cy="0"/>
          <a:chOff x="0" y="0"/>
          <a:chExt cx="0" cy="0"/>
        </a:xfrm>
      </p:grpSpPr>
      <p:sp>
        <p:nvSpPr>
          <p:cNvPr id="127" name="Google Shape;127;p24"/>
          <p:cNvSpPr txBox="1"/>
          <p:nvPr/>
        </p:nvSpPr>
        <p:spPr>
          <a:xfrm>
            <a:off x="8160800" y="175100"/>
            <a:ext cx="875700" cy="2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Gr 1-2</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31" name="Shape 131"/>
        <p:cNvGrpSpPr/>
        <p:nvPr/>
      </p:nvGrpSpPr>
      <p:grpSpPr>
        <a:xfrm>
          <a:off x="0" y="0"/>
          <a:ext cx="0" cy="0"/>
          <a:chOff x="0" y="0"/>
          <a:chExt cx="0" cy="0"/>
        </a:xfrm>
      </p:grpSpPr>
      <p:sp>
        <p:nvSpPr>
          <p:cNvPr id="132" name="Google Shape;13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ASSERTIVENESS</a:t>
            </a:r>
            <a:endParaRPr b="1"/>
          </a:p>
        </p:txBody>
      </p:sp>
      <p:sp>
        <p:nvSpPr>
          <p:cNvPr id="133" name="Google Shape;133;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1200"/>
              </a:spcBef>
              <a:spcAft>
                <a:spcPts val="0"/>
              </a:spcAft>
              <a:buNone/>
            </a:pPr>
            <a:r>
              <a:rPr b="1" lang="en" sz="2500">
                <a:solidFill>
                  <a:schemeClr val="dk1"/>
                </a:solidFill>
              </a:rPr>
              <a:t>Persists Through Challenging Events</a:t>
            </a:r>
            <a:endParaRPr b="1" sz="2500">
              <a:solidFill>
                <a:schemeClr val="dk1"/>
              </a:solidFill>
            </a:endParaRPr>
          </a:p>
          <a:p>
            <a:pPr indent="0" lvl="0" marL="0" rtl="0" algn="ctr">
              <a:spcBef>
                <a:spcPts val="1200"/>
              </a:spcBef>
              <a:spcAft>
                <a:spcPts val="1200"/>
              </a:spcAft>
              <a:buNone/>
            </a:pPr>
            <a:r>
              <a:rPr b="1" lang="en" sz="2500">
                <a:solidFill>
                  <a:schemeClr val="dk1"/>
                </a:solidFill>
              </a:rPr>
              <a:t>(Upper Elementary/Middle School)</a:t>
            </a:r>
            <a:endParaRPr b="1" sz="25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nvSpPr>
        <p:spPr>
          <a:xfrm>
            <a:off x="463650" y="102875"/>
            <a:ext cx="7676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t>Videos and Read Alouds - </a:t>
            </a:r>
            <a:r>
              <a:rPr lang="en" sz="2000"/>
              <a:t>Persists Through Challenging Events</a:t>
            </a:r>
            <a:endParaRPr sz="2000"/>
          </a:p>
        </p:txBody>
      </p:sp>
      <p:pic>
        <p:nvPicPr>
          <p:cNvPr descr="🗣️ 📖&#10;&#10;**** This book is read with permission from @Diane​ Alber ****&#10;https://dianealber.com​​&#10;==================================&#10;&#10;🏁 A Little Spot of Perseverance&#10;📖 Written and Illustrated by Diane Alber&#10;🎤 Read aloud by Alexi and Arie Moomi&#10;&#10;Recommended Ages: 5+  &#10;&#10;🌟 This book shows children how to persevere through life’s challenges. Children learn how to exercise their perseverance spot when problem solving with patience, determination, confidence, optimism with a positive mindset, courage, teamwork and being mindful to helpful feedback.&#10; &#10;==================================&#10;📚 Please support the author,  @Diane  Alber by purchasing a copy of this book for your home or school library.&#10;&#10;You can find this book on Amazon at our affiliate link where we will receive a small commission for your purchase. &#10;&#10;Thank you for supporting our family channel.&#10;https://amzn.to/3fVAEnE&#10;&#10;&#10;❤️ Remember to subscribe for more kids educational content.&#10;▶️ Find us and subscribe on YouTube Kids &#10;&#10;==================================&#10;#perseverance​ #readaloud​​ #alittlespotofperseverance&#10;&#10;** OTHER VIDEOS YOU MIGHT LIKE ** &#10;&#10;📖💗 A Little Spot of Empathy By Diane Alber&#10;https://youtu.be/RBFHr6Zj39g&#10;&#10;📖🔍 A Little Spot of Feelings By Diane Alber&#10;https://youtu.be/YC3SQnoggjM​&#10;&#10;📖😡 A Little Spot of Anger By Diane Alber &#10;https://youtu.be/LfK9RQg02ik​&#10;&#10;📖😠 A Little Spot of Frustration By Diane Alber &#10;https://youtu.be/vNOqRHqsAz4 &#10;&#10;📖🥺 A Little Spot of Sadness By Diane Alber&#10;https://youtu.be/o8nm__RT7XM &#10;&#10;📖😌 A Little Calm Spot By Diane Alber&#10;https://youtu.be/4DyI2Nv1AvE​​&#10;&#10;📖⏳ A Little Spot of Patience By Diane Alber&#10;https://youtu.be/7xbm_EF_VUU&#10;&#10;📖😊 A Little Spot of Kindness By Diane Alber&#10;https://youtu.be/6kTsQKccuyY &#10;&#10;📖😟 A Little Spot of Worry By Diane Alber&#10;https://youtu.be/NEXoS0NYoHI&#10;&#10;📖🤝🏽 A Little Spot of Teamwork By Diane Alber&#10;https://youtu.be/1LlV6HulH-I&#10;&#10;📖🤝 A Little Spot Learns to Compromise By Diane Alber&#10;https://youtu.be/e3mA3tEfp5c &#10;&#10;📖🌴 A Little Spot of Flexible Thinking By Diane Alber&#10;https://youtu.be/Yv4xniOiQqQ &#10;&#10;📖☺️ A Little Spot of Optimism By Diane Alber&#10;https://youtu.be/NAyNXLGmVUI&#10;&#10;📖🗄️ A Little Spot of Organization By Diane Alber&#10;https://youtu.be/fKFrF_P3BA0&#10;&#10;📖🌏 Finding Your Spot In the World By Diane Alber &#10;https://youtu.be/F3I5UntO0bw&#10;&#10;📖🫂 A Little Spot of Belonging By Diane Alber&#10;https://youtu.be/OTInNuRXlX4&#10;&#10;📖❤️ A Little Spot of Love By Diane Alber &#10;https://youtu.be/HwW1bMA3Aq4&#10;&#10;📖💘 A Little Spot of Love on Valentine's Day By Diane Alber&#10;https://youtu.be/oNbOWfunrKs&#10;&#10;📖🙏 A Little Thankful Spot By Diane Alber&#10;https://youtu.be/GXUoQ5MugCY​​&#10;&#10;📖🎄 A Little Spot of Christmas By Diane Alber&#10;https://youtu.be/yfU47F9EWyg&#10;&#10;==================================&#10;🎵 Music Attribution &#10;&#10;Melodie Victoria by Kevin MacLeod is licensed under a Creative Commons Attribution 4.0 license. https://creativecommons.org/licenses/by/4.0/&#10;&#10;Source: http://incompetech.com/music/royalty-free/index.html?isrc=USUAN1100819&#10;&#10;Artist: http://incompetech.com/" id="139" name="Google Shape;139;p26" title="📖🏁 A Little Spot of Perseverance By Diane Alber READ ALOUD">
            <a:hlinkClick r:id="rId3"/>
          </p:cNvPr>
          <p:cNvPicPr preferRelativeResize="0"/>
          <p:nvPr/>
        </p:nvPicPr>
        <p:blipFill>
          <a:blip r:embed="rId4">
            <a:alphaModFix/>
          </a:blip>
          <a:stretch>
            <a:fillRect/>
          </a:stretch>
        </p:blipFill>
        <p:spPr>
          <a:xfrm>
            <a:off x="222575" y="697388"/>
            <a:ext cx="2434450" cy="1369375"/>
          </a:xfrm>
          <a:prstGeom prst="rect">
            <a:avLst/>
          </a:prstGeom>
          <a:noFill/>
          <a:ln>
            <a:noFill/>
          </a:ln>
        </p:spPr>
      </p:pic>
      <p:sp>
        <p:nvSpPr>
          <p:cNvPr id="140" name="Google Shape;140;p26"/>
          <p:cNvSpPr txBox="1"/>
          <p:nvPr/>
        </p:nvSpPr>
        <p:spPr>
          <a:xfrm>
            <a:off x="222575" y="2168700"/>
            <a:ext cx="298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Spot of Perseverance Read Aloud</a:t>
            </a:r>
            <a:endParaRPr/>
          </a:p>
        </p:txBody>
      </p:sp>
      <p:sp>
        <p:nvSpPr>
          <p:cNvPr id="141" name="Google Shape;141;p26"/>
          <p:cNvSpPr txBox="1"/>
          <p:nvPr/>
        </p:nvSpPr>
        <p:spPr>
          <a:xfrm>
            <a:off x="8178175" y="128600"/>
            <a:ext cx="77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 3-8</a:t>
            </a:r>
            <a:endParaRPr/>
          </a:p>
        </p:txBody>
      </p:sp>
      <p:pic>
        <p:nvPicPr>
          <p:cNvPr descr="🗣️ 📖&#10;&#10;**** This book is read with permission from @Diane​ Alber ****&#10;https://dianealber.com​​&#10;==================================&#10;&#10;☺️ A Little Spot of Optimism &#10;📖 Written and Illustrated by Diane Alber&#10;🎤 Read aloud by Mama Moomi, Alexi and Arie Moomi&#10;&#10;Recommended Ages: 5+  &#10;&#10;🌟 This book is one of our favorites by @Dianeart1 Alber. It teaches children about the benefits of having a positive mindset and how they can use positive self-talk and affirmations. Children learn how to reframe negative thoughts, look at failures as opportunities to grow and are encouraged to practice gratitude.&#10; &#10;==================================&#10;📚 Please support the author, Diane Alber, by purchasing a copy of this book for your home or school library.&#10;&#10;You can find this book on Amazon at our affiliate link where we will receive a small commission for your purchase. &#10;&#10;Thank you for supporting our family channel.&#10;https://amzn.to/3o3YcrM&#10;&#10;&#10;&#10;❤️ Remember to subscribe for more kids educational content.&#10;▶️ Find us and subscribe on YouTube Kids &#10;&#10;==================================&#10;#optimismforkids​ #readaloud​​ #alittlespotofoptimism&#10;&#10;&#10;** OTHER VIDEOS YOU MIGHT LIKE ** &#10;&#10;📖💗 A Little Spot of Empathy By Diane Alber&#10;https://youtu.be/RBFHr6Zj39g&#10;&#10;📖🔍 A Little Spot of Feelings By Diane Alber&#10;https://youtu.be/YC3SQnoggjM​&#10;&#10;📖😡 A Little Spot of Anger By Diane Alber &#10;https://youtu.be/LfK9RQg02ik​&#10;&#10;📖😠 A Little Spot of Frustration By Diane Alber &#10;https://youtu.be/vNOqRHqsAz4 &#10;&#10;📖🥺 A Little Spot of Sadness By Diane Alber&#10;https://youtu.be/o8nm__RT7XM &#10;&#10;📖😌 A Little Calm Spot By Diane Alber&#10;https://youtu.be/4DyI2Nv1AvE​​&#10;&#10;📖⏳ A Little Spot of Patience By Diane Alber&#10;https://youtu.be/7xbm_EF_VUU&#10;&#10;📖😊 A Little Spot of Kindness By Diane Alber&#10;https://youtu.be/6kTsQKccuyY &#10;&#10;📖😟 A Little Spot of Worry By Diane Alber&#10;https://youtu.be/NEXoS0NYoHI&#10;&#10;📖🤝🏽 A Little Spot of Teamwork By Diane Alber&#10;https://youtu.be/1LlV6HulH-I&#10;&#10;📖🤝 A Little Spot Learns to Compromise By Diane Alber&#10;https://youtu.be/e3mA3tEfp5c &#10;&#10;📖🌴 A Little Spot of Flexible Thinking By Diane Alber&#10;https://youtu.be/Yv4xniOiQqQ &#10;&#10;📖🏁 A Little Spot of Perseverance By Diane Alber&#10;https://youtu.be/AB90m2ekbiA&#10;&#10;📖🗄️ A Little Spot of Organization By Diane Alber&#10;https://youtu.be/fKFrF_P3BA0&#10;&#10;📖🌏 Finding Your Spot In the World By Diane Alber &#10;https://youtu.be/F3I5UntO0bw&#10;&#10;📖🫂 A Little Spot of Belonging By Diane Alber&#10;https://youtu.be/OTInNuRXlX4&#10;&#10;📖❤️ A Little Spot of Love By Diane Alber &#10;https://youtu.be/HwW1bMA3Aq4&#10;&#10;📖💘 A Little Spot of Love on Valentine's Day By Diane Alber&#10;https://youtu.be/oNbOWfunrKs&#10;&#10;📖🙏 A Little Thankful Spot By Diane Alber&#10;https://youtu.be/GXUoQ5MugCY​​&#10;&#10;📖🎄 A Little Spot of Christmas By Diane Alber&#10;https://youtu.be/yfU47F9EWyg" id="142" name="Google Shape;142;p26" title="📖☺️ A Little Spot of Optimism By Diane Alber READ ALOUD">
            <a:hlinkClick r:id="rId5"/>
          </p:cNvPr>
          <p:cNvPicPr preferRelativeResize="0"/>
          <p:nvPr/>
        </p:nvPicPr>
        <p:blipFill>
          <a:blip r:embed="rId6">
            <a:alphaModFix/>
          </a:blip>
          <a:stretch>
            <a:fillRect/>
          </a:stretch>
        </p:blipFill>
        <p:spPr>
          <a:xfrm>
            <a:off x="3203675" y="658744"/>
            <a:ext cx="2571900" cy="1446694"/>
          </a:xfrm>
          <a:prstGeom prst="rect">
            <a:avLst/>
          </a:prstGeom>
          <a:noFill/>
          <a:ln>
            <a:noFill/>
          </a:ln>
        </p:spPr>
      </p:pic>
      <p:sp>
        <p:nvSpPr>
          <p:cNvPr id="143" name="Google Shape;143;p26"/>
          <p:cNvSpPr txBox="1"/>
          <p:nvPr/>
        </p:nvSpPr>
        <p:spPr>
          <a:xfrm>
            <a:off x="3332275" y="2264338"/>
            <a:ext cx="257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Spot of Optimism Read Aloud</a:t>
            </a:r>
            <a:endParaRPr/>
          </a:p>
        </p:txBody>
      </p:sp>
      <p:pic>
        <p:nvPicPr>
          <p:cNvPr descr="Sometimes things in life can be difficult and it's easier to give up than to continue. When we persevere, we press onward and challenge ourselves to keep on trying until we get it right. The power of perseverance is like a little voice inside you that says, YOU CAN DO THIS! It also helps us try new things and try things that we didn't get right the first time. Believe in yourself and continue to persevere." id="144" name="Google Shape;144;p26" title="Perseverance For Kids | How to Persevere | Never Give Up | What Does It Take To Find Success?">
            <a:hlinkClick r:id="rId7"/>
          </p:cNvPr>
          <p:cNvPicPr preferRelativeResize="0"/>
          <p:nvPr/>
        </p:nvPicPr>
        <p:blipFill>
          <a:blip r:embed="rId8">
            <a:alphaModFix/>
          </a:blip>
          <a:stretch>
            <a:fillRect/>
          </a:stretch>
        </p:blipFill>
        <p:spPr>
          <a:xfrm>
            <a:off x="222575" y="2848625"/>
            <a:ext cx="2434450" cy="1369386"/>
          </a:xfrm>
          <a:prstGeom prst="rect">
            <a:avLst/>
          </a:prstGeom>
          <a:noFill/>
          <a:ln>
            <a:noFill/>
          </a:ln>
        </p:spPr>
      </p:pic>
      <p:sp>
        <p:nvSpPr>
          <p:cNvPr id="145" name="Google Shape;145;p26"/>
          <p:cNvSpPr txBox="1"/>
          <p:nvPr/>
        </p:nvSpPr>
        <p:spPr>
          <a:xfrm>
            <a:off x="168875" y="4333400"/>
            <a:ext cx="3034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How to Persevere | Never Give Up, </a:t>
            </a:r>
            <a:endParaRPr>
              <a:solidFill>
                <a:srgbClr val="0F0F0F"/>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What Does It Take To Find Success?</a:t>
            </a:r>
            <a:endParaRPr/>
          </a:p>
        </p:txBody>
      </p:sp>
      <p:pic>
        <p:nvPicPr>
          <p:cNvPr id="146" name="Google Shape;146;p26" title="Perseverance - Finding Nemo">
            <a:hlinkClick r:id="rId9"/>
          </p:cNvPr>
          <p:cNvPicPr preferRelativeResize="0"/>
          <p:nvPr/>
        </p:nvPicPr>
        <p:blipFill>
          <a:blip r:embed="rId10">
            <a:alphaModFix/>
          </a:blip>
          <a:stretch>
            <a:fillRect/>
          </a:stretch>
        </p:blipFill>
        <p:spPr>
          <a:xfrm>
            <a:off x="3203675" y="2814288"/>
            <a:ext cx="2434435" cy="1369375"/>
          </a:xfrm>
          <a:prstGeom prst="rect">
            <a:avLst/>
          </a:prstGeom>
          <a:noFill/>
          <a:ln>
            <a:noFill/>
          </a:ln>
        </p:spPr>
      </p:pic>
      <p:sp>
        <p:nvSpPr>
          <p:cNvPr id="147" name="Google Shape;147;p26"/>
          <p:cNvSpPr txBox="1"/>
          <p:nvPr/>
        </p:nvSpPr>
        <p:spPr>
          <a:xfrm>
            <a:off x="3274525" y="4457300"/>
            <a:ext cx="268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ID Perseverance-Finding Nemo</a:t>
            </a:r>
            <a:endParaRPr/>
          </a:p>
        </p:txBody>
      </p:sp>
      <p:pic>
        <p:nvPicPr>
          <p:cNvPr descr="Click here to purchase our full-length program: https://www.hrmvideo.com/catalog/amazing-kids-of-character-series&#10;&#10;This uplifting five-part series highlights crucial cornerstones of character—courage, empathy, perseverance, respect and responsibility—by showing real kids who achieved amazing results for themselves and their communities. Each character trait is represented with five different profiles of truly amazing kids and hosted by a diverse, multiethnic group of students from around the country. These inspiring stories are sure to encourage your students to stand up and stand out. Follow-up activities in the Teacher's Resource Book give ample opportunities for class discussion and continued exploration of these pivotal character themes.&#10;&#10;Portraits of Courage -- Profiles Victor Chavira (12) who saved his father from drowning in their backyard swimming pool, Alexis Paige (11), a blossoming young gymnast who qualified for the Junior Olympics National Championships by overcoming tremendous obstacles and Johnny Ramono (8) who, after developing leukemia, created a line of skateboards to help raise money for other kids with cancer.&#10;&#10;Portraits of Empathy -- Profiles Adam Seldon (12), the &quot;little drummer boy&quot; who raised money for orphaned friends he left behind in his native Liberia; Jenessa Largent (12) who made thousands of bracelets for the troops in Iraq and Afghanistan; and Braxton Bilbrey (8) who became the youngest person to swim from Alcatraz to San Francisco to raise money for drowning awareness.&#10;&#10;Portraits of Perseverance -- Profiles the hard work and determination of Jason McElwain (17), an autistic equipment manager for a varsity basketball team, who scored 20 points in 4 minutes after finally being called on to enter a game; Ji-Yung (15), one of the youngest concert pianists ever to be signed by a professional agency, and Joshua Coles (8), a budding chess champion who defeats opponents many times his age.&#10;Portraits of Respect Profiles Evan Green (12) who is helping save California coral reefs by raising money door to door; April Baldwin (15) who works with the Birmingham Civil Rights Museum to teach students about respect; and Hunter Stewart (8) who races cars to raise money for breast cancer awareness.&#10;Portraits of Responsibility - Profiles Ben Underwood (16) who lost his sight at the age of two and now uses a unique version of sonar to navigate in the sighted world; a diverse group of 5th graders who travel to Death Valley on a mission to help restore its unique landscape; and Maya Murray (9) who resolves to make wholesome choices and sheds 42 pounds." id="148" name="Google Shape;148;p26" title="Amazing Kids of Character:  Portraits of Perseverance">
            <a:hlinkClick r:id="rId11"/>
          </p:cNvPr>
          <p:cNvPicPr preferRelativeResize="0"/>
          <p:nvPr/>
        </p:nvPicPr>
        <p:blipFill>
          <a:blip r:embed="rId12">
            <a:alphaModFix/>
          </a:blip>
          <a:stretch>
            <a:fillRect/>
          </a:stretch>
        </p:blipFill>
        <p:spPr>
          <a:xfrm>
            <a:off x="6255775" y="658738"/>
            <a:ext cx="2571900" cy="1446701"/>
          </a:xfrm>
          <a:prstGeom prst="rect">
            <a:avLst/>
          </a:prstGeom>
          <a:noFill/>
          <a:ln>
            <a:noFill/>
          </a:ln>
        </p:spPr>
      </p:pic>
      <p:sp>
        <p:nvSpPr>
          <p:cNvPr id="149" name="Google Shape;149;p26"/>
          <p:cNvSpPr txBox="1"/>
          <p:nvPr/>
        </p:nvSpPr>
        <p:spPr>
          <a:xfrm>
            <a:off x="6255775" y="2168725"/>
            <a:ext cx="2687400" cy="58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F0F0F"/>
                </a:solidFill>
                <a:highlight>
                  <a:srgbClr val="FFFFFF"/>
                </a:highlight>
                <a:latin typeface="Roboto"/>
                <a:ea typeface="Roboto"/>
                <a:cs typeface="Roboto"/>
                <a:sym typeface="Roboto"/>
              </a:rPr>
              <a:t>Amazing Kids of Character: Portraits of Perseverance</a:t>
            </a:r>
            <a:endParaRPr>
              <a:solidFill>
                <a:srgbClr val="0F0F0F"/>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pic>
        <p:nvPicPr>
          <p:cNvPr descr="Purchase: https://amzn.to/2MemU8E" id="150" name="Google Shape;150;p26" title="Read Aloud: Train Your Dragon To Do Hard Things | Steve Herman">
            <a:hlinkClick r:id="rId13"/>
          </p:cNvPr>
          <p:cNvPicPr preferRelativeResize="0"/>
          <p:nvPr/>
        </p:nvPicPr>
        <p:blipFill>
          <a:blip r:embed="rId14">
            <a:alphaModFix/>
          </a:blip>
          <a:stretch>
            <a:fillRect/>
          </a:stretch>
        </p:blipFill>
        <p:spPr>
          <a:xfrm>
            <a:off x="6324505" y="2816399"/>
            <a:ext cx="2434433" cy="1369375"/>
          </a:xfrm>
          <a:prstGeom prst="rect">
            <a:avLst/>
          </a:prstGeom>
          <a:noFill/>
          <a:ln>
            <a:noFill/>
          </a:ln>
        </p:spPr>
      </p:pic>
      <p:sp>
        <p:nvSpPr>
          <p:cNvPr id="151" name="Google Shape;151;p26"/>
          <p:cNvSpPr txBox="1"/>
          <p:nvPr/>
        </p:nvSpPr>
        <p:spPr>
          <a:xfrm>
            <a:off x="6197925" y="4252200"/>
            <a:ext cx="2745300" cy="4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Train Your Dragon to do Hard Things-Read Aloud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7"/>
          <p:cNvSpPr txBox="1"/>
          <p:nvPr/>
        </p:nvSpPr>
        <p:spPr>
          <a:xfrm>
            <a:off x="2443175" y="77175"/>
            <a:ext cx="42177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t>VOCABULARY </a:t>
            </a:r>
            <a:endParaRPr b="1" sz="2500"/>
          </a:p>
          <a:p>
            <a:pPr indent="0" lvl="0" marL="0" rtl="0" algn="ctr">
              <a:lnSpc>
                <a:spcPct val="115000"/>
              </a:lnSpc>
              <a:spcBef>
                <a:spcPts val="0"/>
              </a:spcBef>
              <a:spcAft>
                <a:spcPts val="0"/>
              </a:spcAft>
              <a:buNone/>
            </a:pPr>
            <a:r>
              <a:rPr b="1" lang="en" sz="1800">
                <a:solidFill>
                  <a:schemeClr val="dk1"/>
                </a:solidFill>
              </a:rPr>
              <a:t> </a:t>
            </a:r>
            <a:r>
              <a:rPr lang="en" sz="1800">
                <a:solidFill>
                  <a:schemeClr val="dk1"/>
                </a:solidFill>
              </a:rPr>
              <a:t>Persists Through Challenging Events</a:t>
            </a:r>
            <a:endParaRPr sz="1900"/>
          </a:p>
        </p:txBody>
      </p:sp>
      <p:sp>
        <p:nvSpPr>
          <p:cNvPr id="157" name="Google Shape;157;p27"/>
          <p:cNvSpPr txBox="1"/>
          <p:nvPr/>
        </p:nvSpPr>
        <p:spPr>
          <a:xfrm>
            <a:off x="411475" y="1401600"/>
            <a:ext cx="39732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Self-Talk</a:t>
            </a:r>
            <a:r>
              <a:rPr b="1" lang="en" sz="2300"/>
              <a:t> (n.): </a:t>
            </a:r>
            <a:r>
              <a:rPr lang="en" sz="2300"/>
              <a:t>communication with oneself through words or thoughts</a:t>
            </a:r>
            <a:endParaRPr sz="2300"/>
          </a:p>
        </p:txBody>
      </p:sp>
      <p:pic>
        <p:nvPicPr>
          <p:cNvPr id="158" name="Google Shape;158;p27"/>
          <p:cNvPicPr preferRelativeResize="0"/>
          <p:nvPr/>
        </p:nvPicPr>
        <p:blipFill>
          <a:blip r:embed="rId3">
            <a:alphaModFix/>
          </a:blip>
          <a:stretch>
            <a:fillRect/>
          </a:stretch>
        </p:blipFill>
        <p:spPr>
          <a:xfrm>
            <a:off x="4858700" y="1274837"/>
            <a:ext cx="2219249" cy="1146326"/>
          </a:xfrm>
          <a:prstGeom prst="rect">
            <a:avLst/>
          </a:prstGeom>
          <a:noFill/>
          <a:ln>
            <a:noFill/>
          </a:ln>
        </p:spPr>
      </p:pic>
      <p:sp>
        <p:nvSpPr>
          <p:cNvPr id="159" name="Google Shape;159;p27"/>
          <p:cNvSpPr txBox="1"/>
          <p:nvPr/>
        </p:nvSpPr>
        <p:spPr>
          <a:xfrm>
            <a:off x="411475" y="3019900"/>
            <a:ext cx="39732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Effort</a:t>
            </a:r>
            <a:r>
              <a:rPr b="1" lang="en" sz="2300"/>
              <a:t> (n.): </a:t>
            </a:r>
            <a:r>
              <a:rPr lang="en" sz="2300"/>
              <a:t>the act of consciously applying oneself to an activity</a:t>
            </a:r>
            <a:endParaRPr sz="2300"/>
          </a:p>
        </p:txBody>
      </p:sp>
      <p:pic>
        <p:nvPicPr>
          <p:cNvPr id="160" name="Google Shape;160;p27"/>
          <p:cNvPicPr preferRelativeResize="0"/>
          <p:nvPr/>
        </p:nvPicPr>
        <p:blipFill>
          <a:blip r:embed="rId4">
            <a:alphaModFix/>
          </a:blip>
          <a:stretch>
            <a:fillRect/>
          </a:stretch>
        </p:blipFill>
        <p:spPr>
          <a:xfrm>
            <a:off x="4858700" y="2893200"/>
            <a:ext cx="2169270" cy="1246799"/>
          </a:xfrm>
          <a:prstGeom prst="rect">
            <a:avLst/>
          </a:prstGeom>
          <a:noFill/>
          <a:ln>
            <a:noFill/>
          </a:ln>
        </p:spPr>
      </p:pic>
      <p:sp>
        <p:nvSpPr>
          <p:cNvPr id="161" name="Google Shape;161;p27"/>
          <p:cNvSpPr txBox="1"/>
          <p:nvPr/>
        </p:nvSpPr>
        <p:spPr>
          <a:xfrm>
            <a:off x="7805250" y="244325"/>
            <a:ext cx="136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Gr 3-8</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29"/>
          <p:cNvSpPr txBox="1"/>
          <p:nvPr/>
        </p:nvSpPr>
        <p:spPr>
          <a:xfrm>
            <a:off x="8113875" y="270025"/>
            <a:ext cx="707100" cy="37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Gr 3-8</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457200" rtl="0" algn="ctr">
              <a:spcBef>
                <a:spcPts val="0"/>
              </a:spcBef>
              <a:spcAft>
                <a:spcPts val="0"/>
              </a:spcAft>
              <a:buNone/>
            </a:pPr>
            <a:r>
              <a:rPr b="1" lang="en"/>
              <a:t>ASSERTIVENESS</a:t>
            </a:r>
            <a:endParaRPr b="1"/>
          </a:p>
        </p:txBody>
      </p:sp>
      <p:sp>
        <p:nvSpPr>
          <p:cNvPr id="59" name="Google Shape;59;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0"/>
              </a:spcAft>
              <a:buNone/>
            </a:pPr>
            <a:r>
              <a:rPr lang="en" sz="2500">
                <a:solidFill>
                  <a:schemeClr val="dk1"/>
                </a:solidFill>
              </a:rPr>
              <a:t>    </a:t>
            </a:r>
            <a:r>
              <a:rPr lang="en" sz="2500">
                <a:solidFill>
                  <a:schemeClr val="dk1"/>
                </a:solidFill>
              </a:rPr>
              <a:t>Able To Seek Help</a:t>
            </a:r>
            <a:endParaRPr sz="2500">
              <a:solidFill>
                <a:schemeClr val="dk1"/>
              </a:solidFill>
            </a:endParaRPr>
          </a:p>
          <a:p>
            <a:pPr indent="0" lvl="0" marL="0" rtl="0" algn="ctr">
              <a:spcBef>
                <a:spcPts val="1200"/>
              </a:spcBef>
              <a:spcAft>
                <a:spcPts val="0"/>
              </a:spcAft>
              <a:buNone/>
            </a:pPr>
            <a:r>
              <a:rPr lang="en" sz="2500">
                <a:solidFill>
                  <a:schemeClr val="dk1"/>
                </a:solidFill>
              </a:rPr>
              <a:t>  Prek-2</a:t>
            </a:r>
            <a:endParaRPr sz="2500">
              <a:solidFill>
                <a:schemeClr val="dk1"/>
              </a:solidFill>
            </a:endParaRPr>
          </a:p>
          <a:p>
            <a:pPr indent="0" lvl="0" marL="0" rtl="0" algn="ctr">
              <a:spcBef>
                <a:spcPts val="1200"/>
              </a:spcBef>
              <a:spcAft>
                <a:spcPts val="1200"/>
              </a:spcAft>
              <a:buNone/>
            </a:pPr>
            <a:r>
              <a:t/>
            </a:r>
            <a:endParaRPr sz="25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5"/>
          <p:cNvSpPr txBox="1"/>
          <p:nvPr/>
        </p:nvSpPr>
        <p:spPr>
          <a:xfrm>
            <a:off x="3334700" y="1678150"/>
            <a:ext cx="27435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I CAN ASK FOR HELP Preschool Social Skills Story Social Emotional Learning Activity</a:t>
            </a:r>
            <a:endParaRPr>
              <a:solidFill>
                <a:srgbClr val="0F0F0F"/>
              </a:solidFill>
              <a:highlight>
                <a:srgbClr val="FFFFFF"/>
              </a:highlight>
              <a:latin typeface="Roboto"/>
              <a:ea typeface="Roboto"/>
              <a:cs typeface="Roboto"/>
              <a:sym typeface="Roboto"/>
            </a:endParaRPr>
          </a:p>
          <a:p>
            <a:pPr indent="0" lvl="0" marL="0" rtl="0" algn="l">
              <a:spcBef>
                <a:spcPts val="0"/>
              </a:spcBef>
              <a:spcAft>
                <a:spcPts val="0"/>
              </a:spcAft>
              <a:buNone/>
            </a:pPr>
            <a:r>
              <a:rPr lang="en"/>
              <a:t>Gr: Prek-K MD</a:t>
            </a:r>
            <a:endParaRPr/>
          </a:p>
        </p:txBody>
      </p:sp>
      <p:pic>
        <p:nvPicPr>
          <p:cNvPr descr="Find the digital and print activities here: https://bit.ly/3o9Xbys&#10;&#10;❤️ Looking for preschool social emotional learning activities or social skills stories and social narratives on the self-management skills of cleaning up? Working with preschool or special education students on social skills about taking care of the classroom? Great for morning meeting or community circle as well as social groups, especially for students with autism who respond to social stories! This is one of many early childhood, toddler, or preschool level social emotional activities that combine SEL stories plus interactive activities. &#10;&#10;❤️ This is I Can Ask for Help. This activity is an 11-slide social narrative that teaches 4 steps to asking for help and then 7 slides to practice. &#10;&#10;📌Follow me to find out when I post a new vid for your littles!!!&#10;&#10;Find ABA in School on TpT and Boom to get this resource plus updates and new resources for early childhood education, special education, speech therapy, and ABA.&#10;&#10;www.abainschool.com &#10;&#10;Copyright © ABA in School. All Rights Reserved." id="65" name="Google Shape;65;p15" title="I CAN ASK FOR HELP Preschool Social Skills Story Social Emotional Learning Activity">
            <a:hlinkClick r:id="rId3"/>
          </p:cNvPr>
          <p:cNvPicPr preferRelativeResize="0"/>
          <p:nvPr/>
        </p:nvPicPr>
        <p:blipFill>
          <a:blip r:embed="rId4">
            <a:alphaModFix/>
          </a:blip>
          <a:stretch>
            <a:fillRect/>
          </a:stretch>
        </p:blipFill>
        <p:spPr>
          <a:xfrm>
            <a:off x="3577575" y="573550"/>
            <a:ext cx="1988850" cy="1118725"/>
          </a:xfrm>
          <a:prstGeom prst="rect">
            <a:avLst/>
          </a:prstGeom>
          <a:noFill/>
          <a:ln>
            <a:noFill/>
          </a:ln>
        </p:spPr>
      </p:pic>
      <p:pic>
        <p:nvPicPr>
          <p:cNvPr descr="Horse and Buggy Series - Paint It Out by Ethan Long&#10;Horse is excited to paint his mural, but buggy thinks he needs more planning. Horse soon realizes buggy is right... BUT will Horse have the courage to admit it and as for help? A great book for kids learning to ask for help. #readaloudforchildren #readaloudchannel #readaloudtokids &#10;&#10;Subscribe to receive comprehension questions created especially for each story:&#10;https://mailchi.mp/99404152cb58/youtube-subscribers&#10;&#10;Follow me at:&#10;Instagram: https://www.instagram.com/reading.nest/&#10;Facebook: @ReadingNestFB&#10;&#10;If you like to purchase this book click on the link below:&#10;https://www.amazon.com/Horse-Buggy-Paint-Like-Read/dp/082344256X&#10;&#10;Please support the authors and publishers of these wonderful books by purchasing a copy for your home. There's nothing like reading a book together as a family.&#10;&#10;Thank you for your support by watching my video! Remember to subscribe to enjoy more stories!!" id="66" name="Google Shape;66;p15" title="Asking for help for kids - Paint it out - Kids Read Aloud Books">
            <a:hlinkClick r:id="rId5"/>
          </p:cNvPr>
          <p:cNvPicPr preferRelativeResize="0"/>
          <p:nvPr/>
        </p:nvPicPr>
        <p:blipFill>
          <a:blip r:embed="rId6">
            <a:alphaModFix/>
          </a:blip>
          <a:stretch>
            <a:fillRect/>
          </a:stretch>
        </p:blipFill>
        <p:spPr>
          <a:xfrm>
            <a:off x="396050" y="573550"/>
            <a:ext cx="1988834" cy="1118725"/>
          </a:xfrm>
          <a:prstGeom prst="rect">
            <a:avLst/>
          </a:prstGeom>
          <a:noFill/>
          <a:ln>
            <a:noFill/>
          </a:ln>
        </p:spPr>
      </p:pic>
      <p:sp>
        <p:nvSpPr>
          <p:cNvPr id="67" name="Google Shape;67;p15"/>
          <p:cNvSpPr txBox="1"/>
          <p:nvPr/>
        </p:nvSpPr>
        <p:spPr>
          <a:xfrm>
            <a:off x="62400" y="1796175"/>
            <a:ext cx="30480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Asking for help for kids - Paint it out </a:t>
            </a:r>
            <a:endParaRPr>
              <a:solidFill>
                <a:srgbClr val="0F0F0F"/>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a:solidFill>
                  <a:srgbClr val="0F0F0F"/>
                </a:solidFill>
                <a:highlight>
                  <a:srgbClr val="FFFFFF"/>
                </a:highlight>
                <a:latin typeface="Roboto"/>
                <a:ea typeface="Roboto"/>
                <a:cs typeface="Roboto"/>
                <a:sym typeface="Roboto"/>
              </a:rPr>
              <a:t>Gr: K-3</a:t>
            </a:r>
            <a:endParaRPr/>
          </a:p>
        </p:txBody>
      </p:sp>
      <p:pic>
        <p:nvPicPr>
          <p:cNvPr descr="Gary Giraffe is so excited to finally turn six — now he should be able to reach the acacia leaves all on his own! When things don't go exactly as he'd planned, Gary is distraught. He tries and tries to get to the leaves himself, but he's just not tall enough. The other giraffes can do it — why can't he?&#10;&#10;Gary doesn't want to have to ask for help, but his friends convince him that everyone needs help sometimes. And that's OK!&#10;&#10;Click here to learn more: https://www.apa.org/pubs/magination/441B252&#10;__&#10;&#10;The American Psychological Association is the leading scientific and professional organization representing psychology in the United States, with more than 118,000 researchers, educators, clinicians, consultants and students as its members.&#10;&#10;To learn more about APA visit http://www.apa.org&#10;&#10;Follow APA on social media:&#10;&#10;Facebook&#10;https://www.facebook.com/AmericanPsychologicalAssociation/&#10;&#10;Twitter&#10;https://twitter.com/apa&#10;&#10;LinkedIn&#10;https://www.linkedin.com/company/american-psychological-association/" id="68" name="Google Shape;68;p15" title="Magination Press Story Time: Nyasha Chikowore reads Giraffe Asks for Help">
            <a:hlinkClick r:id="rId7"/>
          </p:cNvPr>
          <p:cNvPicPr preferRelativeResize="0"/>
          <p:nvPr/>
        </p:nvPicPr>
        <p:blipFill>
          <a:blip r:embed="rId8">
            <a:alphaModFix/>
          </a:blip>
          <a:stretch>
            <a:fillRect/>
          </a:stretch>
        </p:blipFill>
        <p:spPr>
          <a:xfrm>
            <a:off x="396050" y="2854280"/>
            <a:ext cx="1988825" cy="1118720"/>
          </a:xfrm>
          <a:prstGeom prst="rect">
            <a:avLst/>
          </a:prstGeom>
          <a:noFill/>
          <a:ln>
            <a:noFill/>
          </a:ln>
        </p:spPr>
      </p:pic>
      <p:sp>
        <p:nvSpPr>
          <p:cNvPr id="69" name="Google Shape;69;p15"/>
          <p:cNvSpPr txBox="1"/>
          <p:nvPr/>
        </p:nvSpPr>
        <p:spPr>
          <a:xfrm>
            <a:off x="249850" y="4174150"/>
            <a:ext cx="280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Giraffe Asks for Help Read Aloud </a:t>
            </a:r>
            <a:endParaRPr/>
          </a:p>
          <a:p>
            <a:pPr indent="0" lvl="0" marL="0" rtl="0" algn="l">
              <a:spcBef>
                <a:spcPts val="0"/>
              </a:spcBef>
              <a:spcAft>
                <a:spcPts val="0"/>
              </a:spcAft>
              <a:buNone/>
            </a:pPr>
            <a:r>
              <a:rPr lang="en"/>
              <a:t>Gr: Prek-3</a:t>
            </a:r>
            <a:endParaRPr/>
          </a:p>
        </p:txBody>
      </p:sp>
      <p:sp>
        <p:nvSpPr>
          <p:cNvPr id="70" name="Google Shape;70;p15"/>
          <p:cNvSpPr txBox="1"/>
          <p:nvPr/>
        </p:nvSpPr>
        <p:spPr>
          <a:xfrm>
            <a:off x="1723075" y="80950"/>
            <a:ext cx="5130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t>Videos &amp; Read Alouds - </a:t>
            </a:r>
            <a:r>
              <a:rPr lang="en" sz="1800"/>
              <a:t>Asking For Help</a:t>
            </a:r>
            <a:endParaRPr sz="1800"/>
          </a:p>
        </p:txBody>
      </p:sp>
      <p:pic>
        <p:nvPicPr>
          <p:cNvPr descr="Skillstreaming cartoon for introducing and teaching social skills.  A great companion to Skillstreaming the Elementary School Child (2012) by E. McGinnis: Research Press Publishers." id="71" name="Google Shape;71;p15" title="Social Emotional Learning Skill 2  Asking for Help">
            <a:hlinkClick r:id="rId9"/>
          </p:cNvPr>
          <p:cNvPicPr preferRelativeResize="0"/>
          <p:nvPr/>
        </p:nvPicPr>
        <p:blipFill>
          <a:blip r:embed="rId10">
            <a:alphaModFix/>
          </a:blip>
          <a:stretch>
            <a:fillRect/>
          </a:stretch>
        </p:blipFill>
        <p:spPr>
          <a:xfrm>
            <a:off x="6654338" y="2812900"/>
            <a:ext cx="1988825" cy="1118712"/>
          </a:xfrm>
          <a:prstGeom prst="rect">
            <a:avLst/>
          </a:prstGeom>
          <a:noFill/>
          <a:ln>
            <a:noFill/>
          </a:ln>
        </p:spPr>
      </p:pic>
      <p:sp>
        <p:nvSpPr>
          <p:cNvPr id="72" name="Google Shape;72;p15"/>
          <p:cNvSpPr txBox="1"/>
          <p:nvPr/>
        </p:nvSpPr>
        <p:spPr>
          <a:xfrm>
            <a:off x="6571738" y="1796175"/>
            <a:ext cx="21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Asking For Help Gr 2-5</a:t>
            </a:r>
            <a:endParaRPr/>
          </a:p>
        </p:txBody>
      </p:sp>
      <p:pic>
        <p:nvPicPr>
          <p:cNvPr descr="The SEL Video Lesson of the Week is on asking or seeking help. Something we all can improve on 😃&#10;_________________________________________________________________________&#10;&#10;Introducing SELTV! A new way to watch SEL videos - https://www.lessonsforsel.com/seltv&#10;___________________________________________________________________________&#10;&#10;Don’t forget to like, comment, and subscribe to our channel  @lessonsforsel  so you don’t miss future videos!&#10;___________________________________&#10;&#10;Our website is www.lessonsforsel.com&#10;&#10;Follow Lessons for SEL on social media...&#10;*FACEBOOK: https://www.facebook.com/lessonsforsel/&#10;*TWITTER: https://twitter.com/LessonsForSEL&#10;*INSTAGRAM: https://www.instagram.com/lessonsforsel/&#10;&#10;#SEL #SocialEmotionalLearning #School" id="73" name="Google Shape;73;p15" title="SEL Video Lesson of the Week (Week 35) - Asking for Help">
            <a:hlinkClick r:id="rId11"/>
          </p:cNvPr>
          <p:cNvPicPr preferRelativeResize="0"/>
          <p:nvPr/>
        </p:nvPicPr>
        <p:blipFill>
          <a:blip r:embed="rId12">
            <a:alphaModFix/>
          </a:blip>
          <a:stretch>
            <a:fillRect/>
          </a:stretch>
        </p:blipFill>
        <p:spPr>
          <a:xfrm>
            <a:off x="6654338" y="568300"/>
            <a:ext cx="1988825" cy="1118712"/>
          </a:xfrm>
          <a:prstGeom prst="rect">
            <a:avLst/>
          </a:prstGeom>
          <a:noFill/>
          <a:ln>
            <a:noFill/>
          </a:ln>
        </p:spPr>
      </p:pic>
      <p:sp>
        <p:nvSpPr>
          <p:cNvPr id="74" name="Google Shape;74;p15"/>
          <p:cNvSpPr txBox="1"/>
          <p:nvPr/>
        </p:nvSpPr>
        <p:spPr>
          <a:xfrm>
            <a:off x="6571750" y="4101600"/>
            <a:ext cx="1890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Knowing When To Ask For Help Gr: 2-5</a:t>
            </a:r>
            <a:endParaRPr/>
          </a:p>
        </p:txBody>
      </p:sp>
      <p:pic>
        <p:nvPicPr>
          <p:cNvPr descr="Story Time with Lynn.  Join Lynn as she reads &quot;A Little Spot of Confidence&quot; written and Illustrated by Diane Alber.  This book can be purchased at the following link: https://www.amazon.com/Little-SPOT-Confidence-Believing-Yourself/dp/1951287061/ref=sr_1_1_sspa?keywords=a+little+spot+of+confidence&amp;qid=1575260642&amp;sr=8-1-spons&amp;psc=1&amp;spLa=ZW5jcnlwdGVkUXVhbGlmaWVyPUFPQkVYSTZPWThJR0cmZW5jcnlwdGVkSWQ9QTA1MDU5NTVGTVo1Nk1FNDdBTlYmZW5jcnlwdGVkQWRJZD1BMDk1ODA4MTNMUDBNUUQ3QktVTFcmd2lkZ2V0TmFtZT1zcF9hdGYmYWN0aW9uPWNsaWNrUmVkaXJlY3QmZG9Ob3RMb2dDbGljaz10cnVl" id="75" name="Google Shape;75;p15" title="Story Time with Lynn “A Little Spot of Confidence” by Diane Alber.">
            <a:hlinkClick r:id="rId13"/>
          </p:cNvPr>
          <p:cNvPicPr preferRelativeResize="0"/>
          <p:nvPr/>
        </p:nvPicPr>
        <p:blipFill>
          <a:blip r:embed="rId14">
            <a:alphaModFix/>
          </a:blip>
          <a:stretch>
            <a:fillRect/>
          </a:stretch>
        </p:blipFill>
        <p:spPr>
          <a:xfrm>
            <a:off x="3442625" y="2807826"/>
            <a:ext cx="2154000" cy="1211624"/>
          </a:xfrm>
          <a:prstGeom prst="rect">
            <a:avLst/>
          </a:prstGeom>
          <a:noFill/>
          <a:ln>
            <a:noFill/>
          </a:ln>
        </p:spPr>
      </p:pic>
      <p:sp>
        <p:nvSpPr>
          <p:cNvPr id="76" name="Google Shape;76;p15"/>
          <p:cNvSpPr txBox="1"/>
          <p:nvPr/>
        </p:nvSpPr>
        <p:spPr>
          <a:xfrm>
            <a:off x="3448250" y="4174150"/>
            <a:ext cx="251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 Little Spot of Confidence</a:t>
            </a:r>
            <a:endParaRPr/>
          </a:p>
          <a:p>
            <a:pPr indent="0" lvl="0" marL="0" rtl="0" algn="l">
              <a:spcBef>
                <a:spcPts val="0"/>
              </a:spcBef>
              <a:spcAft>
                <a:spcPts val="0"/>
              </a:spcAft>
              <a:buNone/>
            </a:pPr>
            <a:r>
              <a:rPr lang="en"/>
              <a:t>Gr: Prek/K, 1-2</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1000"/>
                                        <p:tgtEl>
                                          <p:spTgt spid="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16"/>
          <p:cNvSpPr txBox="1"/>
          <p:nvPr/>
        </p:nvSpPr>
        <p:spPr>
          <a:xfrm>
            <a:off x="3060400" y="77175"/>
            <a:ext cx="360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7"/>
          <p:cNvSpPr txBox="1"/>
          <p:nvPr/>
        </p:nvSpPr>
        <p:spPr>
          <a:xfrm>
            <a:off x="3060400" y="77175"/>
            <a:ext cx="360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 name="Shape 94"/>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0"/>
          <p:cNvPicPr preferRelativeResize="0"/>
          <p:nvPr/>
        </p:nvPicPr>
        <p:blipFill>
          <a:blip r:embed="rId3">
            <a:alphaModFix/>
          </a:blip>
          <a:stretch>
            <a:fillRect/>
          </a:stretch>
        </p:blipFill>
        <p:spPr>
          <a:xfrm>
            <a:off x="-116765" y="0"/>
            <a:ext cx="9207891" cy="5213476"/>
          </a:xfrm>
          <a:prstGeom prst="rect">
            <a:avLst/>
          </a:prstGeom>
          <a:noFill/>
          <a:ln>
            <a:noFill/>
          </a:ln>
        </p:spPr>
      </p:pic>
      <p:sp>
        <p:nvSpPr>
          <p:cNvPr id="100" name="Google Shape;100;p20"/>
          <p:cNvSpPr txBox="1"/>
          <p:nvPr/>
        </p:nvSpPr>
        <p:spPr>
          <a:xfrm>
            <a:off x="3613325" y="102875"/>
            <a:ext cx="2237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Being Confident…</a:t>
            </a:r>
            <a:endParaRPr b="1" sz="1600"/>
          </a:p>
        </p:txBody>
      </p:sp>
      <p:sp>
        <p:nvSpPr>
          <p:cNvPr id="101" name="Google Shape;101;p20"/>
          <p:cNvSpPr txBox="1"/>
          <p:nvPr/>
        </p:nvSpPr>
        <p:spPr>
          <a:xfrm>
            <a:off x="8101025" y="102875"/>
            <a:ext cx="7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1"/>
          <p:cNvSpPr txBox="1"/>
          <p:nvPr/>
        </p:nvSpPr>
        <p:spPr>
          <a:xfrm>
            <a:off x="8126725" y="90000"/>
            <a:ext cx="848700" cy="2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Gr 3-8</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