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9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04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0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4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4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4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3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0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3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9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9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3A8FD-9BF7-4AC1-AD42-DCA15A4BD5D6}" type="datetimeFigureOut">
              <a:rPr lang="en-US" smtClean="0"/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F5D6E-AAE9-4DB8-880D-11A7255A6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01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8675" y="270412"/>
            <a:ext cx="5908431" cy="58477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ea typeface="HelloBabes" panose="02000603000000000000" pitchFamily="2" charset="0"/>
              </a:rPr>
              <a:t>Social Studies Pacing Guide</a:t>
            </a:r>
            <a:endParaRPr lang="en-US" sz="3200" dirty="0">
              <a:ea typeface="HelloBabes" panose="02000603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0377" y="966651"/>
            <a:ext cx="6205025" cy="8156079"/>
          </a:xfrm>
          <a:prstGeom prst="rect">
            <a:avLst/>
          </a:prstGeom>
          <a:noFill/>
          <a:ln w="76200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lang="en-US" sz="2400" u="sng" dirty="0" smtClean="0">
              <a:latin typeface="HelloAsparagus" panose="02000603000000000000" pitchFamily="2" charset="0"/>
              <a:ea typeface="HelloAsparagus" panose="02000603000000000000" pitchFamily="2" charset="0"/>
            </a:endParaRPr>
          </a:p>
          <a:p>
            <a:r>
              <a:rPr lang="en-US" sz="2400" u="sng" dirty="0" smtClean="0">
                <a:latin typeface="Comic Sans MS" panose="030F0702030302020204" pitchFamily="66" charset="0"/>
                <a:ea typeface="HelloAsparagus" panose="02000603000000000000" pitchFamily="2" charset="0"/>
              </a:rPr>
              <a:t>Unit 1 Civics, Government, and Human </a:t>
            </a:r>
            <a:r>
              <a:rPr lang="en-US" sz="2400" u="sng" dirty="0" smtClean="0">
                <a:latin typeface="Comic Sans MS" panose="030F0702030302020204" pitchFamily="66" charset="0"/>
                <a:ea typeface="HelloAsparagus" panose="02000603000000000000" pitchFamily="2" charset="0"/>
              </a:rPr>
              <a:t>Rights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omic Sans MS" panose="030F0702030302020204" pitchFamily="66" charset="0"/>
                <a:ea typeface="LuckeyFelt" panose="02000603000000000000" pitchFamily="2" charset="0"/>
              </a:rPr>
              <a:t>Local &amp; state </a:t>
            </a:r>
            <a:r>
              <a:rPr lang="en-US" sz="2000" dirty="0">
                <a:latin typeface="Comic Sans MS" panose="030F0702030302020204" pitchFamily="66" charset="0"/>
                <a:ea typeface="LuckeyFelt" panose="02000603000000000000" pitchFamily="2" charset="0"/>
              </a:rPr>
              <a:t>g</a:t>
            </a:r>
            <a:r>
              <a:rPr lang="en-US" sz="2000" dirty="0" smtClean="0">
                <a:latin typeface="Comic Sans MS" panose="030F0702030302020204" pitchFamily="66" charset="0"/>
                <a:ea typeface="LuckeyFelt" panose="02000603000000000000" pitchFamily="2" charset="0"/>
              </a:rPr>
              <a:t>overnment, branches of government, MLK – civil rights </a:t>
            </a:r>
          </a:p>
          <a:p>
            <a:pPr algn="ctr"/>
            <a:r>
              <a:rPr lang="en-US" sz="2000" dirty="0" smtClean="0">
                <a:latin typeface="Comic Sans MS" panose="030F0702030302020204" pitchFamily="66" charset="0"/>
                <a:ea typeface="LuckeyFelt" panose="02000603000000000000" pitchFamily="2" charset="0"/>
              </a:rPr>
              <a:t>5 </a:t>
            </a:r>
            <a:r>
              <a:rPr lang="en-US" sz="2000" dirty="0" smtClean="0">
                <a:latin typeface="Comic Sans MS" panose="030F0702030302020204" pitchFamily="66" charset="0"/>
                <a:ea typeface="LuckeyFelt" panose="02000603000000000000" pitchFamily="2" charset="0"/>
              </a:rPr>
              <a:t>weeks </a:t>
            </a:r>
          </a:p>
          <a:p>
            <a:endParaRPr lang="en-US" sz="2400" dirty="0">
              <a:latin typeface="Comic Sans MS" panose="030F0702030302020204" pitchFamily="66" charset="0"/>
              <a:ea typeface="HelloAsparagus" panose="02000603000000000000" pitchFamily="2" charset="0"/>
            </a:endParaRPr>
          </a:p>
          <a:p>
            <a:r>
              <a:rPr lang="en-US" sz="2400" u="sng" dirty="0" smtClean="0">
                <a:latin typeface="Comic Sans MS" panose="030F0702030302020204" pitchFamily="66" charset="0"/>
                <a:ea typeface="HelloAsparagus" panose="02000603000000000000" pitchFamily="2" charset="0"/>
              </a:rPr>
              <a:t>Unit 2 Geography, People, and the Environment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omic Sans MS" panose="030F0702030302020204" pitchFamily="66" charset="0"/>
                <a:ea typeface="HelloBabes" panose="02000603000000000000" pitchFamily="2" charset="0"/>
              </a:rPr>
              <a:t>M</a:t>
            </a:r>
            <a:r>
              <a:rPr lang="en-US" sz="2000" dirty="0" smtClean="0">
                <a:latin typeface="Comic Sans MS" panose="030F0702030302020204" pitchFamily="66" charset="0"/>
                <a:ea typeface="HelloBabes" panose="02000603000000000000" pitchFamily="2" charset="0"/>
              </a:rPr>
              <a:t>aps, Communities (rural, suburban, urban)</a:t>
            </a:r>
            <a:endParaRPr lang="en-US" sz="2000" dirty="0" smtClean="0">
              <a:latin typeface="Comic Sans MS" panose="030F0702030302020204" pitchFamily="66" charset="0"/>
              <a:ea typeface="HelloBabes" panose="02000603000000000000" pitchFamily="2" charset="0"/>
            </a:endParaRPr>
          </a:p>
          <a:p>
            <a:pPr algn="ctr"/>
            <a:r>
              <a:rPr lang="en-US" sz="2000" dirty="0" smtClean="0">
                <a:latin typeface="Comic Sans MS" panose="030F0702030302020204" pitchFamily="66" charset="0"/>
                <a:ea typeface="LuckeyFelt" panose="02000603000000000000" pitchFamily="2" charset="0"/>
              </a:rPr>
              <a:t>4 </a:t>
            </a:r>
            <a:r>
              <a:rPr lang="en-US" sz="2000" dirty="0" smtClean="0">
                <a:latin typeface="Comic Sans MS" panose="030F0702030302020204" pitchFamily="66" charset="0"/>
                <a:ea typeface="LuckeyFelt" panose="02000603000000000000" pitchFamily="2" charset="0"/>
              </a:rPr>
              <a:t>weeks</a:t>
            </a:r>
          </a:p>
          <a:p>
            <a:endParaRPr lang="en-US" sz="2400" u="sng" dirty="0">
              <a:latin typeface="Comic Sans MS" panose="030F0702030302020204" pitchFamily="66" charset="0"/>
              <a:ea typeface="HelloAsparagus" panose="02000603000000000000" pitchFamily="2" charset="0"/>
            </a:endParaRPr>
          </a:p>
          <a:p>
            <a:r>
              <a:rPr lang="en-US" sz="2400" u="sng" dirty="0" smtClean="0">
                <a:latin typeface="Comic Sans MS" panose="030F0702030302020204" pitchFamily="66" charset="0"/>
                <a:ea typeface="HelloAsparagus" panose="02000603000000000000" pitchFamily="2" charset="0"/>
              </a:rPr>
              <a:t>Unit 3 History, Culture, and Perspectives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omic Sans MS" panose="030F0702030302020204" pitchFamily="66" charset="0"/>
                <a:ea typeface="HelloBabes" panose="02000603000000000000" pitchFamily="2" charset="0"/>
              </a:rPr>
              <a:t>Immigration, landmarks, culture/traditions, holidays </a:t>
            </a:r>
            <a:endParaRPr lang="en-US" sz="2000" dirty="0" smtClean="0">
              <a:latin typeface="Comic Sans MS" panose="030F0702030302020204" pitchFamily="66" charset="0"/>
              <a:ea typeface="HelloBabes" panose="02000603000000000000" pitchFamily="2" charset="0"/>
            </a:endParaRPr>
          </a:p>
          <a:p>
            <a:pPr algn="ctr"/>
            <a:r>
              <a:rPr lang="en-US" sz="2000" dirty="0" smtClean="0">
                <a:latin typeface="Comic Sans MS" panose="030F0702030302020204" pitchFamily="66" charset="0"/>
                <a:ea typeface="LuckeyFelt" panose="02000603000000000000" pitchFamily="2" charset="0"/>
              </a:rPr>
              <a:t>9 </a:t>
            </a:r>
            <a:r>
              <a:rPr lang="en-US" sz="2000" dirty="0" smtClean="0">
                <a:latin typeface="Comic Sans MS" panose="030F0702030302020204" pitchFamily="66" charset="0"/>
                <a:ea typeface="LuckeyFelt" panose="02000603000000000000" pitchFamily="2" charset="0"/>
              </a:rPr>
              <a:t>weeks</a:t>
            </a:r>
          </a:p>
          <a:p>
            <a:endParaRPr lang="en-US" sz="2400" dirty="0">
              <a:latin typeface="Comic Sans MS" panose="030F0702030302020204" pitchFamily="66" charset="0"/>
              <a:ea typeface="HelloAsparagus" panose="02000603000000000000" pitchFamily="2" charset="0"/>
            </a:endParaRPr>
          </a:p>
          <a:p>
            <a:r>
              <a:rPr lang="en-US" sz="2400" u="sng" dirty="0" smtClean="0">
                <a:latin typeface="Comic Sans MS" panose="030F0702030302020204" pitchFamily="66" charset="0"/>
                <a:ea typeface="HelloAsparagus" panose="02000603000000000000" pitchFamily="2" charset="0"/>
              </a:rPr>
              <a:t>Unit 4 Economics, Innovation, &amp; </a:t>
            </a:r>
            <a:r>
              <a:rPr lang="en-US" sz="2400" u="sng" dirty="0" smtClean="0">
                <a:latin typeface="Comic Sans MS" panose="030F0702030302020204" pitchFamily="66" charset="0"/>
                <a:ea typeface="HelloAsparagus" panose="02000603000000000000" pitchFamily="2" charset="0"/>
              </a:rPr>
              <a:t>Technology</a:t>
            </a:r>
            <a:endParaRPr lang="en-US" sz="2400" u="sng" dirty="0" smtClean="0">
              <a:latin typeface="Comic Sans MS" panose="030F0702030302020204" pitchFamily="66" charset="0"/>
              <a:ea typeface="HelloAsparagus" panose="02000603000000000000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omic Sans MS" panose="030F0702030302020204" pitchFamily="66" charset="0"/>
                <a:ea typeface="HelloBabes" panose="02000603000000000000" pitchFamily="2" charset="0"/>
              </a:rPr>
              <a:t>Includes inventions, </a:t>
            </a:r>
            <a:r>
              <a:rPr lang="en-US" sz="2000" dirty="0" smtClean="0">
                <a:latin typeface="Comic Sans MS" panose="030F0702030302020204" pitchFamily="66" charset="0"/>
                <a:ea typeface="HelloBabes" panose="02000603000000000000" pitchFamily="2" charset="0"/>
              </a:rPr>
              <a:t>technological advances</a:t>
            </a:r>
            <a:endParaRPr lang="en-US" sz="2000" dirty="0" smtClean="0">
              <a:latin typeface="Comic Sans MS" panose="030F0702030302020204" pitchFamily="66" charset="0"/>
              <a:ea typeface="HelloBabes" panose="02000603000000000000" pitchFamily="2" charset="0"/>
            </a:endParaRPr>
          </a:p>
          <a:p>
            <a:pPr algn="ctr"/>
            <a:r>
              <a:rPr lang="en-US" sz="2000" dirty="0" smtClean="0">
                <a:latin typeface="Comic Sans MS" panose="030F0702030302020204" pitchFamily="66" charset="0"/>
                <a:ea typeface="LuckeyFelt" panose="02000603000000000000" pitchFamily="2" charset="0"/>
              </a:rPr>
              <a:t>2 weeks </a:t>
            </a:r>
            <a:endParaRPr lang="en-US" sz="2000" dirty="0" smtClean="0">
              <a:latin typeface="Comic Sans MS" panose="030F0702030302020204" pitchFamily="66" charset="0"/>
              <a:ea typeface="LuckeyFelt" panose="02000603000000000000" pitchFamily="2" charset="0"/>
            </a:endParaRPr>
          </a:p>
          <a:p>
            <a:pPr algn="ctr"/>
            <a:endParaRPr lang="en-US" sz="2000" dirty="0">
              <a:latin typeface="Comic Sans MS" panose="030F0702030302020204" pitchFamily="66" charset="0"/>
              <a:ea typeface="LuckeyFelt" panose="02000603000000000000" pitchFamily="2" charset="0"/>
            </a:endParaRPr>
          </a:p>
          <a:p>
            <a:pPr algn="ctr"/>
            <a:endParaRPr lang="en-US" sz="2000" dirty="0" smtClean="0">
              <a:latin typeface="Comic Sans MS" panose="030F0702030302020204" pitchFamily="66" charset="0"/>
              <a:ea typeface="LuckeyFelt" panose="02000603000000000000" pitchFamily="2" charset="0"/>
            </a:endParaRPr>
          </a:p>
          <a:p>
            <a:pPr algn="ctr"/>
            <a:endParaRPr lang="en-US" sz="2000" dirty="0">
              <a:latin typeface="Comic Sans MS" panose="030F0702030302020204" pitchFamily="66" charset="0"/>
              <a:ea typeface="LuckeyFelt" panose="02000603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30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81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HelloAsparagus</vt:lpstr>
      <vt:lpstr>HelloBabes</vt:lpstr>
      <vt:lpstr>LuckeyFelt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Kyleigh Wristbridge</dc:creator>
  <cp:lastModifiedBy>Tina Hluchy</cp:lastModifiedBy>
  <cp:revision>11</cp:revision>
  <cp:lastPrinted>2019-07-16T15:17:54Z</cp:lastPrinted>
  <dcterms:created xsi:type="dcterms:W3CDTF">2019-07-16T14:45:33Z</dcterms:created>
  <dcterms:modified xsi:type="dcterms:W3CDTF">2019-07-18T15:23:42Z</dcterms:modified>
</cp:coreProperties>
</file>