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1" r:id="rId3"/>
    <p:sldId id="262" r:id="rId4"/>
    <p:sldId id="257" r:id="rId5"/>
    <p:sldId id="258" r:id="rId6"/>
    <p:sldId id="259" r:id="rId7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1" d="100"/>
          <a:sy n="31" d="100"/>
        </p:scale>
        <p:origin x="22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7AD1-4D94-43FD-AB6A-3F240D0BA7B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E310-A129-4456-AF4B-966A86DA7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6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7AD1-4D94-43FD-AB6A-3F240D0BA7B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E310-A129-4456-AF4B-966A86DA7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7AD1-4D94-43FD-AB6A-3F240D0BA7B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E310-A129-4456-AF4B-966A86DA7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2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7AD1-4D94-43FD-AB6A-3F240D0BA7B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E310-A129-4456-AF4B-966A86DA7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7AD1-4D94-43FD-AB6A-3F240D0BA7B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E310-A129-4456-AF4B-966A86DA7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7AD1-4D94-43FD-AB6A-3F240D0BA7B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E310-A129-4456-AF4B-966A86DA7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3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7AD1-4D94-43FD-AB6A-3F240D0BA7B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E310-A129-4456-AF4B-966A86DA7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0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7AD1-4D94-43FD-AB6A-3F240D0BA7B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E310-A129-4456-AF4B-966A86DA7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1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7AD1-4D94-43FD-AB6A-3F240D0BA7B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E310-A129-4456-AF4B-966A86DA7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7AD1-4D94-43FD-AB6A-3F240D0BA7B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E310-A129-4456-AF4B-966A86DA7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0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7AD1-4D94-43FD-AB6A-3F240D0BA7B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EE310-A129-4456-AF4B-966A86DA7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4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47AD1-4D94-43FD-AB6A-3F240D0BA7B4}" type="datetimeFigureOut">
              <a:rPr lang="en-US" smtClean="0"/>
              <a:t>7/18/2019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E310-A129-4456-AF4B-966A86DA7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2800" y="343873"/>
            <a:ext cx="10691445" cy="1585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January Social Studies Assessment</a:t>
            </a:r>
          </a:p>
          <a:p>
            <a:pPr marL="609608" indent="-609608">
              <a:buAutoNum type="arabicPeriod"/>
            </a:pPr>
            <a:endParaRPr lang="en-US" sz="3200" dirty="0"/>
          </a:p>
          <a:p>
            <a:pPr marL="609608" indent="-609608">
              <a:buAutoNum type="arabicPeriod"/>
            </a:pPr>
            <a:r>
              <a:rPr lang="en-US" sz="3200" dirty="0"/>
              <a:t>________ help keep people safe and make a community a fair place to live?</a:t>
            </a:r>
          </a:p>
          <a:p>
            <a:pPr marL="609608" indent="-609608">
              <a:buAutoNum type="alphaLcPeriod"/>
            </a:pPr>
            <a:r>
              <a:rPr lang="en-US" sz="3200" dirty="0"/>
              <a:t>rules</a:t>
            </a:r>
          </a:p>
          <a:p>
            <a:pPr marL="609608" indent="-609608">
              <a:buAutoNum type="alphaLcPeriod"/>
            </a:pPr>
            <a:r>
              <a:rPr lang="en-US" sz="3200" dirty="0"/>
              <a:t>bully</a:t>
            </a:r>
          </a:p>
          <a:p>
            <a:pPr marL="609608" indent="-609608">
              <a:buAutoNum type="alphaLcPeriod"/>
            </a:pPr>
            <a:r>
              <a:rPr lang="en-US" sz="3200" dirty="0"/>
              <a:t>Community</a:t>
            </a:r>
          </a:p>
          <a:p>
            <a:pPr marL="609608" indent="-609608">
              <a:buAutoNum type="alphaLcPeriod"/>
            </a:pPr>
            <a:endParaRPr lang="en-US" sz="3200" dirty="0"/>
          </a:p>
          <a:p>
            <a:r>
              <a:rPr lang="en-US" sz="3200" dirty="0"/>
              <a:t>2. A tradition is special way of doing something that is past down from generation to generation.</a:t>
            </a:r>
          </a:p>
          <a:p>
            <a:endParaRPr lang="en-US" sz="3200" dirty="0"/>
          </a:p>
          <a:p>
            <a:r>
              <a:rPr lang="en-US" sz="3200" dirty="0"/>
              <a:t>	           True					False</a:t>
            </a:r>
          </a:p>
          <a:p>
            <a:pPr marL="609608" indent="-609608">
              <a:buAutoNum type="alphaLcPeriod"/>
            </a:pPr>
            <a:endParaRPr lang="en-US" sz="3200" dirty="0"/>
          </a:p>
          <a:p>
            <a:r>
              <a:rPr lang="en-US" sz="3200" dirty="0"/>
              <a:t>3. Why is it important to work together to</a:t>
            </a:r>
          </a:p>
          <a:p>
            <a:pPr marL="609608" indent="-609608">
              <a:buAutoNum type="alphaLcPeriod"/>
            </a:pPr>
            <a:r>
              <a:rPr lang="en-US" sz="3200" dirty="0"/>
              <a:t>resolve conflicts</a:t>
            </a:r>
          </a:p>
          <a:p>
            <a:pPr marL="609608" indent="-609608">
              <a:buAutoNum type="alphaLcPeriod"/>
            </a:pPr>
            <a:r>
              <a:rPr lang="en-US" sz="3200" dirty="0"/>
              <a:t>spend time with your friends</a:t>
            </a:r>
          </a:p>
          <a:p>
            <a:pPr marL="609608" indent="-609608">
              <a:buAutoNum type="alphaLcPeriod"/>
            </a:pPr>
            <a:r>
              <a:rPr lang="en-US" sz="3200" dirty="0"/>
              <a:t>chose elected officials</a:t>
            </a:r>
          </a:p>
          <a:p>
            <a:endParaRPr lang="en-US" sz="3200" dirty="0"/>
          </a:p>
          <a:p>
            <a:r>
              <a:rPr lang="en-US" sz="3200" dirty="0"/>
              <a:t>4. Communities change over time.</a:t>
            </a:r>
          </a:p>
          <a:p>
            <a:endParaRPr lang="en-US" sz="3200" dirty="0"/>
          </a:p>
          <a:p>
            <a:r>
              <a:rPr lang="en-US" sz="3200" dirty="0"/>
              <a:t>		True						False</a:t>
            </a:r>
          </a:p>
          <a:p>
            <a:pPr marL="609608" indent="-609608">
              <a:buAutoNum type="alphaLcPeriod"/>
            </a:pPr>
            <a:endParaRPr lang="en-US" sz="3200" dirty="0"/>
          </a:p>
          <a:p>
            <a:r>
              <a:rPr lang="en-US" sz="3200" dirty="0"/>
              <a:t>5. Which is not something you find on a map?</a:t>
            </a:r>
          </a:p>
          <a:p>
            <a:pPr marL="609608" indent="-609608">
              <a:buAutoNum type="alphaLcPeriod"/>
            </a:pPr>
            <a:r>
              <a:rPr lang="en-US" sz="3200" dirty="0"/>
              <a:t>Map key</a:t>
            </a:r>
          </a:p>
          <a:p>
            <a:pPr marL="609608" indent="-609608">
              <a:buAutoNum type="alphaLcPeriod"/>
            </a:pPr>
            <a:r>
              <a:rPr lang="en-US" sz="3200" dirty="0"/>
              <a:t>Number line</a:t>
            </a:r>
          </a:p>
          <a:p>
            <a:pPr marL="609608" indent="-609608">
              <a:buAutoNum type="alphaLcPeriod"/>
            </a:pPr>
            <a:r>
              <a:rPr lang="en-US" sz="3200" dirty="0"/>
              <a:t>Symbol</a:t>
            </a:r>
          </a:p>
          <a:p>
            <a:endParaRPr lang="en-US" sz="3200" dirty="0"/>
          </a:p>
          <a:p>
            <a:r>
              <a:rPr lang="en-US" sz="3200" dirty="0"/>
              <a:t>6. A map can used to </a:t>
            </a:r>
          </a:p>
          <a:p>
            <a:pPr marL="609608" indent="-609608">
              <a:buAutoNum type="alphaLcPeriod"/>
            </a:pPr>
            <a:r>
              <a:rPr lang="en-US" sz="3200" dirty="0"/>
              <a:t>Give page numbers</a:t>
            </a:r>
          </a:p>
          <a:p>
            <a:pPr marL="609608" indent="-609608">
              <a:buAutoNum type="alphaLcPeriod"/>
            </a:pPr>
            <a:r>
              <a:rPr lang="en-US" sz="3200" dirty="0"/>
              <a:t>Find places</a:t>
            </a:r>
          </a:p>
          <a:p>
            <a:pPr marL="609608" indent="-609608">
              <a:buAutoNum type="alphaLcPeriod"/>
            </a:pPr>
            <a:r>
              <a:rPr lang="en-US" sz="3200" dirty="0"/>
              <a:t>Help you spell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726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9658" y="-212437"/>
            <a:ext cx="10682658" cy="1388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r>
              <a:rPr lang="en-US" sz="3200" dirty="0"/>
              <a:t>7. What would NOT be an example of a map?</a:t>
            </a:r>
          </a:p>
          <a:p>
            <a:r>
              <a:rPr lang="en-US" sz="3200" dirty="0"/>
              <a:t>  a. state 	         	b. globe			 c. video clip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8. All the pictures below are national symbols.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	           True					False</a:t>
            </a:r>
          </a:p>
          <a:p>
            <a:pPr marL="609608" indent="-609608">
              <a:buAutoNum type="alphaLcPeriod"/>
            </a:pPr>
            <a:endParaRPr lang="en-US" sz="3200" dirty="0"/>
          </a:p>
          <a:p>
            <a:r>
              <a:rPr lang="en-US" sz="3200" dirty="0"/>
              <a:t>9. What is a national holiday where we honor and celebrate those who serve our country?</a:t>
            </a:r>
          </a:p>
          <a:p>
            <a:pPr marL="609608" indent="-609608">
              <a:buAutoNum type="alphaLcPeriod"/>
            </a:pPr>
            <a:r>
              <a:rPr lang="en-US" sz="3200" dirty="0"/>
              <a:t>Halloween</a:t>
            </a:r>
          </a:p>
          <a:p>
            <a:pPr marL="609608" indent="-609608">
              <a:buAutoNum type="alphaLcPeriod"/>
            </a:pPr>
            <a:r>
              <a:rPr lang="en-US" sz="3200" dirty="0"/>
              <a:t>4th of July</a:t>
            </a:r>
          </a:p>
          <a:p>
            <a:pPr marL="609608" indent="-609608">
              <a:buAutoNum type="alphaLcPeriod"/>
            </a:pPr>
            <a:r>
              <a:rPr lang="en-US" sz="3200" dirty="0"/>
              <a:t>Veteran’s Day</a:t>
            </a:r>
          </a:p>
          <a:p>
            <a:endParaRPr lang="en-US" sz="3200" b="1" dirty="0"/>
          </a:p>
          <a:p>
            <a:r>
              <a:rPr lang="en-US" sz="3200" dirty="0"/>
              <a:t>10. Something you cannot live without is a </a:t>
            </a:r>
          </a:p>
          <a:p>
            <a:pPr marL="609608" indent="-609608">
              <a:buAutoNum type="alphaLcPeriod"/>
            </a:pPr>
            <a:r>
              <a:rPr lang="en-US" sz="3200" dirty="0"/>
              <a:t>Need</a:t>
            </a:r>
          </a:p>
          <a:p>
            <a:pPr marL="609608" indent="-609608">
              <a:buAutoNum type="alphaLcPeriod"/>
            </a:pPr>
            <a:r>
              <a:rPr lang="en-US" sz="3200" dirty="0"/>
              <a:t>Want</a:t>
            </a:r>
          </a:p>
          <a:p>
            <a:pPr marL="609608" indent="-609608">
              <a:buAutoNum type="alphaLcPeriod"/>
            </a:pPr>
            <a:r>
              <a:rPr lang="en-US" sz="3200" dirty="0"/>
              <a:t>Video game</a:t>
            </a:r>
          </a:p>
          <a:p>
            <a:pPr marL="609608" indent="-609608">
              <a:buAutoNum type="alphaLcPeriod"/>
            </a:pPr>
            <a:endParaRPr lang="en-US" sz="3200" b="1" dirty="0"/>
          </a:p>
          <a:p>
            <a:pPr marL="609608" indent="-609608">
              <a:buAutoNum type="alphaLcPeriod"/>
            </a:pPr>
            <a:endParaRPr lang="en-US" sz="3200" dirty="0"/>
          </a:p>
          <a:p>
            <a:r>
              <a:rPr lang="en-US" sz="3200" dirty="0"/>
              <a:t> </a:t>
            </a:r>
          </a:p>
        </p:txBody>
      </p:sp>
      <p:pic>
        <p:nvPicPr>
          <p:cNvPr id="7" name="Picture 6" descr="Statue of liberty Pics |Clickandseeworld is all about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7" y="3349325"/>
            <a:ext cx="1637550" cy="2183401"/>
          </a:xfrm>
          <a:prstGeom prst="rect">
            <a:avLst/>
          </a:prstGeom>
        </p:spPr>
      </p:pic>
      <p:pic>
        <p:nvPicPr>
          <p:cNvPr id="8" name="Picture 7" descr="United States Flag | Free Stock Photo | An illustration of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632" y="3190125"/>
            <a:ext cx="2157268" cy="2501799"/>
          </a:xfrm>
          <a:prstGeom prst="rect">
            <a:avLst/>
          </a:prstGeom>
        </p:spPr>
      </p:pic>
      <p:pic>
        <p:nvPicPr>
          <p:cNvPr id="9" name="Picture 8" descr="everyday life - what kind of wings would a person need to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98" y="3325397"/>
            <a:ext cx="3844350" cy="223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6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2431" y="93786"/>
            <a:ext cx="10682658" cy="1092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11. Drag the word </a:t>
            </a:r>
            <a:r>
              <a:rPr lang="en-US" sz="3200" b="1" dirty="0"/>
              <a:t>producer</a:t>
            </a:r>
            <a:r>
              <a:rPr lang="en-US" sz="3200" dirty="0"/>
              <a:t> to the picture of a producer and the word </a:t>
            </a:r>
            <a:r>
              <a:rPr lang="en-US" sz="3200" b="1" dirty="0"/>
              <a:t>consumer</a:t>
            </a:r>
            <a:r>
              <a:rPr lang="en-US" sz="3200" dirty="0"/>
              <a:t> to picture of a consumer. </a:t>
            </a:r>
          </a:p>
          <a:p>
            <a:endParaRPr lang="en-US" sz="3200" dirty="0"/>
          </a:p>
          <a:p>
            <a:pPr marL="609608" indent="-609608">
              <a:buAutoNum type="alphaLcPeriod"/>
            </a:pPr>
            <a:endParaRPr lang="en-US" sz="3200" dirty="0"/>
          </a:p>
          <a:p>
            <a:pPr marL="609608" indent="-609608">
              <a:buAutoNum type="alphaLcPeriod"/>
            </a:pPr>
            <a:endParaRPr lang="en-US" sz="3200" dirty="0"/>
          </a:p>
          <a:p>
            <a:pPr marL="609608" indent="-609608">
              <a:buAutoNum type="alphaLcPeriod"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12. People work to ____________ money.</a:t>
            </a:r>
          </a:p>
          <a:p>
            <a:r>
              <a:rPr lang="en-US" sz="3200" dirty="0"/>
              <a:t>a. save</a:t>
            </a:r>
          </a:p>
          <a:p>
            <a:r>
              <a:rPr lang="en-US" sz="3200" dirty="0"/>
              <a:t>b. earn</a:t>
            </a:r>
          </a:p>
          <a:p>
            <a:r>
              <a:rPr lang="en-US" sz="3200" dirty="0"/>
              <a:t>c. spend</a:t>
            </a:r>
          </a:p>
          <a:p>
            <a:r>
              <a:rPr lang="en-US" sz="3200" dirty="0"/>
              <a:t>d. All of the above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	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35" y="2452841"/>
            <a:ext cx="4619244" cy="2893664"/>
          </a:xfrm>
          <a:prstGeom prst="rect">
            <a:avLst/>
          </a:prstGeom>
        </p:spPr>
      </p:pic>
      <p:pic>
        <p:nvPicPr>
          <p:cNvPr id="12" name="Picture 11" descr="Harvest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85" y="2398061"/>
            <a:ext cx="3841692" cy="288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2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703" y="569095"/>
            <a:ext cx="10682658" cy="1486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May Assessment for 2nd grade SS</a:t>
            </a:r>
          </a:p>
          <a:p>
            <a:endParaRPr lang="en-US" sz="3200" dirty="0"/>
          </a:p>
          <a:p>
            <a:r>
              <a:rPr lang="en-US" sz="3200" dirty="0"/>
              <a:t>1. The president and other leaders in charge are ______ by people the community?</a:t>
            </a:r>
          </a:p>
          <a:p>
            <a:pPr marL="609608" indent="-609608">
              <a:buAutoNum type="alphaLcPeriod"/>
            </a:pPr>
            <a:r>
              <a:rPr lang="en-US" sz="3200" dirty="0"/>
              <a:t>citizen</a:t>
            </a:r>
          </a:p>
          <a:p>
            <a:pPr marL="609608" indent="-609608">
              <a:buAutoNum type="alphaLcPeriod"/>
            </a:pPr>
            <a:r>
              <a:rPr lang="en-US" sz="3200" dirty="0"/>
              <a:t>elected</a:t>
            </a:r>
          </a:p>
          <a:p>
            <a:pPr marL="609608" indent="-609608">
              <a:buAutoNum type="alphaLcPeriod"/>
            </a:pPr>
            <a:r>
              <a:rPr lang="en-US" sz="3200" dirty="0"/>
              <a:t>schools</a:t>
            </a:r>
          </a:p>
          <a:p>
            <a:pPr marL="609608" indent="-609608">
              <a:buAutoNum type="alphaLcPeriod"/>
            </a:pPr>
            <a:endParaRPr lang="en-US" sz="3200" dirty="0"/>
          </a:p>
          <a:p>
            <a:r>
              <a:rPr lang="en-US" sz="3200" dirty="0"/>
              <a:t>2. Citizen is a person who lives, works, and plays in a community.</a:t>
            </a:r>
          </a:p>
          <a:p>
            <a:r>
              <a:rPr lang="en-US" sz="3200" dirty="0"/>
              <a:t> </a:t>
            </a:r>
          </a:p>
          <a:p>
            <a:r>
              <a:rPr lang="en-US" sz="3200" dirty="0"/>
              <a:t>				True		            	False</a:t>
            </a:r>
          </a:p>
          <a:p>
            <a:endParaRPr lang="en-US" sz="3200" dirty="0"/>
          </a:p>
          <a:p>
            <a:r>
              <a:rPr lang="en-US" sz="3200" dirty="0"/>
              <a:t>3. What is an example of a boycott during the civil rights moment?</a:t>
            </a:r>
          </a:p>
          <a:p>
            <a:pPr marL="609608" indent="-609608">
              <a:buAutoNum type="alphaLcPeriod"/>
            </a:pPr>
            <a:r>
              <a:rPr lang="en-US" sz="3200" dirty="0"/>
              <a:t>Refusing to ride a bus until laws were charged</a:t>
            </a:r>
          </a:p>
          <a:p>
            <a:pPr marL="609608" indent="-609608">
              <a:buAutoNum type="alphaLcPeriod"/>
            </a:pPr>
            <a:r>
              <a:rPr lang="en-US" sz="3200" dirty="0"/>
              <a:t>Paying for bus rides</a:t>
            </a:r>
          </a:p>
          <a:p>
            <a:pPr marL="609608" indent="-609608">
              <a:buAutoNum type="alphaLcPeriod"/>
            </a:pPr>
            <a:r>
              <a:rPr lang="en-US" sz="3200" dirty="0"/>
              <a:t>Eating lunch in the cafeteria</a:t>
            </a:r>
          </a:p>
          <a:p>
            <a:pPr marL="609608" indent="-609608">
              <a:buAutoNum type="alphaLcPeriod"/>
            </a:pPr>
            <a:endParaRPr lang="en-US" sz="3200" dirty="0"/>
          </a:p>
          <a:p>
            <a:r>
              <a:rPr lang="en-US" sz="3200" dirty="0"/>
              <a:t>4. Who of the following is NOT part of the Civil Rights Movement?</a:t>
            </a:r>
          </a:p>
          <a:p>
            <a:pPr marL="609608" indent="-609608">
              <a:buAutoNum type="alphaLcPeriod"/>
            </a:pPr>
            <a:r>
              <a:rPr lang="en-US" sz="3200" dirty="0"/>
              <a:t>Martin Lither King JR. </a:t>
            </a:r>
          </a:p>
          <a:p>
            <a:pPr marL="609608" indent="-609608">
              <a:buAutoNum type="alphaLcPeriod"/>
            </a:pPr>
            <a:r>
              <a:rPr lang="en-US" sz="3200" dirty="0"/>
              <a:t>George Washington</a:t>
            </a:r>
          </a:p>
          <a:p>
            <a:pPr marL="609608" indent="-609608">
              <a:buAutoNum type="alphaLcPeriod"/>
            </a:pPr>
            <a:r>
              <a:rPr lang="en-US" sz="3200" dirty="0"/>
              <a:t>Rosa Parks</a:t>
            </a:r>
          </a:p>
          <a:p>
            <a:endParaRPr lang="en-US" sz="3200" dirty="0"/>
          </a:p>
          <a:p>
            <a:r>
              <a:rPr lang="en-US" sz="3200" dirty="0"/>
              <a:t>5.  What is the difference between globes and maps?</a:t>
            </a:r>
          </a:p>
          <a:p>
            <a:pPr marL="609608" indent="-609608">
              <a:buAutoNum type="alphaLcPeriod"/>
            </a:pPr>
            <a:r>
              <a:rPr lang="en-US" sz="3200" dirty="0"/>
              <a:t>A globe is flat, a map is a round sphere</a:t>
            </a:r>
          </a:p>
          <a:p>
            <a:pPr marL="609608" indent="-609608">
              <a:buAutoNum type="alphaLcPeriod"/>
            </a:pPr>
            <a:r>
              <a:rPr lang="en-US" sz="3200" dirty="0"/>
              <a:t>A map is flat, a globe is a round sphere</a:t>
            </a:r>
          </a:p>
          <a:p>
            <a:pPr marL="609608" indent="-609608">
              <a:buAutoNum type="alphaLcPeriod"/>
            </a:pPr>
            <a:r>
              <a:rPr lang="en-US" sz="3200" dirty="0"/>
              <a:t>Globe shows school classrooms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429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877" y="656492"/>
            <a:ext cx="11066585" cy="12403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6. What is a large body of salt water?</a:t>
            </a:r>
          </a:p>
          <a:p>
            <a:pPr marL="609608" indent="-609608">
              <a:buAutoNum type="alphaLcPeriod"/>
            </a:pPr>
            <a:r>
              <a:rPr lang="en-US" sz="3200" dirty="0"/>
              <a:t>pond</a:t>
            </a:r>
          </a:p>
          <a:p>
            <a:pPr marL="609608" indent="-609608">
              <a:buAutoNum type="alphaLcPeriod"/>
            </a:pPr>
            <a:r>
              <a:rPr lang="en-US" sz="3200" dirty="0"/>
              <a:t>valley</a:t>
            </a:r>
          </a:p>
          <a:p>
            <a:pPr marL="609608" indent="-609608">
              <a:buAutoNum type="alphaLcPeriod"/>
            </a:pPr>
            <a:r>
              <a:rPr lang="en-US" sz="3200" dirty="0"/>
              <a:t>ocean</a:t>
            </a:r>
          </a:p>
          <a:p>
            <a:r>
              <a:rPr lang="en-US" sz="3200" dirty="0"/>
              <a:t>	</a:t>
            </a:r>
          </a:p>
          <a:p>
            <a:r>
              <a:rPr lang="en-US" sz="3200" dirty="0"/>
              <a:t>7. Circle the picture of a river?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8. ______________ are different shapes of land on Earth.</a:t>
            </a:r>
          </a:p>
          <a:p>
            <a:pPr marL="609608" indent="-609608">
              <a:buAutoNum type="alphaLcPeriod"/>
            </a:pPr>
            <a:r>
              <a:rPr lang="en-US" sz="3200" dirty="0"/>
              <a:t>Landforms</a:t>
            </a:r>
          </a:p>
          <a:p>
            <a:pPr marL="609608" indent="-609608">
              <a:buAutoNum type="alphaLcPeriod"/>
            </a:pPr>
            <a:r>
              <a:rPr lang="en-US" sz="3200" dirty="0"/>
              <a:t>Landmarks</a:t>
            </a:r>
          </a:p>
          <a:p>
            <a:pPr marL="609608" indent="-609608">
              <a:buAutoNum type="alphaLcPeriod"/>
            </a:pPr>
            <a:r>
              <a:rPr lang="en-US" sz="3200" dirty="0"/>
              <a:t>Monuments</a:t>
            </a:r>
          </a:p>
          <a:p>
            <a:pPr marL="609608" indent="-609608">
              <a:buAutoNum type="alphaLcPeriod"/>
            </a:pPr>
            <a:endParaRPr lang="en-US" sz="3200" dirty="0"/>
          </a:p>
          <a:p>
            <a:pPr marL="609608" indent="-609608">
              <a:buAutoNum type="alphaLcPeriod"/>
            </a:pPr>
            <a:endParaRPr lang="en-US" sz="3200" dirty="0"/>
          </a:p>
          <a:p>
            <a:r>
              <a:rPr lang="en-US" sz="3200" dirty="0"/>
              <a:t>9. What state do we live in?</a:t>
            </a:r>
          </a:p>
          <a:p>
            <a:r>
              <a:rPr lang="en-US" sz="3200" dirty="0"/>
              <a:t>a. Williamstown</a:t>
            </a:r>
          </a:p>
          <a:p>
            <a:r>
              <a:rPr lang="en-US" sz="3200" dirty="0"/>
              <a:t>b. United States</a:t>
            </a:r>
          </a:p>
          <a:p>
            <a:r>
              <a:rPr lang="en-US" sz="3200" dirty="0"/>
              <a:t>c. New Jersey</a:t>
            </a:r>
          </a:p>
          <a:p>
            <a:pPr marL="609608" indent="-609608">
              <a:buAutoNum type="alphaLcPeriod"/>
            </a:pPr>
            <a:endParaRPr lang="en-US" sz="3200" dirty="0"/>
          </a:p>
        </p:txBody>
      </p:sp>
      <p:pic>
        <p:nvPicPr>
          <p:cNvPr id="3" name="Picture 2" descr="File:River silhouette.svg - Wikimedia Common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1"/>
          <a:stretch/>
        </p:blipFill>
        <p:spPr>
          <a:xfrm>
            <a:off x="420728" y="4011860"/>
            <a:ext cx="3094892" cy="1441680"/>
          </a:xfrm>
          <a:prstGeom prst="rect">
            <a:avLst/>
          </a:prstGeom>
        </p:spPr>
      </p:pic>
      <p:pic>
        <p:nvPicPr>
          <p:cNvPr id="4" name="Picture 3" descr="Sea level to accelerate more quickly prompts sea level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944" y="4702264"/>
            <a:ext cx="3033671" cy="1834313"/>
          </a:xfrm>
          <a:prstGeom prst="rect">
            <a:avLst/>
          </a:prstGeom>
        </p:spPr>
      </p:pic>
      <p:pic>
        <p:nvPicPr>
          <p:cNvPr id="5" name="Picture 4" descr="phot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570" y="3845980"/>
            <a:ext cx="3388064" cy="177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3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815" y="531250"/>
            <a:ext cx="12395200" cy="1289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r>
              <a:rPr lang="en-US" sz="3200" dirty="0"/>
              <a:t>10. ____________________________ was the first president?.</a:t>
            </a:r>
          </a:p>
          <a:p>
            <a:pPr marL="609608" indent="-609608">
              <a:buAutoNum type="alphaLcPeriod"/>
            </a:pPr>
            <a:r>
              <a:rPr lang="en-US" sz="3200" dirty="0"/>
              <a:t>George Washington</a:t>
            </a:r>
          </a:p>
          <a:p>
            <a:pPr marL="609608" indent="-609608">
              <a:buAutoNum type="alphaLcPeriod"/>
            </a:pPr>
            <a:r>
              <a:rPr lang="en-US" sz="3200" dirty="0"/>
              <a:t>Abraham Lincoln</a:t>
            </a:r>
          </a:p>
          <a:p>
            <a:pPr marL="609608" indent="-609608">
              <a:buAutoNum type="alphaLcPeriod"/>
            </a:pPr>
            <a:r>
              <a:rPr lang="en-US" sz="3200" dirty="0"/>
              <a:t>Ben Franklin</a:t>
            </a:r>
          </a:p>
          <a:p>
            <a:endParaRPr lang="en-US" sz="3200" dirty="0"/>
          </a:p>
          <a:p>
            <a:r>
              <a:rPr lang="en-US" sz="3200" dirty="0"/>
              <a:t>11. Who was president during the Civil War?</a:t>
            </a:r>
          </a:p>
          <a:p>
            <a:pPr marL="609608" indent="-609608">
              <a:buAutoNum type="alphaLcPeriod"/>
            </a:pPr>
            <a:r>
              <a:rPr lang="en-US" sz="3200" dirty="0"/>
              <a:t>George Washington</a:t>
            </a:r>
          </a:p>
          <a:p>
            <a:pPr marL="609608" indent="-609608">
              <a:buAutoNum type="alphaLcPeriod"/>
            </a:pPr>
            <a:r>
              <a:rPr lang="en-US" sz="3200" dirty="0"/>
              <a:t>Abraham Lincoln</a:t>
            </a:r>
          </a:p>
          <a:p>
            <a:pPr marL="609608" indent="-609608">
              <a:buAutoNum type="alphaLcPeriod"/>
            </a:pPr>
            <a:r>
              <a:rPr lang="en-US" sz="3200" dirty="0"/>
              <a:t>Ben Franklin</a:t>
            </a:r>
          </a:p>
          <a:p>
            <a:endParaRPr lang="en-US" sz="3200" dirty="0"/>
          </a:p>
          <a:p>
            <a:r>
              <a:rPr lang="en-US" sz="3200" dirty="0"/>
              <a:t>12. Prejudice can lead to conflict.</a:t>
            </a:r>
          </a:p>
          <a:p>
            <a:endParaRPr lang="en-US" sz="3200" dirty="0"/>
          </a:p>
          <a:p>
            <a:r>
              <a:rPr lang="en-US" sz="3200" dirty="0"/>
              <a:t>		True						False</a:t>
            </a:r>
          </a:p>
          <a:p>
            <a:endParaRPr lang="en-US" sz="3200" dirty="0"/>
          </a:p>
          <a:p>
            <a:r>
              <a:rPr lang="en-US" sz="3200" dirty="0"/>
              <a:t>13. What invention has improved communication?</a:t>
            </a:r>
          </a:p>
          <a:p>
            <a:pPr marL="609608" indent="-609608">
              <a:buAutoNum type="alphaLcPeriod"/>
            </a:pPr>
            <a:r>
              <a:rPr lang="en-US" sz="3200" dirty="0"/>
              <a:t>train</a:t>
            </a:r>
          </a:p>
          <a:p>
            <a:pPr marL="609608" indent="-609608">
              <a:buAutoNum type="alphaLcPeriod"/>
            </a:pPr>
            <a:r>
              <a:rPr lang="en-US" sz="3200" dirty="0"/>
              <a:t>phone</a:t>
            </a:r>
          </a:p>
          <a:p>
            <a:pPr marL="609608" indent="-609608">
              <a:buAutoNum type="alphaLcPeriod"/>
            </a:pPr>
            <a:r>
              <a:rPr lang="en-US" sz="3200" dirty="0"/>
              <a:t>letter</a:t>
            </a:r>
          </a:p>
          <a:p>
            <a:endParaRPr lang="en-US" sz="3200" dirty="0"/>
          </a:p>
          <a:p>
            <a:r>
              <a:rPr lang="en-US" sz="3200" dirty="0"/>
              <a:t>14. Which picture shows transportation commonly used today?</a:t>
            </a:r>
          </a:p>
          <a:p>
            <a:endParaRPr lang="en-US" sz="3200" dirty="0"/>
          </a:p>
          <a:p>
            <a:r>
              <a:rPr lang="en-US" sz="3200" dirty="0"/>
              <a:t>	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3" name="Picture 2" descr="File:Airbus A320 Aer Lingus &quot;Retrojet&quot; F-WWDV EI-DVM, MSN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7" b="15025"/>
          <a:stretch/>
        </p:blipFill>
        <p:spPr>
          <a:xfrm>
            <a:off x="515815" y="11984720"/>
            <a:ext cx="3520124" cy="1514183"/>
          </a:xfrm>
          <a:prstGeom prst="rect">
            <a:avLst/>
          </a:prstGeom>
        </p:spPr>
      </p:pic>
      <p:pic>
        <p:nvPicPr>
          <p:cNvPr id="4" name="Picture 3" descr="Free photo Old Horse Transportation Horse-drawn Cart Wagon ..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t="28634" b="-497"/>
          <a:stretch/>
        </p:blipFill>
        <p:spPr>
          <a:xfrm>
            <a:off x="4541434" y="14008437"/>
            <a:ext cx="2944836" cy="1625600"/>
          </a:xfrm>
          <a:prstGeom prst="rect">
            <a:avLst/>
          </a:prstGeom>
        </p:spPr>
      </p:pic>
      <p:pic>
        <p:nvPicPr>
          <p:cNvPr id="5" name="Picture 4" descr="Tall ships' visit to Edmonds Aug. 18-21 includes special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766" y="11576387"/>
            <a:ext cx="3653783" cy="24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74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197</Words>
  <Application>Microsoft Office PowerPoint</Application>
  <PresentationFormat>Custom</PresentationFormat>
  <Paragraphs>150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Kyleigh Wristbridge</dc:creator>
  <cp:lastModifiedBy>Kyleigh Wristbridge</cp:lastModifiedBy>
  <cp:revision>1</cp:revision>
  <dcterms:created xsi:type="dcterms:W3CDTF">2019-07-18T12:41:28Z</dcterms:created>
  <dcterms:modified xsi:type="dcterms:W3CDTF">2019-07-18T12:44:05Z</dcterms:modified>
</cp:coreProperties>
</file>