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Montserrat"/>
      <p:regular r:id="rId10"/>
      <p:bold r:id="rId11"/>
      <p:italic r:id="rId12"/>
      <p:boldItalic r:id="rId13"/>
    </p:embeddedFont>
    <p:embeddedFont>
      <p:font typeface="Lato"/>
      <p:regular r:id="rId14"/>
      <p:bold r:id="rId15"/>
      <p:italic r:id="rId16"/>
      <p:boldItalic r:id="rId17"/>
    </p:embeddedFont>
    <p:embeddedFont>
      <p:font typeface="Lora"/>
      <p:regular r:id="rId18"/>
      <p:bold r:id="rId19"/>
      <p:italic r:id="rId20"/>
      <p:boldItalic r:id="rId21"/>
    </p:embeddedFont>
    <p:embeddedFont>
      <p:font typeface="EB Garamond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ora-italic.fntdata"/><Relationship Id="rId22" Type="http://schemas.openxmlformats.org/officeDocument/2006/relationships/font" Target="fonts/EBGaramond-regular.fntdata"/><Relationship Id="rId21" Type="http://schemas.openxmlformats.org/officeDocument/2006/relationships/font" Target="fonts/Lora-boldItalic.fntdata"/><Relationship Id="rId24" Type="http://schemas.openxmlformats.org/officeDocument/2006/relationships/font" Target="fonts/EBGaramond-italic.fntdata"/><Relationship Id="rId23" Type="http://schemas.openxmlformats.org/officeDocument/2006/relationships/font" Target="fonts/EBGaramon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EBGaramond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Montserrat-bold.fntdata"/><Relationship Id="rId10" Type="http://schemas.openxmlformats.org/officeDocument/2006/relationships/font" Target="fonts/Montserrat-regular.fntdata"/><Relationship Id="rId13" Type="http://schemas.openxmlformats.org/officeDocument/2006/relationships/font" Target="fonts/Montserrat-boldItalic.fntdata"/><Relationship Id="rId12" Type="http://schemas.openxmlformats.org/officeDocument/2006/relationships/font" Target="fonts/Montserrat-italic.fntdata"/><Relationship Id="rId15" Type="http://schemas.openxmlformats.org/officeDocument/2006/relationships/font" Target="fonts/Lato-bold.fntdata"/><Relationship Id="rId14" Type="http://schemas.openxmlformats.org/officeDocument/2006/relationships/font" Target="fonts/Lato-regular.fntdata"/><Relationship Id="rId17" Type="http://schemas.openxmlformats.org/officeDocument/2006/relationships/font" Target="fonts/Lato-boldItalic.fntdata"/><Relationship Id="rId16" Type="http://schemas.openxmlformats.org/officeDocument/2006/relationships/font" Target="fonts/Lato-italic.fntdata"/><Relationship Id="rId19" Type="http://schemas.openxmlformats.org/officeDocument/2006/relationships/font" Target="fonts/Lora-bold.fntdata"/><Relationship Id="rId18" Type="http://schemas.openxmlformats.org/officeDocument/2006/relationships/font" Target="fonts/Lor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5246329470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5246329470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5246329470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5246329470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4d1c90901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4d1c90901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Outline and Directions for your Social Issues Article 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Lora"/>
                <a:ea typeface="Lora"/>
                <a:cs typeface="Lora"/>
                <a:sym typeface="Lora"/>
              </a:rPr>
              <a:t>Mrs. Spitalieri 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>
                <a:latin typeface="Lora"/>
                <a:ea typeface="Lora"/>
                <a:cs typeface="Lora"/>
                <a:sym typeface="Lora"/>
              </a:rPr>
              <a:t>General Rules/ Guidelines </a:t>
            </a:r>
            <a:endParaRPr i="1" sz="36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●"/>
            </a:pPr>
            <a:r>
              <a:rPr lang="en" sz="2000">
                <a:latin typeface="Lora"/>
                <a:ea typeface="Lora"/>
                <a:cs typeface="Lora"/>
                <a:sym typeface="Lora"/>
              </a:rPr>
              <a:t>Slides should be </a:t>
            </a:r>
            <a:r>
              <a:rPr lang="en" sz="2000">
                <a:latin typeface="Lora"/>
                <a:ea typeface="Lora"/>
                <a:cs typeface="Lora"/>
                <a:sym typeface="Lora"/>
              </a:rPr>
              <a:t>visually</a:t>
            </a:r>
            <a:r>
              <a:rPr lang="en" sz="2000">
                <a:latin typeface="Lora"/>
                <a:ea typeface="Lora"/>
                <a:cs typeface="Lora"/>
                <a:sym typeface="Lora"/>
              </a:rPr>
              <a:t> appealing, use pictures and color</a:t>
            </a:r>
            <a:endParaRPr sz="2000">
              <a:latin typeface="Lora"/>
              <a:ea typeface="Lora"/>
              <a:cs typeface="Lora"/>
              <a:sym typeface="Lor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●"/>
            </a:pPr>
            <a:r>
              <a:rPr lang="en" sz="2000">
                <a:latin typeface="Lora"/>
                <a:ea typeface="Lora"/>
                <a:cs typeface="Lora"/>
                <a:sym typeface="Lora"/>
              </a:rPr>
              <a:t>Slides should use proper spelling and grammar</a:t>
            </a:r>
            <a:endParaRPr sz="2000">
              <a:latin typeface="Lora"/>
              <a:ea typeface="Lora"/>
              <a:cs typeface="Lora"/>
              <a:sym typeface="Lora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sz="2000">
                <a:latin typeface="Lora"/>
                <a:ea typeface="Lora"/>
                <a:cs typeface="Lora"/>
                <a:sym typeface="Lora"/>
              </a:rPr>
              <a:t>Names of people and places should be capitalized</a:t>
            </a:r>
            <a:endParaRPr sz="2000">
              <a:latin typeface="Lora"/>
              <a:ea typeface="Lora"/>
              <a:cs typeface="Lora"/>
              <a:sym typeface="Lor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●"/>
            </a:pPr>
            <a:r>
              <a:rPr lang="en" sz="2000">
                <a:latin typeface="Lora"/>
                <a:ea typeface="Lora"/>
                <a:cs typeface="Lora"/>
                <a:sym typeface="Lora"/>
              </a:rPr>
              <a:t>Slides should not have </a:t>
            </a:r>
            <a:r>
              <a:rPr lang="en" sz="2000">
                <a:latin typeface="Lora"/>
                <a:ea typeface="Lora"/>
                <a:cs typeface="Lora"/>
                <a:sym typeface="Lora"/>
              </a:rPr>
              <a:t>paragraphs</a:t>
            </a:r>
            <a:r>
              <a:rPr lang="en" sz="2000">
                <a:latin typeface="Lora"/>
                <a:ea typeface="Lora"/>
                <a:cs typeface="Lora"/>
                <a:sym typeface="Lora"/>
              </a:rPr>
              <a:t> on them- just key words and phrases </a:t>
            </a:r>
            <a:endParaRPr sz="2000">
              <a:latin typeface="Lora"/>
              <a:ea typeface="Lora"/>
              <a:cs typeface="Lora"/>
              <a:sym typeface="Lora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000">
                <a:latin typeface="Lora"/>
                <a:ea typeface="Lora"/>
                <a:cs typeface="Lora"/>
                <a:sym typeface="Lora"/>
              </a:rPr>
              <a:t>Slides need to include the following </a:t>
            </a:r>
            <a:endParaRPr i="1" sz="30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7" name="Google Shape;147;p15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EB Garamond"/>
              <a:buChar char="●"/>
            </a:pP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A summary of the article</a:t>
            </a:r>
            <a:endParaRPr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EB Garamond"/>
              <a:buChar char="●"/>
            </a:pP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An </a:t>
            </a: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explanation</a:t>
            </a: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 of the article and its importance </a:t>
            </a:r>
            <a:endParaRPr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EB Garamond"/>
              <a:buChar char="●"/>
            </a:pP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Your </a:t>
            </a: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research</a:t>
            </a: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 about the topic </a:t>
            </a:r>
            <a:endParaRPr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EB Garamond"/>
              <a:buChar char="●"/>
            </a:pP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A short video that is school appropriate and relates to your topic</a:t>
            </a:r>
            <a:endParaRPr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EB Garamond"/>
              <a:buChar char="○"/>
            </a:pP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45 seconds- 1:30 </a:t>
            </a:r>
            <a:endParaRPr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EB Garamond"/>
              <a:buChar char="●"/>
            </a:pP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The important people that relate to this topic </a:t>
            </a:r>
            <a:endParaRPr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EB Garamond"/>
              <a:buChar char="●"/>
            </a:pP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Why should your classmates care about this article today?</a:t>
            </a:r>
            <a:endParaRPr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Slides should total at least 10, including your title slide. </a:t>
            </a:r>
            <a:endParaRPr sz="1800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000">
                <a:latin typeface="Lora"/>
                <a:ea typeface="Lora"/>
                <a:cs typeface="Lora"/>
                <a:sym typeface="Lora"/>
              </a:rPr>
              <a:t>How to insert a video and “trim the time”</a:t>
            </a:r>
            <a:endParaRPr i="1" sz="30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3" name="Google Shape;153;p16"/>
          <p:cNvSpPr txBox="1"/>
          <p:nvPr>
            <p:ph idx="1" type="body"/>
          </p:nvPr>
        </p:nvSpPr>
        <p:spPr>
          <a:xfrm>
            <a:off x="1297500" y="1547625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EB Garamond"/>
              <a:buChar char="●"/>
            </a:pP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Click “insert”</a:t>
            </a:r>
            <a:endParaRPr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EB Garamond"/>
              <a:buChar char="○"/>
            </a:pP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Video</a:t>
            </a:r>
            <a:endParaRPr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EB Garamond"/>
              <a:buChar char="○"/>
            </a:pP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Use youtube</a:t>
            </a:r>
            <a:endParaRPr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EB Garamond"/>
              <a:buChar char="●"/>
            </a:pP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Once you </a:t>
            </a: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insert</a:t>
            </a: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 the video right click on it</a:t>
            </a:r>
            <a:endParaRPr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EB Garamond"/>
              <a:buChar char="○"/>
            </a:pP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Select “format options”</a:t>
            </a:r>
            <a:endParaRPr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EB Garamond"/>
              <a:buChar char="○"/>
            </a:pP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 Video playback</a:t>
            </a:r>
            <a:endParaRPr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EB Garamond"/>
              <a:buChar char="○"/>
            </a:pP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Enter start time and end time </a:t>
            </a:r>
            <a:endParaRPr sz="1800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latin typeface="EB Garamond"/>
                <a:ea typeface="EB Garamond"/>
                <a:cs typeface="EB Garamond"/>
                <a:sym typeface="EB Garamond"/>
              </a:rPr>
              <a:t> </a:t>
            </a:r>
            <a:endParaRPr sz="1800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