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1" r:id="rId2"/>
  </p:sldMasterIdLst>
  <p:notesMasterIdLst>
    <p:notesMasterId r:id="rId56"/>
  </p:notesMasterIdLst>
  <p:handoutMasterIdLst>
    <p:handoutMasterId r:id="rId57"/>
  </p:handoutMasterIdLst>
  <p:sldIdLst>
    <p:sldId id="256" r:id="rId3"/>
    <p:sldId id="258" r:id="rId4"/>
    <p:sldId id="312" r:id="rId5"/>
    <p:sldId id="311" r:id="rId6"/>
    <p:sldId id="259" r:id="rId7"/>
    <p:sldId id="260" r:id="rId8"/>
    <p:sldId id="306" r:id="rId9"/>
    <p:sldId id="303" r:id="rId10"/>
    <p:sldId id="261" r:id="rId11"/>
    <p:sldId id="267" r:id="rId12"/>
    <p:sldId id="262" r:id="rId13"/>
    <p:sldId id="268" r:id="rId14"/>
    <p:sldId id="263" r:id="rId15"/>
    <p:sldId id="269" r:id="rId16"/>
    <p:sldId id="270" r:id="rId17"/>
    <p:sldId id="264" r:id="rId18"/>
    <p:sldId id="271" r:id="rId19"/>
    <p:sldId id="265" r:id="rId20"/>
    <p:sldId id="272" r:id="rId21"/>
    <p:sldId id="307" r:id="rId22"/>
    <p:sldId id="273" r:id="rId23"/>
    <p:sldId id="276" r:id="rId24"/>
    <p:sldId id="277" r:id="rId25"/>
    <p:sldId id="278" r:id="rId26"/>
    <p:sldId id="279" r:id="rId27"/>
    <p:sldId id="266" r:id="rId28"/>
    <p:sldId id="308" r:id="rId29"/>
    <p:sldId id="292" r:id="rId30"/>
    <p:sldId id="282" r:id="rId31"/>
    <p:sldId id="284" r:id="rId32"/>
    <p:sldId id="280" r:id="rId33"/>
    <p:sldId id="286" r:id="rId34"/>
    <p:sldId id="288" r:id="rId35"/>
    <p:sldId id="287" r:id="rId36"/>
    <p:sldId id="283" r:id="rId37"/>
    <p:sldId id="289" r:id="rId38"/>
    <p:sldId id="290" r:id="rId39"/>
    <p:sldId id="310" r:id="rId40"/>
    <p:sldId id="281" r:id="rId41"/>
    <p:sldId id="309" r:id="rId42"/>
    <p:sldId id="294" r:id="rId43"/>
    <p:sldId id="295" r:id="rId44"/>
    <p:sldId id="304" r:id="rId45"/>
    <p:sldId id="296" r:id="rId46"/>
    <p:sldId id="297" r:id="rId47"/>
    <p:sldId id="305" r:id="rId48"/>
    <p:sldId id="298" r:id="rId49"/>
    <p:sldId id="299" r:id="rId50"/>
    <p:sldId id="300" r:id="rId51"/>
    <p:sldId id="301" r:id="rId52"/>
    <p:sldId id="274" r:id="rId53"/>
    <p:sldId id="275" r:id="rId54"/>
    <p:sldId id="291" r:id="rId55"/>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eaLnBrk="1" hangingPunct="1">
              <a:defRPr sz="1200">
                <a:latin typeface="Arial" charset="0"/>
              </a:defRPr>
            </a:lvl1pPr>
          </a:lstStyle>
          <a:p>
            <a:endParaRPr lang="en-US"/>
          </a:p>
        </p:txBody>
      </p:sp>
      <p:sp>
        <p:nvSpPr>
          <p:cNvPr id="46083"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eaLnBrk="1" hangingPunct="1">
              <a:defRPr sz="1200">
                <a:latin typeface="Arial" charset="0"/>
              </a:defRPr>
            </a:lvl1pPr>
          </a:lstStyle>
          <a:p>
            <a:endParaRPr lang="en-US"/>
          </a:p>
        </p:txBody>
      </p:sp>
      <p:sp>
        <p:nvSpPr>
          <p:cNvPr id="46084"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eaLnBrk="1" hangingPunct="1">
              <a:defRPr sz="1200">
                <a:latin typeface="Arial" charset="0"/>
              </a:defRPr>
            </a:lvl1pPr>
          </a:lstStyle>
          <a:p>
            <a:endParaRPr lang="en-US"/>
          </a:p>
        </p:txBody>
      </p:sp>
      <p:sp>
        <p:nvSpPr>
          <p:cNvPr id="46085"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eaLnBrk="1" hangingPunct="1">
              <a:defRPr sz="1200">
                <a:latin typeface="Arial" charset="0"/>
              </a:defRPr>
            </a:lvl1pPr>
          </a:lstStyle>
          <a:p>
            <a:fld id="{ACE4CFF3-4913-4051-B472-2D5326A3C012}" type="slidenum">
              <a:rPr lang="en-US"/>
              <a:pPr/>
              <a:t>‹#›</a:t>
            </a:fld>
            <a:endParaRPr lang="en-US"/>
          </a:p>
        </p:txBody>
      </p:sp>
    </p:spTree>
    <p:extLst>
      <p:ext uri="{BB962C8B-B14F-4D97-AF65-F5344CB8AC3E}">
        <p14:creationId xmlns:p14="http://schemas.microsoft.com/office/powerpoint/2010/main" val="2970756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78F7A4E9-1073-41DC-A3F2-44B53BB5AD39}" type="datetimeFigureOut">
              <a:rPr lang="en-US" smtClean="0"/>
              <a:pPr/>
              <a:t>7/14/2020</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DA72DB6B-F169-46B6-AEF6-C96502EA8D97}" type="slidenum">
              <a:rPr lang="en-US" smtClean="0"/>
              <a:pPr/>
              <a:t>‹#›</a:t>
            </a:fld>
            <a:endParaRPr lang="en-US"/>
          </a:p>
        </p:txBody>
      </p:sp>
    </p:spTree>
    <p:extLst>
      <p:ext uri="{BB962C8B-B14F-4D97-AF65-F5344CB8AC3E}">
        <p14:creationId xmlns:p14="http://schemas.microsoft.com/office/powerpoint/2010/main" val="49921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mich.edu/~newsbias/geography.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mich.edu/~newsbias/source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Word Choice Analysis:</a:t>
            </a:r>
            <a:endParaRPr lang="en-US" dirty="0" smtClean="0"/>
          </a:p>
          <a:p>
            <a:r>
              <a:rPr lang="en-US" dirty="0" smtClean="0"/>
              <a:t>Here we have a humorous example of how </a:t>
            </a:r>
            <a:r>
              <a:rPr lang="en-US" u="sng" dirty="0">
                <a:hlinkClick r:id="rId3" action="ppaction://hlinkfile"/>
              </a:rPr>
              <a:t>Geographic Bias</a:t>
            </a:r>
            <a:r>
              <a:rPr lang="en-US" dirty="0" smtClean="0"/>
              <a:t> can play out in word choice. This may seem somewhat of a trite example, especially since these sports writers do not pretend to be as unbiased as general news writers, but it serves as a good example to plainly show the same phenomenon as Example 1. </a:t>
            </a:r>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24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1829C0C-BD07-4795-BA9D-FC4F7BD6EEE0}" type="slidenum">
              <a:rPr lang="es-ES">
                <a:solidFill>
                  <a:prstClr val="black"/>
                </a:solidFill>
              </a:rPr>
              <a:pPr/>
              <a:t>46</a:t>
            </a:fld>
            <a:endParaRPr lang="es-E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C3E931C3-70C3-4B95-8FDD-31E41D546C4D}" type="slidenum">
              <a:rPr lang="es-ES">
                <a:solidFill>
                  <a:prstClr val="black"/>
                </a:solidFill>
              </a:rPr>
              <a:pPr/>
              <a:t>47</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These two very different perspectives on the desire for war were reported within a day of each other - one says that Americans "have had enough of the recent protests in various cities at home and abroad" while the other states that Americans are "ambivalent about support for Iraq war" (what does this say about the </a:t>
            </a:r>
            <a:r>
              <a:rPr lang="en-US" b="1" u="sng" dirty="0">
                <a:hlinkClick r:id="rId3"/>
              </a:rPr>
              <a:t>Sources</a:t>
            </a:r>
            <a:r>
              <a:rPr lang="en-US" b="1" dirty="0" smtClean="0"/>
              <a:t> that have been chosen?).</a:t>
            </a:r>
            <a:r>
              <a:rPr lang="en-US" dirty="0" smtClean="0"/>
              <a:t> </a:t>
            </a:r>
            <a:r>
              <a:rPr lang="en-US" b="1" dirty="0" smtClean="0"/>
              <a:t>The Washington Post has a reputation of having a liberal slant.</a:t>
            </a:r>
            <a:r>
              <a:rPr lang="en-US" dirty="0" smtClean="0"/>
              <a:t> </a:t>
            </a:r>
            <a:r>
              <a:rPr lang="en-US" b="1" dirty="0" smtClean="0"/>
              <a:t>FOX News has a reputation of having a conservative slant.</a:t>
            </a:r>
            <a:r>
              <a:rPr lang="en-US" dirty="0" smtClean="0"/>
              <a:t> </a:t>
            </a:r>
            <a:r>
              <a:rPr lang="en-US" b="1" dirty="0" smtClean="0"/>
              <a:t>FOX News is owned by News Corp, all of which is owned by Rupert Murdoch who is commonly associated with conservative politics</a:t>
            </a:r>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AB9ACF9C-78E9-4217-9B4E-00E84B8A1968}" type="slidenum">
              <a:rPr lang="es-ES">
                <a:solidFill>
                  <a:prstClr val="black"/>
                </a:solidFill>
              </a:rPr>
              <a:pPr/>
              <a:t>41</a:t>
            </a:fld>
            <a:endParaRPr lang="es-E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1C97D449-FA21-484E-83E5-E2E84331FD1D}" type="slidenum">
              <a:rPr lang="es-ES">
                <a:solidFill>
                  <a:prstClr val="black"/>
                </a:solidFill>
              </a:rPr>
              <a:pPr/>
              <a:t>42</a:t>
            </a:fld>
            <a:endParaRPr lang="es-E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C06CA64A-F612-4C19-A778-C6E71FA89EF4}" type="slidenum">
              <a:rPr lang="es-ES">
                <a:solidFill>
                  <a:prstClr val="black"/>
                </a:solidFill>
              </a:rPr>
              <a:pPr/>
              <a:t>43</a:t>
            </a:fld>
            <a:endParaRPr lang="es-E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C06CA64A-F612-4C19-A778-C6E71FA89EF4}" type="slidenum">
              <a:rPr lang="es-ES">
                <a:solidFill>
                  <a:prstClr val="black"/>
                </a:solidFill>
              </a:rPr>
              <a:pPr/>
              <a:t>44</a:t>
            </a:fld>
            <a:endParaRPr lang="es-E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1829C0C-BD07-4795-BA9D-FC4F7BD6EEE0}" type="slidenum">
              <a:rPr lang="es-ES">
                <a:solidFill>
                  <a:prstClr val="black"/>
                </a:solidFill>
              </a:rPr>
              <a:pPr/>
              <a:t>45</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010" name="Group 2"/>
          <p:cNvGrpSpPr>
            <a:grpSpLocks/>
          </p:cNvGrpSpPr>
          <p:nvPr/>
        </p:nvGrpSpPr>
        <p:grpSpPr bwMode="auto">
          <a:xfrm>
            <a:off x="-3222625" y="304800"/>
            <a:ext cx="11909425" cy="4724400"/>
            <a:chOff x="-2030" y="192"/>
            <a:chExt cx="7502" cy="2976"/>
          </a:xfrm>
        </p:grpSpPr>
        <p:sp>
          <p:nvSpPr>
            <p:cNvPr id="43011"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4301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4301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grpSp>
      <p:sp>
        <p:nvSpPr>
          <p:cNvPr id="43014"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4301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43016" name="Rectangle 8"/>
          <p:cNvSpPr>
            <a:spLocks noGrp="1" noChangeArrowheads="1"/>
          </p:cNvSpPr>
          <p:nvPr>
            <p:ph type="dt" sz="half" idx="2"/>
          </p:nvPr>
        </p:nvSpPr>
        <p:spPr/>
        <p:txBody>
          <a:bodyPr/>
          <a:lstStyle>
            <a:lvl1pPr>
              <a:defRPr/>
            </a:lvl1pPr>
          </a:lstStyle>
          <a:p>
            <a:endParaRPr lang="en-US"/>
          </a:p>
        </p:txBody>
      </p:sp>
      <p:sp>
        <p:nvSpPr>
          <p:cNvPr id="43017" name="Rectangle 9"/>
          <p:cNvSpPr>
            <a:spLocks noGrp="1" noChangeArrowheads="1"/>
          </p:cNvSpPr>
          <p:nvPr>
            <p:ph type="ftr" sz="quarter" idx="3"/>
          </p:nvPr>
        </p:nvSpPr>
        <p:spPr/>
        <p:txBody>
          <a:bodyPr/>
          <a:lstStyle>
            <a:lvl1pPr>
              <a:defRPr/>
            </a:lvl1pPr>
          </a:lstStyle>
          <a:p>
            <a:endParaRPr lang="en-US"/>
          </a:p>
        </p:txBody>
      </p:sp>
      <p:sp>
        <p:nvSpPr>
          <p:cNvPr id="43018" name="Rectangle 10"/>
          <p:cNvSpPr>
            <a:spLocks noGrp="1" noChangeArrowheads="1"/>
          </p:cNvSpPr>
          <p:nvPr>
            <p:ph type="sldNum" sz="quarter" idx="4"/>
          </p:nvPr>
        </p:nvSpPr>
        <p:spPr/>
        <p:txBody>
          <a:bodyPr/>
          <a:lstStyle>
            <a:lvl1pPr>
              <a:defRPr/>
            </a:lvl1pPr>
          </a:lstStyle>
          <a:p>
            <a:fld id="{5740228C-D974-45FB-9304-7B54743407B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C48DA-5D1C-4341-9A9A-B1669766A7D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C0AA35-95E7-4DDE-A508-6495132FE9C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23563"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Click to edit Master title style</a:t>
            </a:r>
          </a:p>
        </p:txBody>
      </p:sp>
      <p:sp>
        <p:nvSpPr>
          <p:cNvPr id="235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s-E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s-E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29B2452-2904-44EC-B26F-36699F8BC5BC}" type="slidenum">
              <a:rPr lang="es-ES">
                <a:solidFill>
                  <a:srgbClr val="FFFFFF"/>
                </a:solidFill>
              </a:rPr>
              <a:pPr>
                <a:defRPr/>
              </a:pPr>
              <a:t>‹#›</a:t>
            </a:fld>
            <a:endParaRPr lang="es-ES">
              <a:solidFill>
                <a:srgbClr val="FFFFFF"/>
              </a:solidFill>
            </a:endParaRP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7C4B063-2B81-453E-B0EB-A92E1AC12596}"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A2D3616-DAE9-4B1A-BDD3-40FB1249E7C3}"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2F386F7-C5D7-47D8-960D-B211C1A30975}"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A44EE6A-88EF-480A-9B54-B3F554A72084}" type="slidenum">
              <a:rPr lang="es-ES">
                <a:solidFill>
                  <a:srgbClr val="FFFFFF"/>
                </a:solidFill>
              </a:rPr>
              <a:pPr>
                <a:defRPr/>
              </a:pPr>
              <a:t>‹#›</a:t>
            </a:fld>
            <a:endParaRPr lang="es-E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3793137-EAA1-415A-988F-5ECC0278AAE3}" type="slidenum">
              <a:rPr lang="es-ES">
                <a:solidFill>
                  <a:srgbClr val="FFFFFF"/>
                </a:solidFill>
              </a:rPr>
              <a:pPr>
                <a:defRPr/>
              </a:pPr>
              <a:t>‹#›</a:t>
            </a:fld>
            <a:endParaRPr lang="es-E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8B6E999-DD7C-43FD-9179-43C86C444939}" type="slidenum">
              <a:rPr lang="es-ES">
                <a:solidFill>
                  <a:srgbClr val="FFFFFF"/>
                </a:solidFill>
              </a:rPr>
              <a:pPr>
                <a:defRPr/>
              </a:pPr>
              <a:t>‹#›</a:t>
            </a:fld>
            <a:endParaRPr lang="es-E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EE29194-4610-4902-B7B7-3C0DD917A5DB}"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2284E-3ED5-485E-8643-FFBF46F43DC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D174E7E-8A79-4848-BEA5-97AFB15777C7}"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9C55F4B-95BE-4AE8-AB2E-ACD2DD526F76}"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A627E96-78CB-47CD-A25F-056197B76F86}"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AE9A192-B5F3-46E2-A7CB-E9707F5D86F3}"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4878DD2-D862-4A2A-9A61-840B85148282}"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352A60A-D590-467F-A481-60304C497786}"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9E66FA4-BCBB-45ED-9256-667E517FC01B}"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852573-43BA-4719-ABF2-5D0B2ED047F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BD5767-8EAD-480E-AC42-E83F6A91ED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6149A-A60C-4800-836A-323280CCC7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B6CEAC-9DF1-4216-8506-E7BFA446C0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E16428-ECA4-4233-BC64-E0D1D69725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9FB7B1-AD42-4D51-97B5-26B34C0195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C16F2A-609D-4E84-A993-80B438417E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3238500" y="0"/>
            <a:ext cx="11925300" cy="3810000"/>
            <a:chOff x="-2040" y="0"/>
            <a:chExt cx="7512" cy="2400"/>
          </a:xfrm>
        </p:grpSpPr>
        <p:sp>
          <p:nvSpPr>
            <p:cNvPr id="4198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4198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sp>
          <p:nvSpPr>
            <p:cNvPr id="4198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41990"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991"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99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199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FFC34A9-C799-413C-8601-D6F56B2F82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eaLnBrk="1" hangingPunct="1">
              <a:defRPr/>
            </a:pPr>
            <a:endParaRPr lang="es-ES">
              <a:solidFill>
                <a:srgbClr val="FFFFFF"/>
              </a:solidFill>
            </a:endParaRPr>
          </a:p>
        </p:txBody>
      </p:sp>
      <p:sp>
        <p:nvSpPr>
          <p:cNvPr id="225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eaLnBrk="1" hangingPunct="1">
              <a:defRPr/>
            </a:pPr>
            <a:fld id="{30FD207A-0C7F-4738-843F-A0BD9AE01CEB}" type="slidenum">
              <a:rPr lang="es-ES">
                <a:solidFill>
                  <a:srgbClr val="FFFFFF"/>
                </a:solidFill>
              </a:rPr>
              <a:pPr eaLnBrk="1" hangingPunct="1">
                <a:defRPr/>
              </a:pPr>
              <a:t>‹#›</a:t>
            </a:fld>
            <a:endParaRPr lang="es-ES">
              <a:solidFill>
                <a:srgbClr val="FFFFFF"/>
              </a:solidFill>
            </a:endParaRPr>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225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225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225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Click to edit Master title style</a:t>
            </a:r>
          </a:p>
        </p:txBody>
      </p:sp>
      <p:sp>
        <p:nvSpPr>
          <p:cNvPr id="225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eaLnBrk="1" hangingPunct="1">
              <a:defRPr/>
            </a:pPr>
            <a:endParaRPr lang="es-ES">
              <a:solidFill>
                <a:srgbClr val="FFFFFF"/>
              </a:solidFill>
            </a:endParaRPr>
          </a:p>
        </p:txBody>
      </p:sp>
      <p:sp>
        <p:nvSpPr>
          <p:cNvPr id="225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enverpost.com/Stories/0,1413,36~24761~1247763,00.html?search=fil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detnews.com/2003/wings/0303/15/sports-109480.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Bias in the News</a:t>
            </a:r>
          </a:p>
        </p:txBody>
      </p:sp>
      <p:pic>
        <p:nvPicPr>
          <p:cNvPr id="2052" name="Picture 4" descr="MPj04017870000[1]"/>
          <p:cNvPicPr>
            <a:picLocks noChangeAspect="1" noChangeArrowheads="1"/>
          </p:cNvPicPr>
          <p:nvPr/>
        </p:nvPicPr>
        <p:blipFill>
          <a:blip r:embed="rId2" cstate="print"/>
          <a:srcRect/>
          <a:stretch>
            <a:fillRect/>
          </a:stretch>
        </p:blipFill>
        <p:spPr bwMode="auto">
          <a:xfrm>
            <a:off x="5257800" y="2590800"/>
            <a:ext cx="3194050" cy="40767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Bias through Omission</a:t>
            </a:r>
          </a:p>
        </p:txBody>
      </p:sp>
      <p:sp>
        <p:nvSpPr>
          <p:cNvPr id="13315" name="Rectangle 3"/>
          <p:cNvSpPr>
            <a:spLocks noGrp="1" noChangeArrowheads="1"/>
          </p:cNvSpPr>
          <p:nvPr>
            <p:ph type="body" idx="1"/>
          </p:nvPr>
        </p:nvSpPr>
        <p:spPr/>
        <p:txBody>
          <a:bodyPr/>
          <a:lstStyle/>
          <a:p>
            <a:pPr>
              <a:buFont typeface="Wingdings" pitchFamily="2" charset="2"/>
              <a:buNone/>
            </a:pPr>
            <a:r>
              <a:rPr lang="en-US" dirty="0"/>
              <a:t>A news story can be written about people booing during a speech. </a:t>
            </a:r>
          </a:p>
          <a:p>
            <a:r>
              <a:rPr lang="en-US" dirty="0"/>
              <a:t>“The president’s remarks were greeted by loud jeers.”</a:t>
            </a:r>
          </a:p>
          <a:p>
            <a:r>
              <a:rPr lang="en-US" dirty="0"/>
              <a:t>“A small handful of people disagreed with the president’s remarks.”</a:t>
            </a:r>
          </a:p>
        </p:txBody>
      </p:sp>
      <p:pic>
        <p:nvPicPr>
          <p:cNvPr id="57346" name="Picture 2" descr="http://media.cnsnews.com/resources/53412.jpg"/>
          <p:cNvPicPr>
            <a:picLocks noChangeAspect="1" noChangeArrowheads="1"/>
          </p:cNvPicPr>
          <p:nvPr/>
        </p:nvPicPr>
        <p:blipFill>
          <a:blip r:embed="rId2" cstate="print"/>
          <a:srcRect/>
          <a:stretch>
            <a:fillRect/>
          </a:stretch>
        </p:blipFill>
        <p:spPr bwMode="auto">
          <a:xfrm>
            <a:off x="4724400" y="4800600"/>
            <a:ext cx="2590800" cy="1852123"/>
          </a:xfrm>
          <a:prstGeom prst="rect">
            <a:avLst/>
          </a:prstGeom>
          <a:noFill/>
        </p:spPr>
      </p:pic>
      <p:sp>
        <p:nvSpPr>
          <p:cNvPr id="5" name="Rectangle 4"/>
          <p:cNvSpPr/>
          <p:nvPr/>
        </p:nvSpPr>
        <p:spPr>
          <a:xfrm>
            <a:off x="304800" y="5943600"/>
            <a:ext cx="4572000" cy="215444"/>
          </a:xfrm>
          <a:prstGeom prst="rect">
            <a:avLst/>
          </a:prstGeom>
        </p:spPr>
        <p:txBody>
          <a:bodyPr>
            <a:spAutoFit/>
          </a:bodyPr>
          <a:lstStyle/>
          <a:p>
            <a:r>
              <a:rPr lang="en-US" sz="800" dirty="0" smtClean="0"/>
              <a:t>http://media.cnsnews.com/resources/53412.jpg</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2. Bias through placement	</a:t>
            </a:r>
          </a:p>
        </p:txBody>
      </p:sp>
      <p:sp>
        <p:nvSpPr>
          <p:cNvPr id="8195" name="Rectangle 3"/>
          <p:cNvSpPr>
            <a:spLocks noGrp="1" noChangeArrowheads="1"/>
          </p:cNvSpPr>
          <p:nvPr>
            <p:ph type="body" idx="1"/>
          </p:nvPr>
        </p:nvSpPr>
        <p:spPr>
          <a:xfrm>
            <a:off x="1370013" y="3352800"/>
            <a:ext cx="7313612" cy="3124200"/>
          </a:xfrm>
        </p:spPr>
        <p:txBody>
          <a:bodyPr/>
          <a:lstStyle/>
          <a:p>
            <a:r>
              <a:rPr lang="en-US"/>
              <a:t>Usually, the stories that are chosen to be put first are seen as more important.</a:t>
            </a:r>
          </a:p>
          <a:p>
            <a:r>
              <a:rPr lang="en-US"/>
              <a:t>Stories in the back of the paper or at the end of the news broadcast are seen as less important. </a:t>
            </a:r>
          </a:p>
        </p:txBody>
      </p:sp>
      <p:pic>
        <p:nvPicPr>
          <p:cNvPr id="8196" name="Picture 4" descr="MPj04101500000[1]"/>
          <p:cNvPicPr>
            <a:picLocks noChangeAspect="1" noChangeArrowheads="1"/>
          </p:cNvPicPr>
          <p:nvPr/>
        </p:nvPicPr>
        <p:blipFill>
          <a:blip r:embed="rId2" cstate="print"/>
          <a:srcRect/>
          <a:stretch>
            <a:fillRect/>
          </a:stretch>
        </p:blipFill>
        <p:spPr bwMode="auto">
          <a:xfrm>
            <a:off x="3429000" y="1600200"/>
            <a:ext cx="2590800" cy="17256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2. Bias through placement	</a:t>
            </a:r>
          </a:p>
        </p:txBody>
      </p:sp>
      <p:sp>
        <p:nvSpPr>
          <p:cNvPr id="14339" name="Rectangle 3"/>
          <p:cNvSpPr>
            <a:spLocks noGrp="1" noChangeArrowheads="1"/>
          </p:cNvSpPr>
          <p:nvPr>
            <p:ph type="body" idx="1"/>
          </p:nvPr>
        </p:nvSpPr>
        <p:spPr/>
        <p:txBody>
          <a:bodyPr/>
          <a:lstStyle/>
          <a:p>
            <a:r>
              <a:rPr lang="en-US"/>
              <a:t>For example, if a story about the disaster in Samoa is on the front page of the paper, it will be seen as more important.</a:t>
            </a:r>
          </a:p>
          <a:p>
            <a:r>
              <a:rPr lang="en-US"/>
              <a:t>If the story about Samoa is buried at the back of the paper, it will be seen as less important. </a:t>
            </a:r>
          </a:p>
        </p:txBody>
      </p:sp>
      <p:pic>
        <p:nvPicPr>
          <p:cNvPr id="55298" name="Picture 2" descr="http://amhist.ist.unomaha.edu/module_files/Collage%20of%20Headlines.jpg"/>
          <p:cNvPicPr>
            <a:picLocks noChangeAspect="1" noChangeArrowheads="1"/>
          </p:cNvPicPr>
          <p:nvPr/>
        </p:nvPicPr>
        <p:blipFill>
          <a:blip r:embed="rId2" cstate="print"/>
          <a:srcRect/>
          <a:stretch>
            <a:fillRect/>
          </a:stretch>
        </p:blipFill>
        <p:spPr bwMode="auto">
          <a:xfrm>
            <a:off x="304800" y="5029200"/>
            <a:ext cx="2070100" cy="1635379"/>
          </a:xfrm>
          <a:prstGeom prst="rect">
            <a:avLst/>
          </a:prstGeom>
          <a:noFill/>
        </p:spPr>
      </p:pic>
      <p:sp>
        <p:nvSpPr>
          <p:cNvPr id="5" name="Rectangle 4"/>
          <p:cNvSpPr/>
          <p:nvPr/>
        </p:nvSpPr>
        <p:spPr>
          <a:xfrm>
            <a:off x="2743200" y="6324600"/>
            <a:ext cx="4572000" cy="215444"/>
          </a:xfrm>
          <a:prstGeom prst="rect">
            <a:avLst/>
          </a:prstGeom>
        </p:spPr>
        <p:txBody>
          <a:bodyPr>
            <a:spAutoFit/>
          </a:bodyPr>
          <a:lstStyle/>
          <a:p>
            <a:r>
              <a:rPr lang="en-US" sz="800" dirty="0" smtClean="0"/>
              <a:t>http://amhist.ist.unomaha.edu/module_files/Collage%20of%20Headlines.jpg</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3. Bias through photos</a:t>
            </a:r>
          </a:p>
        </p:txBody>
      </p:sp>
      <p:sp>
        <p:nvSpPr>
          <p:cNvPr id="9219" name="Rectangle 3"/>
          <p:cNvSpPr>
            <a:spLocks noGrp="1" noChangeArrowheads="1"/>
          </p:cNvSpPr>
          <p:nvPr>
            <p:ph type="body" idx="1"/>
          </p:nvPr>
        </p:nvSpPr>
        <p:spPr>
          <a:xfrm>
            <a:off x="1370013" y="2743200"/>
            <a:ext cx="7313612" cy="3657600"/>
          </a:xfrm>
        </p:spPr>
        <p:txBody>
          <a:bodyPr/>
          <a:lstStyle/>
          <a:p>
            <a:pPr>
              <a:lnSpc>
                <a:spcPct val="90000"/>
              </a:lnSpc>
            </a:pPr>
            <a:r>
              <a:rPr lang="en-US"/>
              <a:t>Some photos can make the subject look serious, attractive, healthy, etc. and other photos can be really unflattering and make them look silly, ugly, sick, etc.</a:t>
            </a:r>
          </a:p>
          <a:p>
            <a:pPr>
              <a:lnSpc>
                <a:spcPct val="90000"/>
              </a:lnSpc>
            </a:pPr>
            <a:r>
              <a:rPr lang="en-US"/>
              <a:t>The images of someone in the news can influence how we think about them. </a:t>
            </a:r>
          </a:p>
        </p:txBody>
      </p:sp>
      <p:pic>
        <p:nvPicPr>
          <p:cNvPr id="9220" name="Picture 4" descr="MPj03861160000[1]"/>
          <p:cNvPicPr>
            <a:picLocks noChangeAspect="1" noChangeArrowheads="1"/>
          </p:cNvPicPr>
          <p:nvPr/>
        </p:nvPicPr>
        <p:blipFill>
          <a:blip r:embed="rId2" cstate="print"/>
          <a:srcRect/>
          <a:stretch>
            <a:fillRect/>
          </a:stretch>
        </p:blipFill>
        <p:spPr bwMode="auto">
          <a:xfrm>
            <a:off x="6781800" y="228600"/>
            <a:ext cx="1676400" cy="2514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Bias by photos</a:t>
            </a:r>
          </a:p>
        </p:txBody>
      </p:sp>
      <p:sp>
        <p:nvSpPr>
          <p:cNvPr id="15363" name="Rectangle 3"/>
          <p:cNvSpPr>
            <a:spLocks noGrp="1" noChangeArrowheads="1"/>
          </p:cNvSpPr>
          <p:nvPr>
            <p:ph type="body" idx="1"/>
          </p:nvPr>
        </p:nvSpPr>
        <p:spPr/>
        <p:txBody>
          <a:bodyPr/>
          <a:lstStyle/>
          <a:p>
            <a:pPr>
              <a:buFont typeface="Wingdings" pitchFamily="2" charset="2"/>
              <a:buNone/>
            </a:pPr>
            <a:r>
              <a:rPr lang="en-US"/>
              <a:t>Compare these…</a:t>
            </a:r>
          </a:p>
        </p:txBody>
      </p:sp>
      <p:pic>
        <p:nvPicPr>
          <p:cNvPr id="15365" name="Picture 5"/>
          <p:cNvPicPr>
            <a:picLocks noChangeAspect="1" noChangeArrowheads="1"/>
          </p:cNvPicPr>
          <p:nvPr/>
        </p:nvPicPr>
        <p:blipFill>
          <a:blip r:embed="rId2" cstate="print"/>
          <a:srcRect/>
          <a:stretch>
            <a:fillRect/>
          </a:stretch>
        </p:blipFill>
        <p:spPr bwMode="auto">
          <a:xfrm>
            <a:off x="914400" y="2362200"/>
            <a:ext cx="2901950" cy="3671888"/>
          </a:xfrm>
          <a:prstGeom prst="rect">
            <a:avLst/>
          </a:prstGeom>
          <a:noFill/>
          <a:ln w="9525">
            <a:noFill/>
            <a:miter lim="800000"/>
            <a:headEnd/>
            <a:tailEnd/>
          </a:ln>
          <a:effectLst/>
        </p:spPr>
      </p:pic>
      <p:pic>
        <p:nvPicPr>
          <p:cNvPr id="15366" name="Picture 6"/>
          <p:cNvPicPr>
            <a:picLocks noChangeAspect="1" noChangeArrowheads="1"/>
          </p:cNvPicPr>
          <p:nvPr/>
        </p:nvPicPr>
        <p:blipFill>
          <a:blip r:embed="rId3" cstate="print"/>
          <a:srcRect/>
          <a:stretch>
            <a:fillRect/>
          </a:stretch>
        </p:blipFill>
        <p:spPr bwMode="auto">
          <a:xfrm>
            <a:off x="5029200" y="1143000"/>
            <a:ext cx="3714750" cy="2325688"/>
          </a:xfrm>
          <a:prstGeom prst="rect">
            <a:avLst/>
          </a:prstGeom>
          <a:noFill/>
          <a:ln w="9525">
            <a:noFill/>
            <a:miter lim="800000"/>
            <a:headEnd/>
            <a:tailEnd/>
          </a:ln>
          <a:effectLst/>
        </p:spPr>
      </p:pic>
      <p:pic>
        <p:nvPicPr>
          <p:cNvPr id="15367" name="Picture 7"/>
          <p:cNvPicPr>
            <a:picLocks noChangeAspect="1" noChangeArrowheads="1"/>
          </p:cNvPicPr>
          <p:nvPr/>
        </p:nvPicPr>
        <p:blipFill>
          <a:blip r:embed="rId4" cstate="print"/>
          <a:srcRect/>
          <a:stretch>
            <a:fillRect/>
          </a:stretch>
        </p:blipFill>
        <p:spPr bwMode="auto">
          <a:xfrm>
            <a:off x="5638800" y="3733800"/>
            <a:ext cx="2171700"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spect="1" noChangeArrowheads="1"/>
          </p:cNvSpPr>
          <p:nvPr>
            <p:ph type="title"/>
          </p:nvPr>
        </p:nvSpPr>
        <p:spPr/>
        <p:txBody>
          <a:bodyPr/>
          <a:lstStyle/>
          <a:p>
            <a:r>
              <a:rPr lang="en-US"/>
              <a:t>Bias by photos</a:t>
            </a:r>
          </a:p>
        </p:txBody>
      </p:sp>
      <p:sp>
        <p:nvSpPr>
          <p:cNvPr id="16387" name="Rectangle 3"/>
          <p:cNvSpPr>
            <a:spLocks noGrp="1" noChangeArrowheads="1"/>
          </p:cNvSpPr>
          <p:nvPr>
            <p:ph type="body" idx="1"/>
          </p:nvPr>
        </p:nvSpPr>
        <p:spPr/>
        <p:txBody>
          <a:bodyPr/>
          <a:lstStyle/>
          <a:p>
            <a:r>
              <a:rPr lang="en-US"/>
              <a:t>…to these!</a:t>
            </a:r>
          </a:p>
          <a:p>
            <a:pPr>
              <a:buFont typeface="Wingdings" pitchFamily="2" charset="2"/>
              <a:buNone/>
            </a:pPr>
            <a:endParaRPr lang="en-US"/>
          </a:p>
        </p:txBody>
      </p:sp>
      <p:pic>
        <p:nvPicPr>
          <p:cNvPr id="16388" name="Picture 4"/>
          <p:cNvPicPr>
            <a:picLocks noChangeAspect="1" noChangeArrowheads="1"/>
          </p:cNvPicPr>
          <p:nvPr/>
        </p:nvPicPr>
        <p:blipFill>
          <a:blip r:embed="rId2" cstate="print"/>
          <a:srcRect/>
          <a:stretch>
            <a:fillRect/>
          </a:stretch>
        </p:blipFill>
        <p:spPr bwMode="auto">
          <a:xfrm>
            <a:off x="762000" y="2438400"/>
            <a:ext cx="2606675" cy="33147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5638800" y="1371600"/>
            <a:ext cx="1965325" cy="2509838"/>
          </a:xfrm>
          <a:prstGeom prst="rect">
            <a:avLst/>
          </a:prstGeom>
          <a:noFill/>
          <a:ln w="9525">
            <a:noFill/>
            <a:miter lim="800000"/>
            <a:headEnd/>
            <a:tailEnd/>
          </a:ln>
          <a:effectLst/>
        </p:spPr>
      </p:pic>
      <p:pic>
        <p:nvPicPr>
          <p:cNvPr id="16390" name="Picture 6"/>
          <p:cNvPicPr>
            <a:picLocks noChangeAspect="1" noChangeArrowheads="1"/>
          </p:cNvPicPr>
          <p:nvPr/>
        </p:nvPicPr>
        <p:blipFill>
          <a:blip r:embed="rId4" cstate="print"/>
          <a:srcRect/>
          <a:stretch>
            <a:fillRect/>
          </a:stretch>
        </p:blipFill>
        <p:spPr bwMode="auto">
          <a:xfrm>
            <a:off x="4495800" y="4343400"/>
            <a:ext cx="3333750" cy="2087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4. Bias through names </a:t>
            </a:r>
            <a:r>
              <a:rPr lang="en-US" dirty="0" smtClean="0"/>
              <a:t>and titles</a:t>
            </a:r>
            <a:endParaRPr lang="en-US" dirty="0"/>
          </a:p>
        </p:txBody>
      </p:sp>
      <p:sp>
        <p:nvSpPr>
          <p:cNvPr id="10243" name="Rectangle 3"/>
          <p:cNvSpPr>
            <a:spLocks noGrp="1" noChangeArrowheads="1"/>
          </p:cNvSpPr>
          <p:nvPr>
            <p:ph type="body" idx="1"/>
          </p:nvPr>
        </p:nvSpPr>
        <p:spPr>
          <a:xfrm>
            <a:off x="1370013" y="4343400"/>
            <a:ext cx="7313612" cy="1598613"/>
          </a:xfrm>
        </p:spPr>
        <p:txBody>
          <a:bodyPr/>
          <a:lstStyle/>
          <a:p>
            <a:r>
              <a:rPr lang="en-US" dirty="0"/>
              <a:t>The way a person is described or labeled can influence how we think about them. </a:t>
            </a:r>
          </a:p>
          <a:p>
            <a:endParaRPr lang="en-US" dirty="0"/>
          </a:p>
          <a:p>
            <a:pPr>
              <a:buFont typeface="Wingdings" pitchFamily="2" charset="2"/>
              <a:buNone/>
            </a:pPr>
            <a:endParaRPr lang="en-US" dirty="0"/>
          </a:p>
        </p:txBody>
      </p:sp>
      <p:pic>
        <p:nvPicPr>
          <p:cNvPr id="10244" name="Picture 4"/>
          <p:cNvPicPr>
            <a:picLocks noChangeAspect="1" noChangeArrowheads="1"/>
          </p:cNvPicPr>
          <p:nvPr/>
        </p:nvPicPr>
        <p:blipFill>
          <a:blip r:embed="rId2" cstate="print"/>
          <a:srcRect/>
          <a:stretch>
            <a:fillRect/>
          </a:stretch>
        </p:blipFill>
        <p:spPr bwMode="auto">
          <a:xfrm>
            <a:off x="3886200" y="1600200"/>
            <a:ext cx="211455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Bias through names and titles</a:t>
            </a:r>
          </a:p>
        </p:txBody>
      </p:sp>
      <p:sp>
        <p:nvSpPr>
          <p:cNvPr id="17411" name="Rectangle 3"/>
          <p:cNvSpPr>
            <a:spLocks noGrp="1" noChangeArrowheads="1"/>
          </p:cNvSpPr>
          <p:nvPr>
            <p:ph type="body" idx="1"/>
          </p:nvPr>
        </p:nvSpPr>
        <p:spPr/>
        <p:txBody>
          <a:bodyPr/>
          <a:lstStyle/>
          <a:p>
            <a:r>
              <a:rPr lang="en-US" dirty="0"/>
              <a:t>“John Doe, an </a:t>
            </a:r>
            <a:r>
              <a:rPr lang="en-US" u="sng" dirty="0"/>
              <a:t>ex-con</a:t>
            </a:r>
            <a:r>
              <a:rPr lang="en-US" dirty="0"/>
              <a:t>, is now running for office.”</a:t>
            </a:r>
          </a:p>
          <a:p>
            <a:r>
              <a:rPr lang="en-US" dirty="0"/>
              <a:t>“John Doe, who was convicted 20 years ago for a minor offense, is now running for office.”</a:t>
            </a:r>
          </a:p>
          <a:p>
            <a:pPr>
              <a:buFont typeface="Wingdings" pitchFamily="2" charset="2"/>
              <a:buNone/>
            </a:pPr>
            <a:endParaRPr lang="en-US" dirty="0"/>
          </a:p>
        </p:txBody>
      </p:sp>
      <p:pic>
        <p:nvPicPr>
          <p:cNvPr id="50178" name="Picture 2" descr="http://choosethecross.com/wp-content/uploads/2007/08/convict.png"/>
          <p:cNvPicPr>
            <a:picLocks noChangeAspect="1" noChangeArrowheads="1"/>
          </p:cNvPicPr>
          <p:nvPr/>
        </p:nvPicPr>
        <p:blipFill>
          <a:blip r:embed="rId2" cstate="print"/>
          <a:srcRect/>
          <a:stretch>
            <a:fillRect/>
          </a:stretch>
        </p:blipFill>
        <p:spPr bwMode="auto">
          <a:xfrm>
            <a:off x="304800" y="4343400"/>
            <a:ext cx="2381250" cy="2381250"/>
          </a:xfrm>
          <a:prstGeom prst="rect">
            <a:avLst/>
          </a:prstGeom>
          <a:noFill/>
        </p:spPr>
      </p:pic>
      <p:sp>
        <p:nvSpPr>
          <p:cNvPr id="5" name="Rectangle 4"/>
          <p:cNvSpPr/>
          <p:nvPr/>
        </p:nvSpPr>
        <p:spPr>
          <a:xfrm>
            <a:off x="2895600" y="5867400"/>
            <a:ext cx="4572000" cy="215444"/>
          </a:xfrm>
          <a:prstGeom prst="rect">
            <a:avLst/>
          </a:prstGeom>
        </p:spPr>
        <p:txBody>
          <a:bodyPr>
            <a:spAutoFit/>
          </a:bodyPr>
          <a:lstStyle/>
          <a:p>
            <a:r>
              <a:rPr lang="en-US" sz="800" dirty="0" smtClean="0"/>
              <a:t>http://choosethecross.com/wp-content/uploads/2007/08/convict.png</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5. Bias through Statistics</a:t>
            </a:r>
          </a:p>
        </p:txBody>
      </p:sp>
      <p:sp>
        <p:nvSpPr>
          <p:cNvPr id="11267" name="Rectangle 3"/>
          <p:cNvSpPr>
            <a:spLocks noGrp="1" noChangeArrowheads="1"/>
          </p:cNvSpPr>
          <p:nvPr>
            <p:ph type="body" idx="1"/>
          </p:nvPr>
        </p:nvSpPr>
        <p:spPr>
          <a:xfrm>
            <a:off x="1370013" y="4191000"/>
            <a:ext cx="7313612" cy="1751013"/>
          </a:xfrm>
        </p:spPr>
        <p:txBody>
          <a:bodyPr/>
          <a:lstStyle/>
          <a:p>
            <a:r>
              <a:rPr lang="en-US"/>
              <a:t>Numbers and statistics can be manipulated to change the way we think about them.</a:t>
            </a:r>
          </a:p>
        </p:txBody>
      </p:sp>
      <p:pic>
        <p:nvPicPr>
          <p:cNvPr id="11269" name="Picture 5" descr="MPj04394320000[1]"/>
          <p:cNvPicPr>
            <a:picLocks noChangeAspect="1" noChangeArrowheads="1"/>
          </p:cNvPicPr>
          <p:nvPr/>
        </p:nvPicPr>
        <p:blipFill>
          <a:blip r:embed="rId2" cstate="print"/>
          <a:srcRect/>
          <a:stretch>
            <a:fillRect/>
          </a:stretch>
        </p:blipFill>
        <p:spPr bwMode="auto">
          <a:xfrm>
            <a:off x="3429000" y="1828800"/>
            <a:ext cx="2895600" cy="21764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Bias through Statistics</a:t>
            </a:r>
          </a:p>
        </p:txBody>
      </p:sp>
      <p:sp>
        <p:nvSpPr>
          <p:cNvPr id="18435" name="Rectangle 3"/>
          <p:cNvSpPr>
            <a:spLocks noGrp="1" noChangeArrowheads="1"/>
          </p:cNvSpPr>
          <p:nvPr>
            <p:ph type="body" idx="1"/>
          </p:nvPr>
        </p:nvSpPr>
        <p:spPr/>
        <p:txBody>
          <a:bodyPr/>
          <a:lstStyle/>
          <a:p>
            <a:r>
              <a:rPr lang="en-US" dirty="0"/>
              <a:t>“The fundraiser for the school earned </a:t>
            </a:r>
            <a:r>
              <a:rPr lang="en-US" u="sng" dirty="0"/>
              <a:t>only</a:t>
            </a:r>
            <a:r>
              <a:rPr lang="en-US" dirty="0"/>
              <a:t> $1,100.”</a:t>
            </a:r>
          </a:p>
          <a:p>
            <a:r>
              <a:rPr lang="en-US" dirty="0"/>
              <a:t>“The school’s successful fundraiser raised </a:t>
            </a:r>
            <a:r>
              <a:rPr lang="en-US" u="sng" dirty="0"/>
              <a:t>over</a:t>
            </a:r>
            <a:r>
              <a:rPr lang="en-US" dirty="0"/>
              <a:t> $1,000.”  </a:t>
            </a:r>
          </a:p>
        </p:txBody>
      </p:sp>
      <p:pic>
        <p:nvPicPr>
          <p:cNvPr id="48130" name="Picture 2" descr="http://confettidreams.files.wordpress.com/2009/08/saving-money-clip-art.jpg"/>
          <p:cNvPicPr>
            <a:picLocks noChangeAspect="1" noChangeArrowheads="1"/>
          </p:cNvPicPr>
          <p:nvPr/>
        </p:nvPicPr>
        <p:blipFill>
          <a:blip r:embed="rId2" cstate="print"/>
          <a:srcRect/>
          <a:stretch>
            <a:fillRect/>
          </a:stretch>
        </p:blipFill>
        <p:spPr bwMode="auto">
          <a:xfrm>
            <a:off x="381000" y="3962400"/>
            <a:ext cx="2286000" cy="2743200"/>
          </a:xfrm>
          <a:prstGeom prst="rect">
            <a:avLst/>
          </a:prstGeom>
          <a:noFill/>
        </p:spPr>
      </p:pic>
      <p:sp>
        <p:nvSpPr>
          <p:cNvPr id="5" name="Rectangle 4"/>
          <p:cNvSpPr/>
          <p:nvPr/>
        </p:nvSpPr>
        <p:spPr>
          <a:xfrm>
            <a:off x="2743200" y="5562600"/>
            <a:ext cx="4572000" cy="215444"/>
          </a:xfrm>
          <a:prstGeom prst="rect">
            <a:avLst/>
          </a:prstGeom>
        </p:spPr>
        <p:txBody>
          <a:bodyPr>
            <a:spAutoFit/>
          </a:bodyPr>
          <a:lstStyle/>
          <a:p>
            <a:r>
              <a:rPr lang="en-US" sz="800" dirty="0" smtClean="0"/>
              <a:t>http://confettidreams.files.wordpress.com/2009/08/saving-money-clip-art.jpg</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90600" y="533400"/>
            <a:ext cx="7694612" cy="762000"/>
          </a:xfrm>
        </p:spPr>
        <p:txBody>
          <a:bodyPr/>
          <a:lstStyle/>
          <a:p>
            <a:pPr>
              <a:buNone/>
            </a:pPr>
            <a:r>
              <a:rPr lang="en-US" dirty="0"/>
              <a:t>What do you already know about bias?</a:t>
            </a:r>
          </a:p>
        </p:txBody>
      </p:sp>
      <p:sp>
        <p:nvSpPr>
          <p:cNvPr id="4103" name="AutoShape 7"/>
          <p:cNvSpPr>
            <a:spLocks noChangeArrowheads="1"/>
          </p:cNvSpPr>
          <p:nvPr/>
        </p:nvSpPr>
        <p:spPr bwMode="auto">
          <a:xfrm>
            <a:off x="4572000" y="1981200"/>
            <a:ext cx="2895600" cy="1981200"/>
          </a:xfrm>
          <a:prstGeom prst="cloudCallout">
            <a:avLst>
              <a:gd name="adj1" fmla="val -68198"/>
              <a:gd name="adj2" fmla="val -12124"/>
            </a:avLst>
          </a:prstGeom>
          <a:solidFill>
            <a:schemeClr val="accent1"/>
          </a:solidFill>
          <a:ln w="9525">
            <a:solidFill>
              <a:schemeClr val="tx1"/>
            </a:solidFill>
            <a:round/>
            <a:headEnd/>
            <a:tailEnd/>
          </a:ln>
          <a:effectLst/>
        </p:spPr>
        <p:txBody>
          <a:bodyPr/>
          <a:lstStyle/>
          <a:p>
            <a:pPr algn="ctr"/>
            <a:endParaRPr lang="en-US"/>
          </a:p>
        </p:txBody>
      </p:sp>
      <p:pic>
        <p:nvPicPr>
          <p:cNvPr id="4105" name="Picture 9" descr="MCj04244740000[1]"/>
          <p:cNvPicPr>
            <a:picLocks noChangeAspect="1" noChangeArrowheads="1"/>
          </p:cNvPicPr>
          <p:nvPr/>
        </p:nvPicPr>
        <p:blipFill>
          <a:blip r:embed="rId2" cstate="print"/>
          <a:srcRect/>
          <a:stretch>
            <a:fillRect/>
          </a:stretch>
        </p:blipFill>
        <p:spPr bwMode="auto">
          <a:xfrm>
            <a:off x="2209800" y="2209800"/>
            <a:ext cx="1752600" cy="1851025"/>
          </a:xfrm>
          <a:prstGeom prst="rect">
            <a:avLst/>
          </a:prstGeom>
          <a:noFill/>
        </p:spPr>
      </p:pic>
      <p:sp>
        <p:nvSpPr>
          <p:cNvPr id="4106" name="Text Box 10"/>
          <p:cNvSpPr txBox="1">
            <a:spLocks noChangeArrowheads="1"/>
          </p:cNvSpPr>
          <p:nvPr/>
        </p:nvSpPr>
        <p:spPr bwMode="auto">
          <a:xfrm>
            <a:off x="5257800" y="2286000"/>
            <a:ext cx="1828800" cy="1235075"/>
          </a:xfrm>
          <a:prstGeom prst="rect">
            <a:avLst/>
          </a:prstGeom>
          <a:noFill/>
          <a:ln w="9525">
            <a:noFill/>
            <a:miter lim="800000"/>
            <a:headEnd/>
            <a:tailEnd/>
          </a:ln>
          <a:effectLst/>
        </p:spPr>
        <p:txBody>
          <a:bodyPr>
            <a:spAutoFit/>
          </a:bodyPr>
          <a:lstStyle/>
          <a:p>
            <a:pPr>
              <a:spcBef>
                <a:spcPct val="50000"/>
              </a:spcBef>
            </a:pPr>
            <a:r>
              <a:rPr lang="en-US" sz="2500" dirty="0"/>
              <a:t>What is bias anyway?</a:t>
            </a:r>
          </a:p>
        </p:txBody>
      </p:sp>
      <p:sp>
        <p:nvSpPr>
          <p:cNvPr id="6" name="Rectangle 5"/>
          <p:cNvSpPr/>
          <p:nvPr/>
        </p:nvSpPr>
        <p:spPr>
          <a:xfrm>
            <a:off x="1676400" y="4572000"/>
            <a:ext cx="6172200" cy="954107"/>
          </a:xfrm>
          <a:prstGeom prst="rect">
            <a:avLst/>
          </a:prstGeom>
          <a:solidFill>
            <a:schemeClr val="accent2"/>
          </a:solidFill>
        </p:spPr>
        <p:txBody>
          <a:bodyPr wrap="square">
            <a:spAutoFit/>
          </a:bodyPr>
          <a:lstStyle/>
          <a:p>
            <a:r>
              <a:rPr lang="en-US" sz="2800" dirty="0" smtClean="0"/>
              <a:t>Favoring one side, position, or belief – being partial, prejudiced,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6. Bias through word choice</a:t>
            </a:r>
          </a:p>
        </p:txBody>
      </p:sp>
      <p:sp>
        <p:nvSpPr>
          <p:cNvPr id="12291" name="Rectangle 3"/>
          <p:cNvSpPr>
            <a:spLocks noGrp="1" noChangeArrowheads="1"/>
          </p:cNvSpPr>
          <p:nvPr>
            <p:ph type="body" idx="1"/>
          </p:nvPr>
        </p:nvSpPr>
        <p:spPr/>
        <p:txBody>
          <a:bodyPr/>
          <a:lstStyle/>
          <a:p>
            <a:r>
              <a:rPr lang="en-US"/>
              <a:t>The words and tone the journalist uses can influence the story. </a:t>
            </a:r>
          </a:p>
          <a:p>
            <a:r>
              <a:rPr lang="en-US"/>
              <a:t>Using positive or negative words can change how we feel about the news story.</a:t>
            </a:r>
          </a:p>
          <a:p>
            <a:r>
              <a:rPr lang="en-US"/>
              <a:t>We can also be influenced by a news broadcaster’s tone of voice.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Bias through word choice</a:t>
            </a:r>
          </a:p>
        </p:txBody>
      </p:sp>
      <p:sp>
        <p:nvSpPr>
          <p:cNvPr id="19459" name="Rectangle 3"/>
          <p:cNvSpPr>
            <a:spLocks noGrp="1" noChangeArrowheads="1"/>
          </p:cNvSpPr>
          <p:nvPr>
            <p:ph type="body" idx="1"/>
          </p:nvPr>
        </p:nvSpPr>
        <p:spPr/>
        <p:txBody>
          <a:bodyPr/>
          <a:lstStyle/>
          <a:p>
            <a:r>
              <a:rPr lang="en-US" dirty="0"/>
              <a:t>“The politician presented his </a:t>
            </a:r>
            <a:r>
              <a:rPr lang="en-US" u="sng" dirty="0"/>
              <a:t>well-thought out </a:t>
            </a:r>
            <a:r>
              <a:rPr lang="en-US" dirty="0"/>
              <a:t>and </a:t>
            </a:r>
            <a:r>
              <a:rPr lang="en-US" u="sng" dirty="0"/>
              <a:t>intelligent</a:t>
            </a:r>
            <a:r>
              <a:rPr lang="en-US" dirty="0"/>
              <a:t> plan to Congress.”</a:t>
            </a:r>
          </a:p>
          <a:p>
            <a:r>
              <a:rPr lang="en-US" dirty="0"/>
              <a:t>“The politician presented his </a:t>
            </a:r>
            <a:r>
              <a:rPr lang="en-US" u="sng" dirty="0"/>
              <a:t>shoddy</a:t>
            </a:r>
            <a:r>
              <a:rPr lang="en-US" dirty="0"/>
              <a:t> and </a:t>
            </a:r>
            <a:r>
              <a:rPr lang="en-US" u="sng" dirty="0"/>
              <a:t>disorganized</a:t>
            </a:r>
            <a:r>
              <a:rPr lang="en-US" dirty="0"/>
              <a:t> plan to Congress.”</a:t>
            </a:r>
          </a:p>
        </p:txBody>
      </p:sp>
      <p:pic>
        <p:nvPicPr>
          <p:cNvPr id="46082" name="Picture 2" descr="http://www.clipproject.info/Cliparts_Free/Berufe_Free/Clipart-Cartoon-Design-20.gif"/>
          <p:cNvPicPr>
            <a:picLocks noChangeAspect="1" noChangeArrowheads="1"/>
          </p:cNvPicPr>
          <p:nvPr/>
        </p:nvPicPr>
        <p:blipFill>
          <a:blip r:embed="rId2" cstate="print"/>
          <a:srcRect/>
          <a:stretch>
            <a:fillRect/>
          </a:stretch>
        </p:blipFill>
        <p:spPr bwMode="auto">
          <a:xfrm>
            <a:off x="3886200" y="4267200"/>
            <a:ext cx="2362200" cy="236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Choice</a:t>
            </a:r>
            <a:endParaRPr lang="en-US" dirty="0"/>
          </a:p>
        </p:txBody>
      </p:sp>
      <p:pic>
        <p:nvPicPr>
          <p:cNvPr id="9218" name="Picture 2" descr="http://www.umich.edu/~newsbias/headlines.gif"/>
          <p:cNvPicPr>
            <a:picLocks noChangeAspect="1" noChangeArrowheads="1"/>
          </p:cNvPicPr>
          <p:nvPr/>
        </p:nvPicPr>
        <p:blipFill>
          <a:blip r:embed="rId2" cstate="print"/>
          <a:srcRect/>
          <a:stretch>
            <a:fillRect/>
          </a:stretch>
        </p:blipFill>
        <p:spPr bwMode="auto">
          <a:xfrm>
            <a:off x="1219200" y="1447800"/>
            <a:ext cx="6248400" cy="444004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62000" y="242500"/>
            <a:ext cx="7696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Here are the headlines and lead paragraphs of two articles which came out on the morning of March 11, 2003. They are covering the </a:t>
            </a:r>
            <a:r>
              <a:rPr kumimoji="0" lang="en-US" sz="2400" b="0" i="1" u="none" strike="noStrike" cap="none" normalizeH="0" baseline="0" dirty="0" smtClean="0">
                <a:ln>
                  <a:noFill/>
                </a:ln>
                <a:solidFill>
                  <a:schemeClr val="tx1"/>
                </a:solidFill>
                <a:effectLst/>
                <a:latin typeface="Arial" charset="0"/>
              </a:rPr>
              <a:t>same incident</a:t>
            </a:r>
            <a:r>
              <a:rPr kumimoji="0" lang="en-US" sz="2400" b="0" i="0" u="none" strike="noStrike" cap="none" normalizeH="0" baseline="0" dirty="0" smtClean="0">
                <a:ln>
                  <a:noFill/>
                </a:ln>
                <a:solidFill>
                  <a:schemeClr val="tx1"/>
                </a:solidFill>
                <a:effectLst/>
                <a:latin typeface="Arial" charset="0"/>
              </a:rPr>
              <a:t>:</a:t>
            </a:r>
          </a:p>
        </p:txBody>
      </p:sp>
      <p:sp>
        <p:nvSpPr>
          <p:cNvPr id="6" name="Rectangle 5"/>
          <p:cNvSpPr/>
          <p:nvPr/>
        </p:nvSpPr>
        <p:spPr>
          <a:xfrm>
            <a:off x="228600" y="2028885"/>
            <a:ext cx="4267200" cy="4524315"/>
          </a:xfrm>
          <a:prstGeom prst="rect">
            <a:avLst/>
          </a:prstGeom>
          <a:ln>
            <a:solidFill>
              <a:schemeClr val="accent1"/>
            </a:solidFill>
          </a:ln>
        </p:spPr>
        <p:txBody>
          <a:bodyPr wrap="square">
            <a:spAutoFit/>
          </a:bodyPr>
          <a:lstStyle/>
          <a:p>
            <a:pPr fontAlgn="t"/>
            <a:r>
              <a:rPr lang="en-US" sz="2400" b="1" dirty="0" smtClean="0"/>
              <a:t>Iraq forces suspension of U.S. surveillance flights</a:t>
            </a:r>
            <a:endParaRPr lang="en-US" sz="2400" dirty="0" smtClean="0"/>
          </a:p>
          <a:p>
            <a:pPr fontAlgn="t"/>
            <a:r>
              <a:rPr lang="en-US" sz="2400" dirty="0" smtClean="0"/>
              <a:t>UNITED NATIONS (Reuters) -Iraqi fighter jets </a:t>
            </a:r>
            <a:r>
              <a:rPr lang="en-US" sz="2400" b="1" dirty="0" smtClean="0"/>
              <a:t>threatened</a:t>
            </a:r>
            <a:r>
              <a:rPr lang="en-US" sz="2400" dirty="0" smtClean="0"/>
              <a:t> two American U-2 surveillance planes, </a:t>
            </a:r>
            <a:r>
              <a:rPr lang="en-US" sz="2400" b="1" u="sng" dirty="0" smtClean="0"/>
              <a:t>forcing</a:t>
            </a:r>
            <a:r>
              <a:rPr lang="en-US" sz="2400" dirty="0" smtClean="0"/>
              <a:t> them to </a:t>
            </a:r>
            <a:r>
              <a:rPr lang="en-US" sz="2400" b="1" dirty="0" smtClean="0"/>
              <a:t>return and abort their mission</a:t>
            </a:r>
            <a:r>
              <a:rPr lang="en-US" sz="2400" dirty="0" smtClean="0"/>
              <a:t> and return to base, senior U.S. officials said Tuesday. </a:t>
            </a:r>
            <a:endParaRPr lang="en-US" sz="2400" dirty="0"/>
          </a:p>
        </p:txBody>
      </p:sp>
      <p:sp>
        <p:nvSpPr>
          <p:cNvPr id="7" name="Rectangle 6"/>
          <p:cNvSpPr/>
          <p:nvPr/>
        </p:nvSpPr>
        <p:spPr>
          <a:xfrm>
            <a:off x="4648200" y="2028885"/>
            <a:ext cx="4267200" cy="4524315"/>
          </a:xfrm>
          <a:prstGeom prst="rect">
            <a:avLst/>
          </a:prstGeom>
          <a:ln>
            <a:solidFill>
              <a:schemeClr val="accent1"/>
            </a:solidFill>
          </a:ln>
        </p:spPr>
        <p:txBody>
          <a:bodyPr wrap="square">
            <a:spAutoFit/>
          </a:bodyPr>
          <a:lstStyle/>
          <a:p>
            <a:pPr fontAlgn="t"/>
            <a:r>
              <a:rPr lang="en-US" sz="2400" b="1" dirty="0" smtClean="0"/>
              <a:t>U.N. Withdraws U-2 Planes</a:t>
            </a:r>
            <a:endParaRPr lang="en-US" sz="2400" dirty="0" smtClean="0"/>
          </a:p>
          <a:p>
            <a:pPr fontAlgn="t"/>
            <a:r>
              <a:rPr lang="en-US" sz="2400" dirty="0" smtClean="0"/>
              <a:t>WASHINGTON (AP)-U.N. arms inspectors said Tuesday they had </a:t>
            </a:r>
            <a:r>
              <a:rPr lang="en-US" sz="2400" b="1" u="sng" dirty="0" smtClean="0"/>
              <a:t>withdrawn</a:t>
            </a:r>
            <a:r>
              <a:rPr lang="en-US" sz="2400" dirty="0" smtClean="0"/>
              <a:t> two U-2 reconnaissance planes over Iraq for safety reasons after Baghdad complained </a:t>
            </a:r>
            <a:r>
              <a:rPr lang="en-US" sz="2400" b="1" dirty="0" smtClean="0"/>
              <a:t>both aircraft were in the air simultaneously</a:t>
            </a:r>
            <a:r>
              <a:rPr lang="en-US" sz="2400" dirty="0" smtClean="0"/>
              <a:t>.</a:t>
            </a:r>
            <a:endParaRPr lang="en-US" sz="2400" dirty="0"/>
          </a:p>
        </p:txBody>
      </p:sp>
      <p:sp>
        <p:nvSpPr>
          <p:cNvPr id="8" name="Rectangle 7"/>
          <p:cNvSpPr/>
          <p:nvPr/>
        </p:nvSpPr>
        <p:spPr>
          <a:xfrm>
            <a:off x="609600" y="1524000"/>
            <a:ext cx="3429000" cy="369332"/>
          </a:xfrm>
          <a:prstGeom prst="rect">
            <a:avLst/>
          </a:prstGeom>
        </p:spPr>
        <p:txBody>
          <a:bodyPr wrap="square">
            <a:spAutoFit/>
          </a:bodyPr>
          <a:lstStyle/>
          <a:p>
            <a:pPr fontAlgn="t"/>
            <a:r>
              <a:rPr lang="en-US" dirty="0" smtClean="0"/>
              <a:t>New York Times  3/11/2003 </a:t>
            </a:r>
            <a:endParaRPr lang="en-US" dirty="0"/>
          </a:p>
        </p:txBody>
      </p:sp>
      <p:sp>
        <p:nvSpPr>
          <p:cNvPr id="9" name="Rectangle 8"/>
          <p:cNvSpPr/>
          <p:nvPr/>
        </p:nvSpPr>
        <p:spPr>
          <a:xfrm>
            <a:off x="5486400" y="1524000"/>
            <a:ext cx="2819400" cy="369332"/>
          </a:xfrm>
          <a:prstGeom prst="rect">
            <a:avLst/>
          </a:prstGeom>
        </p:spPr>
        <p:txBody>
          <a:bodyPr wrap="square">
            <a:spAutoFit/>
          </a:bodyPr>
          <a:lstStyle/>
          <a:p>
            <a:pPr fontAlgn="t"/>
            <a:r>
              <a:rPr lang="en-US" dirty="0" smtClean="0"/>
              <a:t>USA Today  3/11/2003 </a:t>
            </a:r>
            <a:endParaRPr lang="en-US" dirty="0"/>
          </a:p>
        </p:txBody>
      </p:sp>
      <p:cxnSp>
        <p:nvCxnSpPr>
          <p:cNvPr id="11" name="Straight Connector 10"/>
          <p:cNvCxnSpPr/>
          <p:nvPr/>
        </p:nvCxnSpPr>
        <p:spPr bwMode="auto">
          <a:xfrm rot="16200000" flipH="1">
            <a:off x="2895600" y="4191000"/>
            <a:ext cx="1676400" cy="16764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2819400" y="4191000"/>
            <a:ext cx="1828800" cy="6858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2209800"/>
            <a:ext cx="4267200" cy="830997"/>
          </a:xfrm>
          <a:prstGeom prst="rect">
            <a:avLst/>
          </a:prstGeom>
        </p:spPr>
        <p:txBody>
          <a:bodyPr wrap="square">
            <a:spAutoFit/>
          </a:bodyPr>
          <a:lstStyle/>
          <a:p>
            <a:r>
              <a:rPr lang="en-US" sz="2400" dirty="0" smtClean="0"/>
              <a:t>red wings 5, avalanche 3</a:t>
            </a:r>
            <a:br>
              <a:rPr lang="en-US" sz="2400" dirty="0" smtClean="0"/>
            </a:br>
            <a:r>
              <a:rPr lang="en-US" sz="2400" b="1" u="sng" dirty="0" smtClean="0"/>
              <a:t>Injury</a:t>
            </a:r>
            <a:r>
              <a:rPr lang="en-US" sz="2400" b="1" dirty="0" smtClean="0"/>
              <a:t> </a:t>
            </a:r>
            <a:r>
              <a:rPr lang="en-US" sz="2400" dirty="0" smtClean="0"/>
              <a:t>begins </a:t>
            </a:r>
            <a:r>
              <a:rPr lang="en-US" sz="2400" dirty="0" err="1" smtClean="0"/>
              <a:t>Avs</a:t>
            </a:r>
            <a:r>
              <a:rPr lang="en-US" sz="2400" dirty="0" smtClean="0"/>
              <a:t>' tumble</a:t>
            </a:r>
            <a:endParaRPr lang="en-US" sz="2400" dirty="0"/>
          </a:p>
        </p:txBody>
      </p:sp>
      <p:sp>
        <p:nvSpPr>
          <p:cNvPr id="5" name="Rectangle 4"/>
          <p:cNvSpPr/>
          <p:nvPr/>
        </p:nvSpPr>
        <p:spPr>
          <a:xfrm>
            <a:off x="914400" y="3733800"/>
            <a:ext cx="5715000" cy="830997"/>
          </a:xfrm>
          <a:prstGeom prst="rect">
            <a:avLst/>
          </a:prstGeom>
        </p:spPr>
        <p:txBody>
          <a:bodyPr wrap="square">
            <a:spAutoFit/>
          </a:bodyPr>
          <a:lstStyle/>
          <a:p>
            <a:r>
              <a:rPr lang="en-US" sz="2400" dirty="0" smtClean="0"/>
              <a:t>Red Wings 5, Avalanche 3</a:t>
            </a:r>
            <a:br>
              <a:rPr lang="en-US" sz="2400" dirty="0" smtClean="0"/>
            </a:br>
            <a:r>
              <a:rPr lang="en-US" sz="2400" dirty="0" smtClean="0"/>
              <a:t>Wings are </a:t>
            </a:r>
            <a:r>
              <a:rPr lang="en-US" sz="2400" b="1" u="sng" dirty="0" smtClean="0"/>
              <a:t>too much </a:t>
            </a:r>
            <a:r>
              <a:rPr lang="en-US" sz="2400" dirty="0" smtClean="0"/>
              <a:t>for Avalanche</a:t>
            </a:r>
            <a:endParaRPr lang="en-US" sz="2400" dirty="0"/>
          </a:p>
        </p:txBody>
      </p:sp>
      <p:sp>
        <p:nvSpPr>
          <p:cNvPr id="6" name="Rectangle 5"/>
          <p:cNvSpPr/>
          <p:nvPr/>
        </p:nvSpPr>
        <p:spPr>
          <a:xfrm>
            <a:off x="4286807" y="1676400"/>
            <a:ext cx="3028393" cy="461665"/>
          </a:xfrm>
          <a:prstGeom prst="rect">
            <a:avLst/>
          </a:prstGeom>
        </p:spPr>
        <p:txBody>
          <a:bodyPr wrap="none">
            <a:spAutoFit/>
          </a:bodyPr>
          <a:lstStyle/>
          <a:p>
            <a:pPr algn="ctr" fontAlgn="t"/>
            <a:r>
              <a:rPr lang="en-US" sz="2400" b="1" dirty="0" smtClean="0"/>
              <a:t>The Denver Post</a:t>
            </a:r>
            <a:endParaRPr lang="en-US" sz="2400" dirty="0"/>
          </a:p>
        </p:txBody>
      </p:sp>
      <p:sp>
        <p:nvSpPr>
          <p:cNvPr id="7" name="Rectangle 6"/>
          <p:cNvSpPr/>
          <p:nvPr/>
        </p:nvSpPr>
        <p:spPr>
          <a:xfrm>
            <a:off x="1447800" y="3276600"/>
            <a:ext cx="3190297" cy="461665"/>
          </a:xfrm>
          <a:prstGeom prst="rect">
            <a:avLst/>
          </a:prstGeom>
        </p:spPr>
        <p:txBody>
          <a:bodyPr wrap="none">
            <a:spAutoFit/>
          </a:bodyPr>
          <a:lstStyle/>
          <a:p>
            <a:pPr fontAlgn="t"/>
            <a:r>
              <a:rPr lang="en-US" sz="2400" b="1" dirty="0" smtClean="0"/>
              <a:t>The Detroit News</a:t>
            </a:r>
            <a:endParaRPr lang="en-US" sz="2400" dirty="0"/>
          </a:p>
        </p:txBody>
      </p:sp>
      <p:sp>
        <p:nvSpPr>
          <p:cNvPr id="8" name="Rectangle 7"/>
          <p:cNvSpPr/>
          <p:nvPr/>
        </p:nvSpPr>
        <p:spPr>
          <a:xfrm>
            <a:off x="381000" y="5181600"/>
            <a:ext cx="8458200" cy="400110"/>
          </a:xfrm>
          <a:prstGeom prst="rect">
            <a:avLst/>
          </a:prstGeom>
        </p:spPr>
        <p:txBody>
          <a:bodyPr wrap="square">
            <a:spAutoFit/>
          </a:bodyPr>
          <a:lstStyle/>
          <a:p>
            <a:r>
              <a:rPr lang="fr-FR" sz="1000" dirty="0" smtClean="0"/>
              <a:t>Article 1: </a:t>
            </a:r>
            <a:r>
              <a:rPr lang="fr-FR" sz="1000" u="sng" dirty="0">
                <a:hlinkClick r:id="rId3"/>
              </a:rPr>
              <a:t>http://www.denverpost.com/Stories/0,1413,36%257E24761%257E1247763,00.html?search=filter</a:t>
            </a:r>
            <a:r>
              <a:rPr lang="fr-FR" sz="1000" dirty="0" smtClean="0"/>
              <a:t> </a:t>
            </a:r>
          </a:p>
          <a:p>
            <a:r>
              <a:rPr lang="fr-FR" sz="1000" dirty="0" smtClean="0"/>
              <a:t>Article 2:</a:t>
            </a:r>
            <a:r>
              <a:rPr lang="fr-FR" sz="1000" u="sng" dirty="0">
                <a:hlinkClick r:id="rId4"/>
              </a:rPr>
              <a:t> http://www.detnews.com/2003/wings/0303/15/sports-109480.htm</a:t>
            </a:r>
            <a:r>
              <a:rPr lang="fr-FR" sz="1000" dirty="0" smtClean="0"/>
              <a:t> </a:t>
            </a:r>
            <a:endParaRPr lang="fr-FR" sz="1000" dirty="0"/>
          </a:p>
        </p:txBody>
      </p:sp>
      <p:sp>
        <p:nvSpPr>
          <p:cNvPr id="9" name="Rectangle 8"/>
          <p:cNvSpPr/>
          <p:nvPr/>
        </p:nvSpPr>
        <p:spPr>
          <a:xfrm>
            <a:off x="609600" y="533400"/>
            <a:ext cx="8229600" cy="830997"/>
          </a:xfrm>
          <a:prstGeom prst="rect">
            <a:avLst/>
          </a:prstGeom>
        </p:spPr>
        <p:txBody>
          <a:bodyPr wrap="square">
            <a:spAutoFit/>
          </a:bodyPr>
          <a:lstStyle/>
          <a:p>
            <a:r>
              <a:rPr lang="en-US" sz="2400" dirty="0" smtClean="0"/>
              <a:t>Here are hockey game coverage headlines from the two home towns of the opposing teams:</a:t>
            </a:r>
            <a:endParaRPr lang="en-US" sz="2400" dirty="0"/>
          </a:p>
        </p:txBody>
      </p:sp>
      <p:pic>
        <p:nvPicPr>
          <p:cNvPr id="43010" name="Picture 2" descr="http://school.mapleshade.org/ravizius/period7/Crossley-Joshua/red-wings.jpg"/>
          <p:cNvPicPr>
            <a:picLocks noChangeAspect="1" noChangeArrowheads="1"/>
          </p:cNvPicPr>
          <p:nvPr/>
        </p:nvPicPr>
        <p:blipFill>
          <a:blip r:embed="rId5" cstate="print"/>
          <a:srcRect/>
          <a:stretch>
            <a:fillRect/>
          </a:stretch>
        </p:blipFill>
        <p:spPr bwMode="auto">
          <a:xfrm>
            <a:off x="1295400" y="1752600"/>
            <a:ext cx="2057400" cy="1543050"/>
          </a:xfrm>
          <a:prstGeom prst="rect">
            <a:avLst/>
          </a:prstGeom>
          <a:noFill/>
        </p:spPr>
      </p:pic>
      <p:sp>
        <p:nvSpPr>
          <p:cNvPr id="10" name="Rectangle 9"/>
          <p:cNvSpPr/>
          <p:nvPr/>
        </p:nvSpPr>
        <p:spPr>
          <a:xfrm>
            <a:off x="1981200" y="5715000"/>
            <a:ext cx="4572000" cy="215444"/>
          </a:xfrm>
          <a:prstGeom prst="rect">
            <a:avLst/>
          </a:prstGeom>
        </p:spPr>
        <p:txBody>
          <a:bodyPr>
            <a:spAutoFit/>
          </a:bodyPr>
          <a:lstStyle/>
          <a:p>
            <a:r>
              <a:rPr lang="en-US" sz="800" dirty="0" smtClean="0"/>
              <a:t>http://school.mapleshade.org/ravizius/period7/Crossley-Joshua/red-wings.jpg</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76400"/>
            <a:ext cx="4267200" cy="4893647"/>
          </a:xfrm>
          <a:prstGeom prst="rect">
            <a:avLst/>
          </a:prstGeom>
          <a:noFill/>
          <a:ln>
            <a:solidFill>
              <a:schemeClr val="accent1"/>
            </a:solidFill>
          </a:ln>
        </p:spPr>
        <p:txBody>
          <a:bodyPr wrap="square">
            <a:spAutoFit/>
          </a:bodyPr>
          <a:lstStyle/>
          <a:p>
            <a:r>
              <a:rPr lang="en-US" sz="2400" dirty="0" smtClean="0"/>
              <a:t>The Red Cross, one of the few aid groups with staff operating in Iraq, hopes to negotiate access to the main power station, which is said to be under control of </a:t>
            </a:r>
            <a:r>
              <a:rPr lang="en-US" sz="2400" b="1" dirty="0" smtClean="0"/>
              <a:t>U.S.-led </a:t>
            </a:r>
            <a:r>
              <a:rPr lang="en-US" sz="2400" b="1" u="sng" dirty="0" smtClean="0"/>
              <a:t>coalition </a:t>
            </a:r>
            <a:r>
              <a:rPr lang="en-US" sz="2400" b="1" dirty="0" smtClean="0"/>
              <a:t>forces</a:t>
            </a:r>
            <a:r>
              <a:rPr lang="en-US" sz="2400" dirty="0" smtClean="0"/>
              <a:t>. But neither local staff nor specialists in neighboring Kuwait have been cleared to go because of continued clashes.</a:t>
            </a:r>
            <a:endParaRPr lang="en-US" sz="2400" dirty="0"/>
          </a:p>
        </p:txBody>
      </p:sp>
      <p:sp>
        <p:nvSpPr>
          <p:cNvPr id="5" name="Rectangle 4"/>
          <p:cNvSpPr/>
          <p:nvPr/>
        </p:nvSpPr>
        <p:spPr>
          <a:xfrm>
            <a:off x="5181600" y="1676400"/>
            <a:ext cx="3657600" cy="3046988"/>
          </a:xfrm>
          <a:prstGeom prst="rect">
            <a:avLst/>
          </a:prstGeom>
          <a:ln>
            <a:solidFill>
              <a:schemeClr val="accent1"/>
            </a:solidFill>
          </a:ln>
        </p:spPr>
        <p:txBody>
          <a:bodyPr wrap="square">
            <a:spAutoFit/>
          </a:bodyPr>
          <a:lstStyle/>
          <a:p>
            <a:r>
              <a:rPr lang="en-US" sz="2400" dirty="0" smtClean="0"/>
              <a:t>Iraq said its troops were battling </a:t>
            </a:r>
            <a:r>
              <a:rPr lang="en-US" sz="2400" b="1" dirty="0" smtClean="0"/>
              <a:t>U.S.-led </a:t>
            </a:r>
            <a:r>
              <a:rPr lang="en-US" sz="2400" b="1" u="sng" dirty="0" smtClean="0"/>
              <a:t>invasion</a:t>
            </a:r>
            <a:r>
              <a:rPr lang="en-US" sz="2400" b="1" dirty="0" smtClean="0"/>
              <a:t> forces</a:t>
            </a:r>
            <a:r>
              <a:rPr lang="en-US" sz="2400" dirty="0" smtClean="0"/>
              <a:t> inside </a:t>
            </a:r>
            <a:r>
              <a:rPr lang="en-US" sz="2400" dirty="0" err="1" smtClean="0"/>
              <a:t>Nassiriya</a:t>
            </a:r>
            <a:r>
              <a:rPr lang="en-US" sz="2400" dirty="0" smtClean="0"/>
              <a:t> and on the city's outskirts on Tuesday and inflicting heavy casualties.</a:t>
            </a:r>
            <a:endParaRPr lang="en-US" sz="2400" dirty="0"/>
          </a:p>
        </p:txBody>
      </p:sp>
      <p:sp>
        <p:nvSpPr>
          <p:cNvPr id="6" name="Rectangle 5"/>
          <p:cNvSpPr/>
          <p:nvPr/>
        </p:nvSpPr>
        <p:spPr>
          <a:xfrm>
            <a:off x="762000" y="533400"/>
            <a:ext cx="3810000" cy="830997"/>
          </a:xfrm>
          <a:prstGeom prst="rect">
            <a:avLst/>
          </a:prstGeom>
        </p:spPr>
        <p:txBody>
          <a:bodyPr wrap="square">
            <a:spAutoFit/>
          </a:bodyPr>
          <a:lstStyle/>
          <a:p>
            <a:pPr fontAlgn="t"/>
            <a:r>
              <a:rPr lang="en-US" sz="2400" dirty="0" smtClean="0"/>
              <a:t>St. Petersburg Times (Florida) 3/25/2003 </a:t>
            </a:r>
            <a:endParaRPr lang="en-US" sz="2400" dirty="0"/>
          </a:p>
        </p:txBody>
      </p:sp>
      <p:sp>
        <p:nvSpPr>
          <p:cNvPr id="7" name="Rectangle 6"/>
          <p:cNvSpPr/>
          <p:nvPr/>
        </p:nvSpPr>
        <p:spPr>
          <a:xfrm>
            <a:off x="5562600" y="609600"/>
            <a:ext cx="3048000" cy="830997"/>
          </a:xfrm>
          <a:prstGeom prst="rect">
            <a:avLst/>
          </a:prstGeom>
        </p:spPr>
        <p:txBody>
          <a:bodyPr wrap="square">
            <a:spAutoFit/>
          </a:bodyPr>
          <a:lstStyle/>
          <a:p>
            <a:pPr fontAlgn="t"/>
            <a:r>
              <a:rPr lang="en-US" sz="2400" dirty="0" smtClean="0"/>
              <a:t>Dar Al-</a:t>
            </a:r>
            <a:r>
              <a:rPr lang="en-US" sz="2400" dirty="0" err="1" smtClean="0"/>
              <a:t>Hayat</a:t>
            </a:r>
            <a:r>
              <a:rPr lang="en-US" sz="2400" dirty="0" smtClean="0"/>
              <a:t> </a:t>
            </a:r>
            <a:br>
              <a:rPr lang="en-US" sz="2400" dirty="0" smtClean="0"/>
            </a:br>
            <a:r>
              <a:rPr lang="en-US" sz="2400" dirty="0" smtClean="0"/>
              <a:t>4/1/2003</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01625"/>
            <a:ext cx="7845425" cy="1143000"/>
          </a:xfrm>
        </p:spPr>
        <p:txBody>
          <a:bodyPr/>
          <a:lstStyle/>
          <a:p>
            <a:r>
              <a:rPr lang="en-US" dirty="0" smtClean="0"/>
              <a:t>7. </a:t>
            </a:r>
            <a:r>
              <a:rPr lang="en-US" dirty="0"/>
              <a:t>Bias through </a:t>
            </a:r>
            <a:r>
              <a:rPr lang="en-US" dirty="0" smtClean="0"/>
              <a:t>controlling the source</a:t>
            </a:r>
            <a:endParaRPr lang="en-US" dirty="0"/>
          </a:p>
        </p:txBody>
      </p:sp>
      <p:sp>
        <p:nvSpPr>
          <p:cNvPr id="12291" name="Rectangle 3"/>
          <p:cNvSpPr>
            <a:spLocks noGrp="1" noChangeArrowheads="1"/>
          </p:cNvSpPr>
          <p:nvPr>
            <p:ph type="body" idx="1"/>
          </p:nvPr>
        </p:nvSpPr>
        <p:spPr/>
        <p:txBody>
          <a:bodyPr/>
          <a:lstStyle/>
          <a:p>
            <a:r>
              <a:rPr lang="en-US" dirty="0" smtClean="0"/>
              <a:t>Where does the story originate? </a:t>
            </a:r>
            <a:endParaRPr lang="en-US" dirty="0"/>
          </a:p>
          <a:p>
            <a:r>
              <a:rPr lang="en-US" dirty="0" smtClean="0"/>
              <a:t>Who is the source of the story?</a:t>
            </a:r>
            <a:endParaRPr lang="en-US" dirty="0"/>
          </a:p>
          <a:p>
            <a:r>
              <a:rPr lang="en-US" dirty="0" smtClean="0"/>
              <a:t>Whose point of view are you hearing or reading?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1625"/>
            <a:ext cx="7921625" cy="1143000"/>
          </a:xfrm>
        </p:spPr>
        <p:txBody>
          <a:bodyPr/>
          <a:lstStyle/>
          <a:p>
            <a:r>
              <a:rPr lang="en-US" dirty="0" smtClean="0"/>
              <a:t>Bias through controlling your sources</a:t>
            </a:r>
            <a:endParaRPr lang="en-US" dirty="0"/>
          </a:p>
        </p:txBody>
      </p:sp>
      <p:sp>
        <p:nvSpPr>
          <p:cNvPr id="3" name="Content Placeholder 2"/>
          <p:cNvSpPr>
            <a:spLocks noGrp="1"/>
          </p:cNvSpPr>
          <p:nvPr>
            <p:ph idx="1"/>
          </p:nvPr>
        </p:nvSpPr>
        <p:spPr>
          <a:xfrm>
            <a:off x="762000" y="4648200"/>
            <a:ext cx="2744787" cy="1676400"/>
          </a:xfrm>
        </p:spPr>
        <p:txBody>
          <a:bodyPr/>
          <a:lstStyle/>
          <a:p>
            <a:r>
              <a:rPr lang="en-US" b="1" dirty="0" smtClean="0"/>
              <a:t>Defense team</a:t>
            </a:r>
            <a:endParaRPr lang="en-US" b="1" dirty="0"/>
          </a:p>
        </p:txBody>
      </p:sp>
      <p:sp>
        <p:nvSpPr>
          <p:cNvPr id="4" name="Content Placeholder 2"/>
          <p:cNvSpPr txBox="1">
            <a:spLocks/>
          </p:cNvSpPr>
          <p:nvPr/>
        </p:nvSpPr>
        <p:spPr bwMode="auto">
          <a:xfrm>
            <a:off x="5257800" y="4800600"/>
            <a:ext cx="2744787"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
              <a:tabLst/>
              <a:defRPr/>
            </a:pPr>
            <a:r>
              <a:rPr kumimoji="0" lang="en-US" sz="2900" b="1" i="0" u="none" strike="noStrike" kern="0" cap="none" spc="0" normalizeH="0" baseline="0" noProof="0" dirty="0" smtClean="0">
                <a:ln>
                  <a:noFill/>
                </a:ln>
                <a:solidFill>
                  <a:schemeClr val="tx1"/>
                </a:solidFill>
                <a:effectLst/>
                <a:uLnTx/>
                <a:uFillTx/>
                <a:latin typeface="+mn-lt"/>
                <a:ea typeface="+mn-ea"/>
                <a:cs typeface="+mn-cs"/>
              </a:rPr>
              <a:t>Prosecuting team</a:t>
            </a:r>
            <a:endParaRPr kumimoji="0" lang="en-US" sz="2900" b="1" i="0" u="none" strike="noStrike" kern="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371600" y="1981200"/>
            <a:ext cx="6781800" cy="2246769"/>
          </a:xfrm>
          <a:prstGeom prst="rect">
            <a:avLst/>
          </a:prstGeom>
          <a:noFill/>
        </p:spPr>
        <p:txBody>
          <a:bodyPr wrap="square" rtlCol="0">
            <a:spAutoFit/>
          </a:bodyPr>
          <a:lstStyle/>
          <a:p>
            <a:r>
              <a:rPr lang="en-US" sz="2800" dirty="0" smtClean="0"/>
              <a:t>How would the information look if you interviewed each team during a murder trial?  What would happen if you only interviewed the prosecution for your article?</a:t>
            </a:r>
            <a:endParaRPr lang="en-US" sz="2800" dirty="0"/>
          </a:p>
        </p:txBody>
      </p:sp>
      <p:pic>
        <p:nvPicPr>
          <p:cNvPr id="38914" name="Picture 2" descr="http://www.nvbar.org/LRE/courtroom4b.jpg"/>
          <p:cNvPicPr>
            <a:picLocks noChangeAspect="1" noChangeArrowheads="1"/>
          </p:cNvPicPr>
          <p:nvPr/>
        </p:nvPicPr>
        <p:blipFill>
          <a:blip r:embed="rId2" cstate="print"/>
          <a:srcRect/>
          <a:stretch>
            <a:fillRect/>
          </a:stretch>
        </p:blipFill>
        <p:spPr bwMode="auto">
          <a:xfrm>
            <a:off x="3276600" y="4572000"/>
            <a:ext cx="1714500" cy="1485900"/>
          </a:xfrm>
          <a:prstGeom prst="rect">
            <a:avLst/>
          </a:prstGeom>
          <a:noFill/>
        </p:spPr>
      </p:pic>
      <p:sp>
        <p:nvSpPr>
          <p:cNvPr id="7" name="Rectangle 6"/>
          <p:cNvSpPr/>
          <p:nvPr/>
        </p:nvSpPr>
        <p:spPr>
          <a:xfrm>
            <a:off x="1828800" y="6019800"/>
            <a:ext cx="4572000" cy="215444"/>
          </a:xfrm>
          <a:prstGeom prst="rect">
            <a:avLst/>
          </a:prstGeom>
        </p:spPr>
        <p:txBody>
          <a:bodyPr>
            <a:spAutoFit/>
          </a:bodyPr>
          <a:lstStyle/>
          <a:p>
            <a:r>
              <a:rPr lang="en-US" sz="800" dirty="0" smtClean="0"/>
              <a:t>http://www.nvbar.org/LRE/courtroom4b.jpg</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997825" cy="1143000"/>
          </a:xfrm>
        </p:spPr>
        <p:txBody>
          <a:bodyPr/>
          <a:lstStyle/>
          <a:p>
            <a:r>
              <a:rPr lang="en-US" dirty="0" smtClean="0"/>
              <a:t>Bias through controlling your sources</a:t>
            </a:r>
            <a:endParaRPr lang="en-US" dirty="0"/>
          </a:p>
        </p:txBody>
      </p:sp>
      <p:pic>
        <p:nvPicPr>
          <p:cNvPr id="8194" name="Picture 2" descr="Comic"/>
          <p:cNvPicPr>
            <a:picLocks noChangeAspect="1" noChangeArrowheads="1"/>
          </p:cNvPicPr>
          <p:nvPr/>
        </p:nvPicPr>
        <p:blipFill>
          <a:blip r:embed="rId3" cstate="print"/>
          <a:srcRect/>
          <a:stretch>
            <a:fillRect/>
          </a:stretch>
        </p:blipFill>
        <p:spPr bwMode="auto">
          <a:xfrm>
            <a:off x="228600" y="1981200"/>
            <a:ext cx="8697951" cy="2971800"/>
          </a:xfrm>
          <a:prstGeom prst="rect">
            <a:avLst/>
          </a:prstGeom>
          <a:noFill/>
        </p:spPr>
      </p:pic>
      <p:sp>
        <p:nvSpPr>
          <p:cNvPr id="5" name="Rectangle 4"/>
          <p:cNvSpPr/>
          <p:nvPr/>
        </p:nvSpPr>
        <p:spPr>
          <a:xfrm>
            <a:off x="1676400" y="5029200"/>
            <a:ext cx="6096000" cy="1200329"/>
          </a:xfrm>
          <a:prstGeom prst="rect">
            <a:avLst/>
          </a:prstGeom>
        </p:spPr>
        <p:txBody>
          <a:bodyPr wrap="square">
            <a:spAutoFit/>
          </a:bodyPr>
          <a:lstStyle/>
          <a:p>
            <a:r>
              <a:rPr lang="en-US" sz="2400" dirty="0" smtClean="0"/>
              <a:t>Sources are important! You cannot always trust information from all sources.</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0812" cy="685800"/>
          </a:xfrm>
          <a:solidFill>
            <a:schemeClr val="accent2">
              <a:lumMod val="40000"/>
              <a:lumOff val="60000"/>
            </a:schemeClr>
          </a:solidFill>
        </p:spPr>
        <p:txBody>
          <a:bodyPr/>
          <a:lstStyle/>
          <a:p>
            <a:r>
              <a:rPr lang="en-US" sz="4400" b="1" dirty="0" smtClean="0"/>
              <a:t>What influences news bias?</a:t>
            </a:r>
            <a:endParaRPr lang="en-US" dirty="0">
              <a:solidFill>
                <a:schemeClr val="tx1"/>
              </a:solidFill>
            </a:endParaRPr>
          </a:p>
        </p:txBody>
      </p:sp>
      <p:pic>
        <p:nvPicPr>
          <p:cNvPr id="31746" name="Picture 2" descr="Getting information from the web"/>
          <p:cNvPicPr>
            <a:picLocks noChangeAspect="1" noChangeArrowheads="1"/>
          </p:cNvPicPr>
          <p:nvPr/>
        </p:nvPicPr>
        <p:blipFill>
          <a:blip r:embed="rId2" cstate="print"/>
          <a:srcRect/>
          <a:stretch>
            <a:fillRect/>
          </a:stretch>
        </p:blipFill>
        <p:spPr bwMode="auto">
          <a:xfrm>
            <a:off x="293649" y="3886200"/>
            <a:ext cx="8697951" cy="2971800"/>
          </a:xfrm>
          <a:prstGeom prst="rect">
            <a:avLst/>
          </a:prstGeom>
          <a:noFill/>
        </p:spPr>
      </p:pic>
      <p:sp>
        <p:nvSpPr>
          <p:cNvPr id="6" name="Title 1"/>
          <p:cNvSpPr txBox="1">
            <a:spLocks/>
          </p:cNvSpPr>
          <p:nvPr/>
        </p:nvSpPr>
        <p:spPr bwMode="auto">
          <a:xfrm>
            <a:off x="914400" y="1524000"/>
            <a:ext cx="7313612" cy="2209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	</a:t>
            </a:r>
            <a:r>
              <a:rPr kumimoji="0" lang="en-US" sz="3600" b="0" i="0" u="none" strike="noStrike" kern="0" cap="none" spc="0" normalizeH="0" baseline="0" noProof="0" dirty="0" smtClean="0">
                <a:ln>
                  <a:noFill/>
                </a:ln>
                <a:solidFill>
                  <a:schemeClr val="tx1"/>
                </a:solidFill>
                <a:effectLst/>
                <a:uLnTx/>
                <a:uFillTx/>
                <a:latin typeface="+mj-lt"/>
                <a:ea typeface="+mj-ea"/>
                <a:cs typeface="+mj-cs"/>
              </a:rPr>
              <a:t>Geography</a:t>
            </a:r>
            <a:br>
              <a:rPr kumimoji="0" lang="en-US" sz="3600" b="0" i="0" u="none" strike="noStrike" kern="0" cap="none" spc="0" normalizeH="0" baseline="0" noProof="0" dirty="0" smtClean="0">
                <a:ln>
                  <a:noFill/>
                </a:ln>
                <a:solidFill>
                  <a:schemeClr val="tx1"/>
                </a:solidFill>
                <a:effectLst/>
                <a:uLnTx/>
                <a:uFillTx/>
                <a:latin typeface="+mj-lt"/>
                <a:ea typeface="+mj-ea"/>
                <a:cs typeface="+mj-cs"/>
              </a:rPr>
            </a:br>
            <a:r>
              <a:rPr kumimoji="0" lang="en-US" sz="3600" b="0" i="0" u="none" strike="noStrike" kern="0" cap="none" spc="0" normalizeH="0" baseline="0" noProof="0" dirty="0" smtClean="0">
                <a:ln>
                  <a:noFill/>
                </a:ln>
                <a:solidFill>
                  <a:schemeClr val="tx1"/>
                </a:solidFill>
                <a:effectLst/>
                <a:uLnTx/>
                <a:uFillTx/>
                <a:latin typeface="+mj-lt"/>
                <a:ea typeface="+mj-ea"/>
                <a:cs typeface="+mj-cs"/>
              </a:rPr>
              <a:t>	Ideology</a:t>
            </a:r>
            <a:br>
              <a:rPr kumimoji="0" lang="en-US" sz="3600" b="0" i="0" u="none" strike="noStrike" kern="0" cap="none" spc="0" normalizeH="0" baseline="0" noProof="0" dirty="0" smtClean="0">
                <a:ln>
                  <a:noFill/>
                </a:ln>
                <a:solidFill>
                  <a:schemeClr val="tx1"/>
                </a:solidFill>
                <a:effectLst/>
                <a:uLnTx/>
                <a:uFillTx/>
                <a:latin typeface="+mj-lt"/>
                <a:ea typeface="+mj-ea"/>
                <a:cs typeface="+mj-cs"/>
              </a:rPr>
            </a:br>
            <a:r>
              <a:rPr kumimoji="0" lang="en-US" sz="3600" b="0" i="0" u="none" strike="noStrike" kern="0" cap="none" spc="0" normalizeH="0" baseline="0" noProof="0" dirty="0" smtClean="0">
                <a:ln>
                  <a:noFill/>
                </a:ln>
                <a:solidFill>
                  <a:schemeClr val="tx1"/>
                </a:solidFill>
                <a:effectLst/>
                <a:uLnTx/>
                <a:uFillTx/>
                <a:latin typeface="+mj-lt"/>
                <a:ea typeface="+mj-ea"/>
                <a:cs typeface="+mj-cs"/>
              </a:rPr>
              <a:t>	Institutional Affiliation</a:t>
            </a:r>
            <a:br>
              <a:rPr kumimoji="0" lang="en-US" sz="3600" b="0" i="0" u="none" strike="noStrike" kern="0" cap="none" spc="0" normalizeH="0" baseline="0" noProof="0" dirty="0" smtClean="0">
                <a:ln>
                  <a:noFill/>
                </a:ln>
                <a:solidFill>
                  <a:schemeClr val="tx1"/>
                </a:solidFill>
                <a:effectLst/>
                <a:uLnTx/>
                <a:uFillTx/>
                <a:latin typeface="+mj-lt"/>
                <a:ea typeface="+mj-ea"/>
                <a:cs typeface="+mj-cs"/>
              </a:rPr>
            </a:br>
            <a:r>
              <a:rPr kumimoji="0" lang="en-US" sz="3600" b="0" i="0" u="none" strike="noStrike" kern="0" cap="none" spc="0" normalizeH="0" baseline="0" noProof="0" dirty="0" smtClean="0">
                <a:ln>
                  <a:noFill/>
                </a:ln>
                <a:solidFill>
                  <a:schemeClr val="tx1"/>
                </a:solidFill>
                <a:effectLst/>
                <a:uLnTx/>
                <a:uFillTx/>
                <a:latin typeface="+mj-lt"/>
                <a:ea typeface="+mj-ea"/>
                <a:cs typeface="+mj-cs"/>
              </a:rPr>
              <a:t>	What kind of Medium is used</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Bias vs. Propaganda</a:t>
            </a:r>
            <a:endParaRPr lang="en-US" sz="4000" b="1" dirty="0"/>
          </a:p>
        </p:txBody>
      </p:sp>
      <p:sp>
        <p:nvSpPr>
          <p:cNvPr id="3" name="Content Placeholder 2"/>
          <p:cNvSpPr>
            <a:spLocks noGrp="1"/>
          </p:cNvSpPr>
          <p:nvPr>
            <p:ph idx="1"/>
          </p:nvPr>
        </p:nvSpPr>
        <p:spPr/>
        <p:txBody>
          <a:bodyPr/>
          <a:lstStyle/>
          <a:p>
            <a:pPr>
              <a:buNone/>
            </a:pPr>
            <a:r>
              <a:rPr lang="en-US" b="1" dirty="0" smtClean="0">
                <a:solidFill>
                  <a:srgbClr val="C00000"/>
                </a:solidFill>
              </a:rPr>
              <a:t>Bias …</a:t>
            </a:r>
            <a:endParaRPr lang="en-US" dirty="0" smtClean="0">
              <a:solidFill>
                <a:srgbClr val="C00000"/>
              </a:solidFill>
            </a:endParaRPr>
          </a:p>
          <a:p>
            <a:pPr>
              <a:buNone/>
            </a:pPr>
            <a:r>
              <a:rPr lang="en-US" b="1" dirty="0" smtClean="0"/>
              <a:t>is prejudice;  a preconceived judgment or an opinion formed without just grounds or sufficient knowledge </a:t>
            </a:r>
            <a:endParaRPr lang="en-US" dirty="0" smtClean="0"/>
          </a:p>
          <a:p>
            <a:pPr>
              <a:buNone/>
            </a:pPr>
            <a:r>
              <a:rPr lang="en-US" b="1" dirty="0" smtClean="0">
                <a:solidFill>
                  <a:srgbClr val="C00000"/>
                </a:solidFill>
              </a:rPr>
              <a:t>Propaganda …</a:t>
            </a:r>
            <a:endParaRPr lang="en-US" dirty="0" smtClean="0">
              <a:solidFill>
                <a:srgbClr val="C00000"/>
              </a:solidFill>
            </a:endParaRPr>
          </a:p>
          <a:p>
            <a:pPr>
              <a:buNone/>
            </a:pPr>
            <a:r>
              <a:rPr lang="en-US" b="1" dirty="0" smtClean="0"/>
              <a:t> is a systematic effort to influence people's opinions; to win them to a certain side or view</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24200"/>
            <a:ext cx="7313612" cy="1143000"/>
          </a:xfrm>
        </p:spPr>
        <p:txBody>
          <a:bodyPr/>
          <a:lstStyle/>
          <a:p>
            <a:r>
              <a:rPr lang="en-US" dirty="0" smtClean="0"/>
              <a:t>1. Geography</a:t>
            </a:r>
            <a:br>
              <a:rPr lang="en-US" dirty="0" smtClean="0"/>
            </a:br>
            <a:r>
              <a:rPr lang="en-US" dirty="0" smtClean="0"/>
              <a:t/>
            </a:r>
            <a:br>
              <a:rPr lang="en-US" dirty="0" smtClean="0"/>
            </a:br>
            <a:r>
              <a:rPr lang="en-US" dirty="0" smtClean="0">
                <a:solidFill>
                  <a:schemeClr val="tx1"/>
                </a:solidFill>
              </a:rPr>
              <a:t>Our perception of everyday life can vary from country to country.  Therefore our biases creep into what is reported.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Bias</a:t>
            </a:r>
            <a:endParaRPr lang="en-US" dirty="0"/>
          </a:p>
        </p:txBody>
      </p:sp>
      <p:sp>
        <p:nvSpPr>
          <p:cNvPr id="4" name="Rectangle 3"/>
          <p:cNvSpPr/>
          <p:nvPr/>
        </p:nvSpPr>
        <p:spPr>
          <a:xfrm>
            <a:off x="914400" y="1752600"/>
            <a:ext cx="3581400" cy="1569660"/>
          </a:xfrm>
          <a:prstGeom prst="rect">
            <a:avLst/>
          </a:prstGeom>
          <a:ln>
            <a:solidFill>
              <a:schemeClr val="accent1"/>
            </a:solidFill>
          </a:ln>
        </p:spPr>
        <p:txBody>
          <a:bodyPr wrap="square">
            <a:spAutoFit/>
          </a:bodyPr>
          <a:lstStyle/>
          <a:p>
            <a:pPr fontAlgn="t"/>
            <a:r>
              <a:rPr lang="en-US" sz="2400" dirty="0" smtClean="0"/>
              <a:t>American Sources such as CNN have labeled the conflict the "</a:t>
            </a:r>
            <a:r>
              <a:rPr lang="en-US" sz="2400" b="1" dirty="0" smtClean="0"/>
              <a:t>War In Iraq</a:t>
            </a:r>
            <a:r>
              <a:rPr lang="en-US" sz="2400" dirty="0" smtClean="0"/>
              <a:t>" </a:t>
            </a:r>
            <a:endParaRPr lang="en-US" sz="2400" dirty="0"/>
          </a:p>
        </p:txBody>
      </p:sp>
      <p:sp>
        <p:nvSpPr>
          <p:cNvPr id="5" name="Rectangle 4"/>
          <p:cNvSpPr/>
          <p:nvPr/>
        </p:nvSpPr>
        <p:spPr>
          <a:xfrm>
            <a:off x="4419600" y="4038600"/>
            <a:ext cx="3962400" cy="1569660"/>
          </a:xfrm>
          <a:prstGeom prst="rect">
            <a:avLst/>
          </a:prstGeom>
          <a:ln>
            <a:solidFill>
              <a:schemeClr val="accent1"/>
            </a:solidFill>
          </a:ln>
        </p:spPr>
        <p:txBody>
          <a:bodyPr wrap="square">
            <a:spAutoFit/>
          </a:bodyPr>
          <a:lstStyle/>
          <a:p>
            <a:pPr fontAlgn="t"/>
            <a:r>
              <a:rPr lang="en-US" sz="2400" dirty="0" smtClean="0"/>
              <a:t>Arab sources such as Dar Al-</a:t>
            </a:r>
            <a:r>
              <a:rPr lang="en-US" sz="2400" dirty="0" err="1" smtClean="0"/>
              <a:t>Hayat</a:t>
            </a:r>
            <a:r>
              <a:rPr lang="en-US" sz="2400" dirty="0" smtClean="0"/>
              <a:t> regularly call the conflict the "</a:t>
            </a:r>
            <a:r>
              <a:rPr lang="en-US" sz="2400" b="1" dirty="0" smtClean="0"/>
              <a:t>War On Iraq</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1524000"/>
            <a:ext cx="7313612" cy="1143000"/>
          </a:xfrm>
        </p:spPr>
        <p:txBody>
          <a:bodyPr/>
          <a:lstStyle/>
          <a:p>
            <a:r>
              <a:rPr lang="en-US" dirty="0" smtClean="0"/>
              <a:t>2. Institutional Affiliations </a:t>
            </a:r>
            <a:br>
              <a:rPr lang="en-US" dirty="0" smtClean="0"/>
            </a:br>
            <a:r>
              <a:rPr lang="en-US" dirty="0" smtClean="0"/>
              <a:t>(who you work for or groups to which you belong) </a:t>
            </a:r>
            <a:endParaRPr lang="en-US" dirty="0"/>
          </a:p>
        </p:txBody>
      </p:sp>
      <p:sp>
        <p:nvSpPr>
          <p:cNvPr id="5" name="TextBox 4"/>
          <p:cNvSpPr txBox="1"/>
          <p:nvPr/>
        </p:nvSpPr>
        <p:spPr>
          <a:xfrm>
            <a:off x="1066800" y="2743200"/>
            <a:ext cx="6934200" cy="3046988"/>
          </a:xfrm>
          <a:prstGeom prst="rect">
            <a:avLst/>
          </a:prstGeom>
          <a:noFill/>
        </p:spPr>
        <p:txBody>
          <a:bodyPr wrap="square" rtlCol="0">
            <a:spAutoFit/>
          </a:bodyPr>
          <a:lstStyle/>
          <a:p>
            <a:r>
              <a:rPr lang="en-US" sz="2400" dirty="0" smtClean="0"/>
              <a:t>Who is paying the writer? Does the payer have a bias that the writer has to use?</a:t>
            </a:r>
          </a:p>
          <a:p>
            <a:endParaRPr lang="en-US" sz="2400" dirty="0" smtClean="0"/>
          </a:p>
          <a:p>
            <a:r>
              <a:rPr lang="en-US" sz="2400" dirty="0" smtClean="0"/>
              <a:t>We see this in political groups and media that is liberal or conservative. </a:t>
            </a:r>
          </a:p>
          <a:p>
            <a:endParaRPr lang="en-US" sz="2400" dirty="0" smtClean="0"/>
          </a:p>
          <a:p>
            <a:r>
              <a:rPr lang="en-US" sz="2400" dirty="0" smtClean="0"/>
              <a:t>The next 2 articles show the difference in 2 news companies and how they report.</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10600" cy="6740307"/>
          </a:xfrm>
          <a:prstGeom prst="rect">
            <a:avLst/>
          </a:prstGeom>
        </p:spPr>
        <p:txBody>
          <a:bodyPr wrap="square">
            <a:spAutoFit/>
          </a:bodyPr>
          <a:lstStyle/>
          <a:p>
            <a:pPr lvl="1"/>
            <a:r>
              <a:rPr lang="en-US" sz="2400" dirty="0" smtClean="0"/>
              <a:t>Washington Post</a:t>
            </a:r>
          </a:p>
          <a:p>
            <a:pPr lvl="1"/>
            <a:r>
              <a:rPr lang="en-US" sz="2400" b="1" dirty="0" smtClean="0"/>
              <a:t>Poll: Americans Ambivalent About Support for Iraq War   </a:t>
            </a:r>
            <a:r>
              <a:rPr lang="en-US" sz="2400" dirty="0" smtClean="0"/>
              <a:t>Monday, March 3, 2003</a:t>
            </a:r>
          </a:p>
          <a:p>
            <a:r>
              <a:rPr lang="en-US" sz="2300" dirty="0" smtClean="0"/>
              <a:t>Surveys conducted since the Sept. 11, 2001 terrorist attacks have consistently showed that a majority of Americans favor military strikes against Iraq. But this general agreement that force should be used is neither absolute, unconditional nor uniformly shared by key voting groups, an analysis of recent …</a:t>
            </a:r>
          </a:p>
          <a:p>
            <a:r>
              <a:rPr lang="en-US" sz="2300" dirty="0" smtClean="0"/>
              <a:t>The poll found that 59 percent of respondents favor using military force against Iraq, even without the support of the U.N. Security Council. But four in 10 supporters also said they had reservations about the looming conflict with Iraq. When these doubters are combined with opponents of military action, the result suggest that more than six in 10 Americans harbor at least some doubts about using force while only a third are unequivocally behind going to war.</a:t>
            </a:r>
            <a:endParaRPr lang="en-US" sz="23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382000" cy="6370975"/>
          </a:xfrm>
          <a:prstGeom prst="rect">
            <a:avLst/>
          </a:prstGeom>
        </p:spPr>
        <p:txBody>
          <a:bodyPr wrap="square">
            <a:spAutoFit/>
          </a:bodyPr>
          <a:lstStyle/>
          <a:p>
            <a:pPr lvl="2"/>
            <a:r>
              <a:rPr lang="en-US" sz="2400" dirty="0" smtClean="0"/>
              <a:t>FOX News</a:t>
            </a:r>
          </a:p>
          <a:p>
            <a:pPr lvl="2"/>
            <a:r>
              <a:rPr lang="en-US" sz="2400" b="1" dirty="0" smtClean="0"/>
              <a:t>‘Pro-War’ Movement Springs Into Action</a:t>
            </a:r>
            <a:endParaRPr lang="en-US" sz="2400" dirty="0" smtClean="0"/>
          </a:p>
          <a:p>
            <a:pPr lvl="2"/>
            <a:r>
              <a:rPr lang="en-US" sz="2400" dirty="0" smtClean="0"/>
              <a:t>Sunday, March 2, 2003</a:t>
            </a:r>
          </a:p>
          <a:p>
            <a:r>
              <a:rPr lang="en-US" sz="2400" dirty="0" smtClean="0"/>
              <a:t>NEW YORK – As time runs out for Iraqi leader Saddam Hussein to disarm or face a military thrashing from the United States and its allies, “pro-war” – or “anti-anti-war” – Americans are saying they have had enough of the recent protests in various cities at home and abroad.</a:t>
            </a:r>
          </a:p>
          <a:p>
            <a:r>
              <a:rPr lang="en-US" sz="2400" dirty="0" smtClean="0"/>
              <a:t>“We decided we can’t sit idly by while President Bush’s agenda, specifically his continuing efforts on the war on terror, specifically Iraq … while they … Democrats, the left wing and Hollywood … conduct a well-coordinated, well-organized, well-financed effort to undo the president and really to destroy him, because that’s their goal,” David </a:t>
            </a:r>
            <a:r>
              <a:rPr lang="en-US" sz="2400" dirty="0" err="1" smtClean="0"/>
              <a:t>Bossie</a:t>
            </a:r>
            <a:r>
              <a:rPr lang="en-US" sz="2400" dirty="0" smtClean="0"/>
              <a:t>, president of Citizens United, told Foxnews.com. </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7315200" cy="4154984"/>
          </a:xfrm>
          <a:prstGeom prst="rect">
            <a:avLst/>
          </a:prstGeom>
        </p:spPr>
        <p:txBody>
          <a:bodyPr wrap="square">
            <a:spAutoFit/>
          </a:bodyPr>
          <a:lstStyle/>
          <a:p>
            <a:r>
              <a:rPr lang="en-US" sz="2400" dirty="0" smtClean="0"/>
              <a:t>Not all mediums of information are equal. Some mediums present information ready to digest, while with other mediums one must be more careful while digesting information.</a:t>
            </a:r>
          </a:p>
          <a:p>
            <a:endParaRPr lang="en-US" sz="2400" dirty="0" smtClean="0"/>
          </a:p>
          <a:p>
            <a:endParaRPr lang="en-US" sz="2400" dirty="0" smtClean="0"/>
          </a:p>
          <a:p>
            <a:endParaRPr lang="en-US" sz="2400" dirty="0" smtClean="0"/>
          </a:p>
          <a:p>
            <a:endParaRPr lang="en-US" sz="2400" dirty="0" smtClean="0"/>
          </a:p>
          <a:p>
            <a:r>
              <a:rPr lang="en-US" dirty="0" smtClean="0"/>
              <a:t>Taken from http://www.unitedmedia.com/wash/pcnpixel/archive/pcnpixel-20030325.html, ©2003 </a:t>
            </a:r>
            <a:r>
              <a:rPr lang="en-US" dirty="0" err="1" smtClean="0"/>
              <a:t>Thach</a:t>
            </a:r>
            <a:r>
              <a:rPr lang="en-US" dirty="0" smtClean="0"/>
              <a:t> Bui, reproduced for educational purposes only.</a:t>
            </a:r>
            <a:endParaRPr lang="en-US" dirty="0"/>
          </a:p>
        </p:txBody>
      </p:sp>
      <p:sp>
        <p:nvSpPr>
          <p:cNvPr id="5" name="Title 1"/>
          <p:cNvSpPr txBox="1">
            <a:spLocks/>
          </p:cNvSpPr>
          <p:nvPr/>
        </p:nvSpPr>
        <p:spPr bwMode="auto">
          <a:xfrm>
            <a:off x="1522413" y="4540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4. The medium</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medium</a:t>
            </a:r>
            <a:endParaRPr lang="en-US" dirty="0"/>
          </a:p>
        </p:txBody>
      </p:sp>
      <p:sp>
        <p:nvSpPr>
          <p:cNvPr id="5" name="TextBox 4"/>
          <p:cNvSpPr txBox="1"/>
          <p:nvPr/>
        </p:nvSpPr>
        <p:spPr>
          <a:xfrm>
            <a:off x="914400" y="1524000"/>
            <a:ext cx="7696200" cy="5262979"/>
          </a:xfrm>
          <a:prstGeom prst="rect">
            <a:avLst/>
          </a:prstGeom>
          <a:noFill/>
        </p:spPr>
        <p:txBody>
          <a:bodyPr wrap="square" rtlCol="0">
            <a:spAutoFit/>
          </a:bodyPr>
          <a:lstStyle/>
          <a:p>
            <a:pPr>
              <a:buFont typeface="Wingdings" pitchFamily="2" charset="2"/>
              <a:buChar char="§"/>
            </a:pPr>
            <a:r>
              <a:rPr lang="en-US" sz="2400" b="1" dirty="0" smtClean="0"/>
              <a:t>Leading story from a 30 minute Evening 	News program</a:t>
            </a:r>
          </a:p>
          <a:p>
            <a:pPr>
              <a:buFont typeface="Wingdings" pitchFamily="2" charset="2"/>
              <a:buChar char="§"/>
            </a:pPr>
            <a:r>
              <a:rPr lang="en-US" sz="2400" b="1" dirty="0" smtClean="0"/>
              <a:t>Front page article of the New York Times 	Newspaper</a:t>
            </a:r>
          </a:p>
          <a:p>
            <a:endParaRPr lang="en-US" sz="2400" dirty="0" smtClean="0"/>
          </a:p>
          <a:p>
            <a:r>
              <a:rPr lang="en-US" sz="2400" dirty="0" smtClean="0"/>
              <a:t>What would be the difference in how the same news might be reported?  Video on TV might have a different impact than words describing the scene.  The length of an article is able to give you more details.</a:t>
            </a:r>
          </a:p>
          <a:p>
            <a:endParaRPr lang="en-US" sz="2400" dirty="0" smtClean="0"/>
          </a:p>
          <a:p>
            <a:r>
              <a:rPr lang="en-US" sz="2400" dirty="0" smtClean="0"/>
              <a:t>How might an article on a devastating earthquake be different on TV verses the newspaper?</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 The internet</a:t>
            </a:r>
            <a:endParaRPr lang="en-US" dirty="0"/>
          </a:p>
        </p:txBody>
      </p:sp>
      <p:sp>
        <p:nvSpPr>
          <p:cNvPr id="5" name="TextBox 4"/>
          <p:cNvSpPr txBox="1"/>
          <p:nvPr/>
        </p:nvSpPr>
        <p:spPr>
          <a:xfrm>
            <a:off x="1143000" y="1828800"/>
            <a:ext cx="7086600" cy="2677656"/>
          </a:xfrm>
          <a:prstGeom prst="rect">
            <a:avLst/>
          </a:prstGeom>
          <a:noFill/>
        </p:spPr>
        <p:txBody>
          <a:bodyPr wrap="square" rtlCol="0">
            <a:spAutoFit/>
          </a:bodyPr>
          <a:lstStyle/>
          <a:p>
            <a:r>
              <a:rPr lang="en-US" sz="2400" dirty="0" smtClean="0"/>
              <a:t>While the internet is very low cost which allows many people to publish news and articles, it also makes it easier for people with biases to put their view on the internet and makes it much harder for the reader to figure out what the bias may be. </a:t>
            </a:r>
          </a:p>
          <a:p>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Unintentionally biased</a:t>
            </a:r>
            <a:br>
              <a:rPr lang="en-US" dirty="0" smtClean="0"/>
            </a:br>
            <a:endParaRPr lang="en-US" dirty="0"/>
          </a:p>
        </p:txBody>
      </p:sp>
      <p:sp>
        <p:nvSpPr>
          <p:cNvPr id="4" name="Rectangle 3"/>
          <p:cNvSpPr/>
          <p:nvPr/>
        </p:nvSpPr>
        <p:spPr>
          <a:xfrm>
            <a:off x="304800" y="4724400"/>
            <a:ext cx="3810000" cy="1938992"/>
          </a:xfrm>
          <a:prstGeom prst="rect">
            <a:avLst/>
          </a:prstGeom>
          <a:ln>
            <a:solidFill>
              <a:schemeClr val="accent1"/>
            </a:solidFill>
          </a:ln>
        </p:spPr>
        <p:txBody>
          <a:bodyPr wrap="square">
            <a:spAutoFit/>
          </a:bodyPr>
          <a:lstStyle/>
          <a:p>
            <a:r>
              <a:rPr lang="en-US" sz="2400" dirty="0" smtClean="0"/>
              <a:t>The Red Wings played the Flyers last night in a hockey game and they won 4-3.</a:t>
            </a:r>
            <a:br>
              <a:rPr lang="en-US" sz="2400" dirty="0" smtClean="0"/>
            </a:br>
            <a:endParaRPr lang="en-US" sz="2400" dirty="0"/>
          </a:p>
        </p:txBody>
      </p:sp>
      <p:sp>
        <p:nvSpPr>
          <p:cNvPr id="5" name="Rectangle 4"/>
          <p:cNvSpPr/>
          <p:nvPr/>
        </p:nvSpPr>
        <p:spPr>
          <a:xfrm>
            <a:off x="4343400" y="4724400"/>
            <a:ext cx="4572000" cy="1938992"/>
          </a:xfrm>
          <a:prstGeom prst="rect">
            <a:avLst/>
          </a:prstGeom>
          <a:ln>
            <a:solidFill>
              <a:schemeClr val="accent1"/>
            </a:solidFill>
          </a:ln>
        </p:spPr>
        <p:txBody>
          <a:bodyPr wrap="square">
            <a:spAutoFit/>
          </a:bodyPr>
          <a:lstStyle/>
          <a:p>
            <a:r>
              <a:rPr lang="en-US" sz="2400" dirty="0" smtClean="0"/>
              <a:t>The Red Wings </a:t>
            </a:r>
            <a:r>
              <a:rPr lang="en-US" sz="2400" b="1" dirty="0" smtClean="0"/>
              <a:t>executed</a:t>
            </a:r>
            <a:r>
              <a:rPr lang="en-US" sz="2400" dirty="0" smtClean="0"/>
              <a:t> a </a:t>
            </a:r>
            <a:r>
              <a:rPr lang="en-US" sz="2400" b="1" dirty="0" smtClean="0"/>
              <a:t>decisive</a:t>
            </a:r>
            <a:r>
              <a:rPr lang="en-US" sz="2400" dirty="0" smtClean="0"/>
              <a:t> win (4-3) over the </a:t>
            </a:r>
            <a:r>
              <a:rPr lang="en-US" sz="2400" b="1" dirty="0" smtClean="0"/>
              <a:t>tempered</a:t>
            </a:r>
            <a:r>
              <a:rPr lang="en-US" sz="2400" dirty="0" smtClean="0"/>
              <a:t> Flyers, in last night’s </a:t>
            </a:r>
            <a:r>
              <a:rPr lang="en-US" sz="2400" b="1" dirty="0" smtClean="0"/>
              <a:t>heated</a:t>
            </a:r>
            <a:r>
              <a:rPr lang="en-US" sz="2400" dirty="0" smtClean="0"/>
              <a:t> game of ice hockey.</a:t>
            </a:r>
            <a:endParaRPr lang="en-US" sz="2400" dirty="0"/>
          </a:p>
        </p:txBody>
      </p:sp>
      <p:sp>
        <p:nvSpPr>
          <p:cNvPr id="6" name="Rectangle 5"/>
          <p:cNvSpPr/>
          <p:nvPr/>
        </p:nvSpPr>
        <p:spPr>
          <a:xfrm>
            <a:off x="762000" y="1676400"/>
            <a:ext cx="7924800" cy="2677656"/>
          </a:xfrm>
          <a:prstGeom prst="rect">
            <a:avLst/>
          </a:prstGeom>
        </p:spPr>
        <p:txBody>
          <a:bodyPr wrap="square">
            <a:spAutoFit/>
          </a:bodyPr>
          <a:lstStyle/>
          <a:p>
            <a:r>
              <a:rPr lang="en-US" sz="2400" dirty="0" smtClean="0"/>
              <a:t>Sometimes non-essential words are used simply to make the language more colorful. Journalists are not just deceitful word jugglers, conspiring to make you think what they want you to believe. They are people who are trying to write to hold onto a job. So, when being critical of word selection, be sure to keep it in perspective. </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304800"/>
            <a:ext cx="8534399" cy="4114800"/>
          </a:xfrm>
        </p:spPr>
        <p:txBody>
          <a:bodyPr/>
          <a:lstStyle/>
          <a:p>
            <a:pPr>
              <a:buNone/>
            </a:pPr>
            <a:r>
              <a:rPr lang="en-US" sz="3200" b="1" dirty="0" smtClean="0">
                <a:solidFill>
                  <a:schemeClr val="tx2"/>
                </a:solidFill>
              </a:rPr>
              <a:t>What is biased</a:t>
            </a:r>
            <a:r>
              <a:rPr lang="en-US" sz="3200" dirty="0" smtClean="0">
                <a:solidFill>
                  <a:schemeClr val="tx2"/>
                </a:solidFill>
              </a:rPr>
              <a:t> </a:t>
            </a:r>
            <a:r>
              <a:rPr lang="en-US" sz="3200" b="1" dirty="0" smtClean="0">
                <a:solidFill>
                  <a:schemeClr val="tx2"/>
                </a:solidFill>
              </a:rPr>
              <a:t>language and what is not</a:t>
            </a:r>
            <a:r>
              <a:rPr lang="en-US" sz="3200" dirty="0" smtClean="0">
                <a:solidFill>
                  <a:schemeClr val="tx2"/>
                </a:solidFill>
              </a:rPr>
              <a:t>?</a:t>
            </a:r>
          </a:p>
          <a:p>
            <a:pPr>
              <a:buNone/>
            </a:pPr>
            <a:endParaRPr lang="en-US" sz="2400" dirty="0" smtClean="0"/>
          </a:p>
          <a:p>
            <a:pPr>
              <a:buNone/>
            </a:pPr>
            <a:r>
              <a:rPr lang="en-US" sz="2800" b="1" dirty="0" smtClean="0"/>
              <a:t>Not biased, just an objective observation</a:t>
            </a:r>
            <a:endParaRPr lang="en-US" sz="2800" dirty="0" smtClean="0"/>
          </a:p>
          <a:p>
            <a:pPr>
              <a:buNone/>
            </a:pPr>
            <a:r>
              <a:rPr lang="en-US" sz="2800" b="1" dirty="0" smtClean="0"/>
              <a:t> 		Frank </a:t>
            </a:r>
            <a:r>
              <a:rPr lang="en-US" sz="2800" b="1" i="1" dirty="0" smtClean="0"/>
              <a:t>spends very </a:t>
            </a:r>
            <a:r>
              <a:rPr lang="en-US" sz="2800" b="1" i="1" dirty="0" smtClean="0">
                <a:solidFill>
                  <a:srgbClr val="C00000"/>
                </a:solidFill>
              </a:rPr>
              <a:t>little</a:t>
            </a:r>
            <a:r>
              <a:rPr lang="en-US" sz="2800" b="1" i="1" dirty="0" smtClean="0"/>
              <a:t> mone</a:t>
            </a:r>
            <a:r>
              <a:rPr lang="en-US" sz="2800" b="1" dirty="0" smtClean="0"/>
              <a:t>y.</a:t>
            </a:r>
            <a:endParaRPr lang="en-US" sz="2800" dirty="0" smtClean="0"/>
          </a:p>
          <a:p>
            <a:pPr>
              <a:buNone/>
            </a:pPr>
            <a:r>
              <a:rPr lang="en-US" sz="2800" dirty="0" smtClean="0"/>
              <a:t> </a:t>
            </a:r>
          </a:p>
          <a:p>
            <a:pPr>
              <a:buNone/>
            </a:pPr>
            <a:r>
              <a:rPr lang="en-US" sz="2800" b="1" dirty="0" smtClean="0"/>
              <a:t>Biased favorably:  </a:t>
            </a:r>
            <a:endParaRPr lang="en-US" sz="2800" dirty="0" smtClean="0"/>
          </a:p>
          <a:p>
            <a:pPr>
              <a:buNone/>
            </a:pPr>
            <a:r>
              <a:rPr lang="en-US" sz="2800" b="1" dirty="0" smtClean="0"/>
              <a:t>		Frank is </a:t>
            </a:r>
            <a:r>
              <a:rPr lang="en-US" sz="2800" b="1" i="1" dirty="0" smtClean="0">
                <a:solidFill>
                  <a:srgbClr val="C00000"/>
                </a:solidFill>
              </a:rPr>
              <a:t>thrifty</a:t>
            </a:r>
            <a:r>
              <a:rPr lang="en-US" sz="2800" b="1" i="1" dirty="0" smtClean="0"/>
              <a:t>.</a:t>
            </a:r>
            <a:endParaRPr lang="en-US" sz="2800" dirty="0" smtClean="0"/>
          </a:p>
          <a:p>
            <a:pPr>
              <a:buNone/>
            </a:pPr>
            <a:r>
              <a:rPr lang="en-US" sz="2800" dirty="0" smtClean="0"/>
              <a:t> </a:t>
            </a:r>
          </a:p>
          <a:p>
            <a:pPr>
              <a:buNone/>
            </a:pPr>
            <a:r>
              <a:rPr lang="en-US" sz="2800" b="1" dirty="0" smtClean="0"/>
              <a:t>Biased unfavorably:  </a:t>
            </a:r>
            <a:endParaRPr lang="en-US" sz="2800" dirty="0" smtClean="0"/>
          </a:p>
          <a:p>
            <a:pPr>
              <a:buNone/>
            </a:pPr>
            <a:r>
              <a:rPr lang="en-US" sz="2800" b="1" dirty="0" smtClean="0"/>
              <a:t>		Frank is  a </a:t>
            </a:r>
            <a:r>
              <a:rPr lang="en-US" sz="2800" b="1" i="1" dirty="0" smtClean="0">
                <a:solidFill>
                  <a:srgbClr val="C00000"/>
                </a:solidFill>
              </a:rPr>
              <a:t>cheapskate</a:t>
            </a:r>
            <a:r>
              <a:rPr lang="en-US" sz="2800" b="1"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8" end="8"/>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p:cTn id="3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Clearly Biased</a:t>
            </a:r>
            <a:endParaRPr lang="en-US" dirty="0"/>
          </a:p>
        </p:txBody>
      </p:sp>
      <p:sp>
        <p:nvSpPr>
          <p:cNvPr id="4" name="Rectangle 3"/>
          <p:cNvSpPr/>
          <p:nvPr/>
        </p:nvSpPr>
        <p:spPr>
          <a:xfrm>
            <a:off x="914400" y="1495485"/>
            <a:ext cx="8153400" cy="5262979"/>
          </a:xfrm>
          <a:prstGeom prst="rect">
            <a:avLst/>
          </a:prstGeom>
        </p:spPr>
        <p:txBody>
          <a:bodyPr wrap="square">
            <a:spAutoFit/>
          </a:bodyPr>
          <a:lstStyle/>
          <a:p>
            <a:r>
              <a:rPr lang="en-US" sz="2400" dirty="0" smtClean="0"/>
              <a:t>• Not all bias is easy to detect, but there are some media types that are </a:t>
            </a:r>
            <a:r>
              <a:rPr lang="en-US" sz="2400" b="1" dirty="0" smtClean="0"/>
              <a:t>always</a:t>
            </a:r>
            <a:r>
              <a:rPr lang="en-US" sz="2400" dirty="0" smtClean="0"/>
              <a:t> opinionated and meant to be biased:</a:t>
            </a:r>
          </a:p>
          <a:p>
            <a:pPr lvl="2"/>
            <a:r>
              <a:rPr lang="en-US" sz="2400" dirty="0" smtClean="0"/>
              <a:t>Editorial Page </a:t>
            </a:r>
          </a:p>
          <a:p>
            <a:pPr lvl="2"/>
            <a:r>
              <a:rPr lang="en-US" sz="2400" dirty="0" smtClean="0"/>
              <a:t>Letters to the editor </a:t>
            </a:r>
          </a:p>
          <a:p>
            <a:pPr lvl="2"/>
            <a:r>
              <a:rPr lang="en-US" sz="2400" dirty="0" smtClean="0"/>
              <a:t>Political cartoons </a:t>
            </a:r>
          </a:p>
          <a:p>
            <a:pPr lvl="2"/>
            <a:r>
              <a:rPr lang="en-US" sz="2400" dirty="0" smtClean="0"/>
              <a:t>Columns </a:t>
            </a:r>
          </a:p>
          <a:p>
            <a:endParaRPr lang="en-US" sz="2400" dirty="0" smtClean="0"/>
          </a:p>
          <a:p>
            <a:r>
              <a:rPr lang="en-US" sz="2400" dirty="0" smtClean="0"/>
              <a:t>• Purpose of Op-Ed or Editorial Page</a:t>
            </a:r>
          </a:p>
          <a:p>
            <a:pPr lvl="1"/>
            <a:r>
              <a:rPr lang="en-US" sz="2400" dirty="0" smtClean="0"/>
              <a:t>– Encourage thought and discussion</a:t>
            </a:r>
          </a:p>
          <a:p>
            <a:pPr lvl="1"/>
            <a:r>
              <a:rPr lang="en-US" sz="2400" dirty="0" smtClean="0"/>
              <a:t>– Influence action</a:t>
            </a:r>
          </a:p>
          <a:p>
            <a:pPr lvl="1"/>
            <a:r>
              <a:rPr lang="en-US" sz="2400" dirty="0" smtClean="0"/>
              <a:t>– Push for reform</a:t>
            </a:r>
          </a:p>
          <a:p>
            <a:pPr lvl="1"/>
            <a:r>
              <a:rPr lang="en-US" sz="2400" dirty="0" smtClean="0"/>
              <a:t>– Provide background and analysis</a:t>
            </a:r>
          </a:p>
          <a:p>
            <a:pPr lvl="1"/>
            <a:r>
              <a:rPr lang="en-US" sz="2400" dirty="0" smtClean="0"/>
              <a:t>– Allow the community to have a voice</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3" name="Rectangle 7"/>
          <p:cNvSpPr>
            <a:spLocks noGrp="1" noRot="1" noChangeArrowheads="1"/>
          </p:cNvSpPr>
          <p:nvPr>
            <p:ph type="title"/>
          </p:nvPr>
        </p:nvSpPr>
        <p:spPr>
          <a:xfrm>
            <a:off x="457200" y="685800"/>
            <a:ext cx="8229600" cy="1143000"/>
          </a:xfrm>
        </p:spPr>
        <p:txBody>
          <a:bodyPr/>
          <a:lstStyle/>
          <a:p>
            <a:pPr eaLnBrk="1" hangingPunct="1">
              <a:defRPr/>
            </a:pPr>
            <a:r>
              <a:rPr lang="es-ES" sz="4800" dirty="0" err="1" smtClean="0">
                <a:latin typeface="Comic Sans MS" pitchFamily="66" charset="0"/>
              </a:rPr>
              <a:t>Author’s</a:t>
            </a:r>
            <a:r>
              <a:rPr lang="es-ES" sz="4800" dirty="0" smtClean="0">
                <a:latin typeface="Comic Sans MS" pitchFamily="66" charset="0"/>
              </a:rPr>
              <a:t> </a:t>
            </a:r>
            <a:r>
              <a:rPr lang="es-ES" sz="4800" dirty="0" err="1" smtClean="0">
                <a:latin typeface="Comic Sans MS" pitchFamily="66" charset="0"/>
              </a:rPr>
              <a:t>Bias</a:t>
            </a:r>
            <a:r>
              <a:rPr lang="es-ES" sz="4800" dirty="0" smtClean="0">
                <a:latin typeface="Comic Sans MS" pitchFamily="66" charset="0"/>
              </a:rPr>
              <a:t> </a:t>
            </a:r>
            <a:r>
              <a:rPr lang="es-ES" sz="4800" dirty="0" err="1" smtClean="0">
                <a:latin typeface="Comic Sans MS" pitchFamily="66" charset="0"/>
              </a:rPr>
              <a:t>is</a:t>
            </a:r>
            <a:r>
              <a:rPr lang="es-ES" sz="4800" dirty="0" smtClean="0">
                <a:latin typeface="Comic Sans MS" pitchFamily="66" charset="0"/>
              </a:rPr>
              <a:t> </a:t>
            </a:r>
            <a:r>
              <a:rPr lang="es-ES" sz="4800" dirty="0" err="1" smtClean="0">
                <a:latin typeface="Comic Sans MS" pitchFamily="66" charset="0"/>
              </a:rPr>
              <a:t>reflected</a:t>
            </a:r>
            <a:r>
              <a:rPr lang="es-ES" sz="4800" dirty="0" smtClean="0">
                <a:latin typeface="Comic Sans MS" pitchFamily="66" charset="0"/>
              </a:rPr>
              <a:t> in </a:t>
            </a:r>
            <a:r>
              <a:rPr lang="es-ES" sz="4800" dirty="0" err="1" smtClean="0">
                <a:latin typeface="Comic Sans MS" pitchFamily="66" charset="0"/>
              </a:rPr>
              <a:t>their</a:t>
            </a:r>
            <a:r>
              <a:rPr lang="es-ES" sz="4800" dirty="0" smtClean="0">
                <a:latin typeface="Comic Sans MS" pitchFamily="66" charset="0"/>
              </a:rPr>
              <a:t> </a:t>
            </a:r>
            <a:r>
              <a:rPr lang="es-ES" sz="4800" dirty="0" err="1" smtClean="0">
                <a:latin typeface="Comic Sans MS" pitchFamily="66" charset="0"/>
              </a:rPr>
              <a:t>Tone</a:t>
            </a:r>
            <a:r>
              <a:rPr lang="es-ES" sz="4800" dirty="0" smtClean="0">
                <a:latin typeface="Comic Sans MS" pitchFamily="66" charset="0"/>
              </a:rPr>
              <a:t/>
            </a:r>
            <a:br>
              <a:rPr lang="es-ES" sz="4800" dirty="0" smtClean="0">
                <a:latin typeface="Comic Sans MS" pitchFamily="66" charset="0"/>
              </a:rPr>
            </a:br>
            <a:endParaRPr lang="es-ES" sz="4800" dirty="0" smtClean="0">
              <a:latin typeface="Comic Sans MS" pitchFamily="66" charset="0"/>
            </a:endParaRPr>
          </a:p>
        </p:txBody>
      </p:sp>
      <p:sp>
        <p:nvSpPr>
          <p:cNvPr id="29705" name="Rectangle 9"/>
          <p:cNvSpPr>
            <a:spLocks noGrp="1" noChangeArrowheads="1"/>
          </p:cNvSpPr>
          <p:nvPr>
            <p:ph sz="half" idx="2"/>
          </p:nvPr>
        </p:nvSpPr>
        <p:spPr/>
        <p:txBody>
          <a:bodyPr/>
          <a:lstStyle/>
          <a:p>
            <a:pPr eaLnBrk="1" hangingPunct="1">
              <a:defRPr/>
            </a:pPr>
            <a:endParaRPr lang="en-US" sz="2800" smtClean="0"/>
          </a:p>
        </p:txBody>
      </p:sp>
      <p:pic>
        <p:nvPicPr>
          <p:cNvPr id="20484" name="Picture 11" descr="jobs21"/>
          <p:cNvPicPr>
            <a:picLocks noChangeAspect="1" noChangeArrowheads="1"/>
          </p:cNvPicPr>
          <p:nvPr/>
        </p:nvPicPr>
        <p:blipFill>
          <a:blip r:embed="rId3" cstate="print"/>
          <a:srcRect/>
          <a:stretch>
            <a:fillRect/>
          </a:stretch>
        </p:blipFill>
        <p:spPr bwMode="auto">
          <a:xfrm>
            <a:off x="2678113" y="1600200"/>
            <a:ext cx="4351337" cy="50292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randombar(horizontal)">
                                      <p:cBhvr>
                                        <p:cTn id="7" dur="600">
                                          <p:stCondLst>
                                            <p:cond delay="0"/>
                                          </p:stCondLst>
                                        </p:cTn>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s-ES" sz="5400" smtClean="0">
                <a:latin typeface="Comic Sans MS" pitchFamily="66" charset="0"/>
              </a:rPr>
              <a:t>What is Tone?</a:t>
            </a:r>
          </a:p>
        </p:txBody>
      </p:sp>
      <p:sp>
        <p:nvSpPr>
          <p:cNvPr id="51203" name="Rectangle 3"/>
          <p:cNvSpPr>
            <a:spLocks noGrp="1" noChangeArrowheads="1"/>
          </p:cNvSpPr>
          <p:nvPr>
            <p:ph type="body" idx="1"/>
          </p:nvPr>
        </p:nvSpPr>
        <p:spPr/>
        <p:txBody>
          <a:bodyPr/>
          <a:lstStyle/>
          <a:p>
            <a:pPr eaLnBrk="1" hangingPunct="1">
              <a:lnSpc>
                <a:spcPct val="80000"/>
              </a:lnSpc>
              <a:defRPr/>
            </a:pPr>
            <a:r>
              <a:rPr lang="es-ES" sz="4000" dirty="0" err="1" smtClean="0">
                <a:latin typeface="Comic Sans MS" pitchFamily="66" charset="0"/>
              </a:rPr>
              <a:t>The</a:t>
            </a:r>
            <a:r>
              <a:rPr lang="es-ES" sz="4000" dirty="0" smtClean="0">
                <a:latin typeface="Comic Sans MS" pitchFamily="66" charset="0"/>
              </a:rPr>
              <a:t> </a:t>
            </a:r>
            <a:r>
              <a:rPr lang="es-ES" sz="4000" dirty="0" err="1" smtClean="0">
                <a:latin typeface="Comic Sans MS" pitchFamily="66" charset="0"/>
              </a:rPr>
              <a:t>author’s</a:t>
            </a:r>
            <a:r>
              <a:rPr lang="es-ES" sz="4000" dirty="0" smtClean="0">
                <a:latin typeface="Comic Sans MS" pitchFamily="66" charset="0"/>
              </a:rPr>
              <a:t> </a:t>
            </a:r>
            <a:r>
              <a:rPr lang="es-ES" sz="4000" dirty="0" err="1" smtClean="0">
                <a:latin typeface="Comic Sans MS" pitchFamily="66" charset="0"/>
              </a:rPr>
              <a:t>attitude</a:t>
            </a:r>
            <a:r>
              <a:rPr lang="es-ES" sz="4000" dirty="0" smtClean="0">
                <a:latin typeface="Comic Sans MS" pitchFamily="66" charset="0"/>
              </a:rPr>
              <a:t> </a:t>
            </a:r>
            <a:r>
              <a:rPr lang="es-ES" sz="4000" dirty="0" err="1" smtClean="0">
                <a:latin typeface="Comic Sans MS" pitchFamily="66" charset="0"/>
              </a:rPr>
              <a:t>toward</a:t>
            </a:r>
            <a:r>
              <a:rPr lang="es-ES" sz="4000" dirty="0" smtClean="0">
                <a:latin typeface="Comic Sans MS" pitchFamily="66" charset="0"/>
              </a:rPr>
              <a:t> a </a:t>
            </a:r>
            <a:r>
              <a:rPr lang="es-ES" sz="4000" dirty="0" err="1" smtClean="0">
                <a:latin typeface="Comic Sans MS" pitchFamily="66" charset="0"/>
              </a:rPr>
              <a:t>subject</a:t>
            </a:r>
            <a:r>
              <a:rPr lang="es-ES" sz="4000" dirty="0" smtClean="0">
                <a:latin typeface="Comic Sans MS" pitchFamily="66" charset="0"/>
              </a:rPr>
              <a:t>, a </a:t>
            </a:r>
            <a:r>
              <a:rPr lang="es-ES" sz="4000" dirty="0" err="1" smtClean="0">
                <a:latin typeface="Comic Sans MS" pitchFamily="66" charset="0"/>
              </a:rPr>
              <a:t>character</a:t>
            </a:r>
            <a:r>
              <a:rPr lang="es-ES" sz="4000" dirty="0" smtClean="0">
                <a:latin typeface="Comic Sans MS" pitchFamily="66" charset="0"/>
              </a:rPr>
              <a:t>, </a:t>
            </a:r>
            <a:r>
              <a:rPr lang="es-ES" sz="4000" dirty="0" err="1" smtClean="0">
                <a:latin typeface="Comic Sans MS" pitchFamily="66" charset="0"/>
              </a:rPr>
              <a:t>or</a:t>
            </a:r>
            <a:r>
              <a:rPr lang="es-ES" sz="4000" dirty="0" smtClean="0">
                <a:latin typeface="Comic Sans MS" pitchFamily="66" charset="0"/>
              </a:rPr>
              <a:t> </a:t>
            </a:r>
            <a:r>
              <a:rPr lang="es-ES" sz="4000" dirty="0" err="1" smtClean="0">
                <a:latin typeface="Comic Sans MS" pitchFamily="66" charset="0"/>
              </a:rPr>
              <a:t>the</a:t>
            </a:r>
            <a:r>
              <a:rPr lang="es-ES" sz="4000" dirty="0" smtClean="0">
                <a:latin typeface="Comic Sans MS" pitchFamily="66" charset="0"/>
              </a:rPr>
              <a:t> </a:t>
            </a:r>
            <a:r>
              <a:rPr lang="es-ES" sz="4000" dirty="0" err="1" smtClean="0">
                <a:latin typeface="Comic Sans MS" pitchFamily="66" charset="0"/>
              </a:rPr>
              <a:t>reader</a:t>
            </a:r>
            <a:r>
              <a:rPr lang="es-ES" sz="4000" dirty="0" smtClean="0">
                <a:latin typeface="Comic Sans MS" pitchFamily="66" charset="0"/>
              </a:rPr>
              <a:t> </a:t>
            </a:r>
            <a:r>
              <a:rPr lang="es-ES" sz="4000" dirty="0" err="1" smtClean="0">
                <a:latin typeface="Comic Sans MS" pitchFamily="66" charset="0"/>
              </a:rPr>
              <a:t>which</a:t>
            </a:r>
            <a:r>
              <a:rPr lang="es-ES" sz="4000" dirty="0" smtClean="0">
                <a:latin typeface="Comic Sans MS" pitchFamily="66" charset="0"/>
              </a:rPr>
              <a:t> shows </a:t>
            </a:r>
            <a:r>
              <a:rPr lang="es-ES" sz="4000" dirty="0" err="1" smtClean="0">
                <a:latin typeface="Comic Sans MS" pitchFamily="66" charset="0"/>
              </a:rPr>
              <a:t>his</a:t>
            </a:r>
            <a:r>
              <a:rPr lang="es-ES" sz="4000" dirty="0" smtClean="0">
                <a:latin typeface="Comic Sans MS" pitchFamily="66" charset="0"/>
              </a:rPr>
              <a:t>/</a:t>
            </a:r>
            <a:r>
              <a:rPr lang="es-ES" sz="4000" dirty="0" err="1" smtClean="0">
                <a:latin typeface="Comic Sans MS" pitchFamily="66" charset="0"/>
              </a:rPr>
              <a:t>her</a:t>
            </a:r>
            <a:r>
              <a:rPr lang="es-ES" sz="4000" dirty="0" smtClean="0">
                <a:latin typeface="Comic Sans MS" pitchFamily="66" charset="0"/>
              </a:rPr>
              <a:t> </a:t>
            </a:r>
            <a:r>
              <a:rPr lang="es-ES" sz="4000" b="1" u="sng" dirty="0" err="1" smtClean="0">
                <a:latin typeface="Comic Sans MS" pitchFamily="66" charset="0"/>
              </a:rPr>
              <a:t>bias</a:t>
            </a:r>
            <a:endParaRPr lang="es-ES" sz="4000" b="1" u="sng" dirty="0" smtClean="0">
              <a:latin typeface="Comic Sans MS" pitchFamily="66" charset="0"/>
            </a:endParaRPr>
          </a:p>
          <a:p>
            <a:pPr eaLnBrk="1" hangingPunct="1">
              <a:lnSpc>
                <a:spcPct val="80000"/>
              </a:lnSpc>
              <a:defRPr/>
            </a:pPr>
            <a:r>
              <a:rPr lang="es-ES" sz="4000" dirty="0" err="1" smtClean="0">
                <a:latin typeface="Comic Sans MS" pitchFamily="66" charset="0"/>
              </a:rPr>
              <a:t>Choice</a:t>
            </a:r>
            <a:r>
              <a:rPr lang="es-ES" sz="4000" dirty="0" smtClean="0">
                <a:latin typeface="Comic Sans MS" pitchFamily="66" charset="0"/>
              </a:rPr>
              <a:t> of </a:t>
            </a:r>
            <a:r>
              <a:rPr lang="es-ES" sz="4000" dirty="0" err="1" smtClean="0">
                <a:latin typeface="Comic Sans MS" pitchFamily="66" charset="0"/>
              </a:rPr>
              <a:t>words</a:t>
            </a:r>
            <a:r>
              <a:rPr lang="es-ES" sz="4000" dirty="0" smtClean="0">
                <a:latin typeface="Comic Sans MS" pitchFamily="66" charset="0"/>
              </a:rPr>
              <a:t> and </a:t>
            </a:r>
            <a:r>
              <a:rPr lang="es-ES" sz="4000" dirty="0" err="1" smtClean="0">
                <a:latin typeface="Comic Sans MS" pitchFamily="66" charset="0"/>
              </a:rPr>
              <a:t>details</a:t>
            </a:r>
            <a:r>
              <a:rPr lang="es-ES" sz="4000" dirty="0" smtClean="0">
                <a:latin typeface="Comic Sans MS" pitchFamily="66" charset="0"/>
              </a:rPr>
              <a:t> </a:t>
            </a:r>
            <a:r>
              <a:rPr lang="es-ES" sz="4000" dirty="0" err="1" smtClean="0">
                <a:latin typeface="Comic Sans MS" pitchFamily="66" charset="0"/>
              </a:rPr>
              <a:t>convey</a:t>
            </a:r>
            <a:r>
              <a:rPr lang="es-ES" sz="4000" dirty="0" smtClean="0">
                <a:latin typeface="Comic Sans MS" pitchFamily="66" charset="0"/>
              </a:rPr>
              <a:t> </a:t>
            </a:r>
            <a:r>
              <a:rPr lang="es-ES" sz="4000" dirty="0" err="1" smtClean="0">
                <a:latin typeface="Comic Sans MS" pitchFamily="66" charset="0"/>
              </a:rPr>
              <a:t>the</a:t>
            </a:r>
            <a:r>
              <a:rPr lang="es-ES" sz="4000" dirty="0" smtClean="0">
                <a:latin typeface="Comic Sans MS" pitchFamily="66" charset="0"/>
              </a:rPr>
              <a:t> </a:t>
            </a:r>
            <a:r>
              <a:rPr lang="es-ES" sz="4000" dirty="0" err="1" smtClean="0">
                <a:latin typeface="Comic Sans MS" pitchFamily="66" charset="0"/>
              </a:rPr>
              <a:t>tone</a:t>
            </a:r>
            <a:r>
              <a:rPr lang="es-ES" sz="4000" dirty="0" smtClean="0">
                <a:latin typeface="Comic Sans MS" pitchFamily="66" charset="0"/>
              </a:rPr>
              <a:t>.</a:t>
            </a:r>
          </a:p>
          <a:p>
            <a:pPr eaLnBrk="1" hangingPunct="1">
              <a:lnSpc>
                <a:spcPct val="80000"/>
              </a:lnSpc>
              <a:defRPr/>
            </a:pPr>
            <a:r>
              <a:rPr lang="es-ES" sz="4000" dirty="0" err="1" smtClean="0">
                <a:latin typeface="Comic Sans MS" pitchFamily="66" charset="0"/>
              </a:rPr>
              <a:t>Examples</a:t>
            </a:r>
            <a:r>
              <a:rPr lang="es-ES" sz="4000" dirty="0" smtClean="0">
                <a:latin typeface="Comic Sans MS" pitchFamily="66" charset="0"/>
              </a:rPr>
              <a:t>: </a:t>
            </a:r>
            <a:r>
              <a:rPr lang="es-ES" sz="4000" dirty="0" err="1" smtClean="0">
                <a:latin typeface="Comic Sans MS" pitchFamily="66" charset="0"/>
              </a:rPr>
              <a:t>silly</a:t>
            </a:r>
            <a:r>
              <a:rPr lang="es-ES" sz="4000" dirty="0" smtClean="0">
                <a:latin typeface="Comic Sans MS" pitchFamily="66" charset="0"/>
              </a:rPr>
              <a:t>, </a:t>
            </a:r>
            <a:r>
              <a:rPr lang="es-ES" sz="4000" dirty="0" err="1" smtClean="0">
                <a:latin typeface="Comic Sans MS" pitchFamily="66" charset="0"/>
              </a:rPr>
              <a:t>sarcastic</a:t>
            </a:r>
            <a:r>
              <a:rPr lang="es-ES" sz="4000" dirty="0" smtClean="0">
                <a:latin typeface="Comic Sans MS" pitchFamily="66" charset="0"/>
              </a:rPr>
              <a:t>, </a:t>
            </a:r>
            <a:r>
              <a:rPr lang="es-ES" sz="4000" dirty="0" err="1" smtClean="0">
                <a:latin typeface="Comic Sans MS" pitchFamily="66" charset="0"/>
              </a:rPr>
              <a:t>angry</a:t>
            </a:r>
            <a:r>
              <a:rPr lang="es-ES" sz="4000" dirty="0" smtClean="0">
                <a:latin typeface="Comic Sans MS" pitchFamily="66" charset="0"/>
              </a:rPr>
              <a:t>, </a:t>
            </a:r>
            <a:r>
              <a:rPr lang="es-ES" sz="4000" dirty="0" err="1" smtClean="0">
                <a:latin typeface="Comic Sans MS" pitchFamily="66" charset="0"/>
              </a:rPr>
              <a:t>annoyed</a:t>
            </a:r>
            <a:r>
              <a:rPr lang="es-ES" sz="4000" dirty="0" smtClean="0">
                <a:latin typeface="Comic Sans MS" pitchFamily="66" charset="0"/>
              </a:rPr>
              <a:t>, </a:t>
            </a:r>
            <a:r>
              <a:rPr lang="es-ES" sz="4000" dirty="0" err="1" smtClean="0">
                <a:latin typeface="Comic Sans MS" pitchFamily="66" charset="0"/>
              </a:rPr>
              <a:t>dreamy</a:t>
            </a:r>
            <a:r>
              <a:rPr lang="es-ES" sz="4000" dirty="0" smtClean="0">
                <a:latin typeface="Comic Sans MS" pitchFamily="66" charset="0"/>
              </a:rPr>
              <a:t>, </a:t>
            </a:r>
            <a:r>
              <a:rPr lang="es-ES" sz="4000" dirty="0" err="1" smtClean="0">
                <a:latin typeface="Comic Sans MS" pitchFamily="66" charset="0"/>
              </a:rPr>
              <a:t>proud</a:t>
            </a:r>
            <a:r>
              <a:rPr lang="es-ES" sz="4000" dirty="0" smtClean="0">
                <a:latin typeface="Comic Sans MS" pitchFamily="66" charset="0"/>
              </a:rPr>
              <a:t>, </a:t>
            </a:r>
            <a:r>
              <a:rPr lang="es-ES" sz="4000" dirty="0" err="1" smtClean="0">
                <a:latin typeface="Comic Sans MS" pitchFamily="66" charset="0"/>
              </a:rPr>
              <a:t>interested</a:t>
            </a:r>
            <a:r>
              <a:rPr lang="es-ES" sz="4000" dirty="0" smtClean="0">
                <a:latin typeface="Comic Sans MS" pitchFamily="66" charset="0"/>
              </a:rPr>
              <a:t>, </a:t>
            </a:r>
            <a:r>
              <a:rPr lang="es-ES" sz="4000" dirty="0" err="1" smtClean="0">
                <a:latin typeface="Comic Sans MS" pitchFamily="66" charset="0"/>
              </a:rPr>
              <a:t>bored</a:t>
            </a:r>
            <a:endParaRPr lang="es-ES" sz="4000" dirty="0" smtClean="0">
              <a:latin typeface="Comic Sans MS" pitchFamily="66"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anim calcmode="lin" valueType="num">
                                      <p:cBhvr>
                                        <p:cTn id="8"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Effect transition="in" filter="fade">
                                      <p:cBhvr>
                                        <p:cTn id="14" dur="1000"/>
                                        <p:tgtEl>
                                          <p:spTgt spid="51203">
                                            <p:txEl>
                                              <p:pRg st="1" end="1"/>
                                            </p:txEl>
                                          </p:spTgt>
                                        </p:tgtEl>
                                      </p:cBhvr>
                                    </p:animEffect>
                                    <p:anim calcmode="lin" valueType="num">
                                      <p:cBhvr>
                                        <p:cTn id="15"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fade">
                                      <p:cBhvr>
                                        <p:cTn id="21" dur="1000"/>
                                        <p:tgtEl>
                                          <p:spTgt spid="51203">
                                            <p:txEl>
                                              <p:pRg st="2" end="2"/>
                                            </p:txEl>
                                          </p:spTgt>
                                        </p:tgtEl>
                                      </p:cBhvr>
                                    </p:animEffect>
                                    <p:anim calcmode="lin" valueType="num">
                                      <p:cBhvr>
                                        <p:cTn id="22"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304800" y="304800"/>
            <a:ext cx="8305800" cy="4108817"/>
          </a:xfrm>
          <a:prstGeom prst="rect">
            <a:avLst/>
          </a:prstGeom>
          <a:noFill/>
          <a:ln w="9525">
            <a:noFill/>
            <a:miter lim="800000"/>
            <a:headEnd/>
            <a:tailEnd/>
          </a:ln>
          <a:effectLst/>
        </p:spPr>
        <p:txBody>
          <a:bodyPr anchor="ctr">
            <a:spAutoFit/>
          </a:bodyPr>
          <a:lstStyle/>
          <a:p>
            <a:pPr>
              <a:defRPr/>
            </a:pPr>
            <a:endParaRPr lang="en-US" sz="900" dirty="0">
              <a:solidFill>
                <a:srgbClr val="FFFFFF"/>
              </a:solidFill>
              <a:latin typeface="Comic Sans MS" pitchFamily="66" charset="0"/>
            </a:endParaRPr>
          </a:p>
          <a:p>
            <a:pPr>
              <a:defRPr/>
            </a:pPr>
            <a:r>
              <a:rPr lang="en-US" sz="1300" b="1" dirty="0">
                <a:solidFill>
                  <a:srgbClr val="FFFFFF"/>
                </a:solidFill>
                <a:latin typeface="Calibri"/>
                <a:ea typeface="Times New Roman" pitchFamily="18" charset="0"/>
                <a:cs typeface="Times New Roman" pitchFamily="18" charset="0"/>
              </a:rPr>
              <a:t>          </a:t>
            </a:r>
            <a:r>
              <a:rPr lang="en-US" sz="1300" b="1" dirty="0">
                <a:solidFill>
                  <a:srgbClr val="FFFFFF"/>
                </a:solidFill>
                <a:latin typeface="Century Schoolbook" pitchFamily="18" charset="0"/>
                <a:ea typeface="Times New Roman" pitchFamily="18" charset="0"/>
                <a:cs typeface="Times New Roman" pitchFamily="18" charset="0"/>
              </a:rPr>
              <a:t> </a:t>
            </a:r>
            <a:r>
              <a:rPr lang="en-US" b="1" dirty="0">
                <a:solidFill>
                  <a:srgbClr val="FFFFFF"/>
                </a:solidFill>
                <a:latin typeface="Calibri"/>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Hunting, stalking, and killing of animals, has been an American tradition since early man lived here.  Today it exists as a "sport". There is no longer an excuse or reason for stalking and killing an animal in his or her habitat. However, people continue to hunt animals today and they feel they have every right to continue to do so. Animals need to be protected from this attack by humans.</a:t>
            </a:r>
            <a:endParaRPr lang="en-US" sz="2800" dirty="0">
              <a:solidFill>
                <a:srgbClr val="FFFFFF"/>
              </a:solidFill>
              <a:latin typeface="Comic Sans MS" pitchFamily="66" charset="0"/>
            </a:endParaRPr>
          </a:p>
        </p:txBody>
      </p:sp>
      <p:sp>
        <p:nvSpPr>
          <p:cNvPr id="3" name="TextBox 2"/>
          <p:cNvSpPr txBox="1"/>
          <p:nvPr/>
        </p:nvSpPr>
        <p:spPr>
          <a:xfrm>
            <a:off x="0" y="5029200"/>
            <a:ext cx="7391400" cy="1569660"/>
          </a:xfrm>
          <a:prstGeom prst="rect">
            <a:avLst/>
          </a:prstGeom>
          <a:solidFill>
            <a:schemeClr val="bg1">
              <a:lumMod val="75000"/>
            </a:schemeClr>
          </a:solidFill>
        </p:spPr>
        <p:txBody>
          <a:bodyPr wrap="square" rtlCol="0">
            <a:spAutoFit/>
          </a:bodyPr>
          <a:lstStyle/>
          <a:p>
            <a:r>
              <a:rPr lang="en-US" sz="2400" dirty="0" smtClean="0">
                <a:solidFill>
                  <a:schemeClr val="accent1">
                    <a:lumMod val="20000"/>
                    <a:lumOff val="80000"/>
                  </a:schemeClr>
                </a:solidFill>
              </a:rPr>
              <a:t>What does the writer think about hunting?  What in the article allows you to infer that?</a:t>
            </a:r>
          </a:p>
          <a:p>
            <a:r>
              <a:rPr lang="en-US" sz="2400" dirty="0" smtClean="0">
                <a:solidFill>
                  <a:schemeClr val="accent1">
                    <a:lumMod val="20000"/>
                    <a:lumOff val="80000"/>
                  </a:schemeClr>
                </a:solidFill>
              </a:rPr>
              <a:t>What are his views or his bias?  </a:t>
            </a:r>
          </a:p>
          <a:p>
            <a:r>
              <a:rPr lang="en-US" sz="2400" dirty="0" smtClean="0">
                <a:solidFill>
                  <a:schemeClr val="accent1">
                    <a:lumMod val="20000"/>
                    <a:lumOff val="80000"/>
                  </a:schemeClr>
                </a:solidFill>
              </a:rPr>
              <a:t>What information did he leave out?</a:t>
            </a:r>
            <a:endParaRPr lang="en-US" sz="2400" dirty="0">
              <a:solidFill>
                <a:schemeClr val="accent1">
                  <a:lumMod val="20000"/>
                  <a:lumOff val="80000"/>
                </a:schemeClr>
              </a:solidFill>
            </a:endParaRPr>
          </a:p>
        </p:txBody>
      </p:sp>
      <p:pic>
        <p:nvPicPr>
          <p:cNvPr id="20482" name="Picture 2" descr="http://www.vnv.org.au/site/images/images/10reasonsveggo-animals.jpg"/>
          <p:cNvPicPr>
            <a:picLocks noChangeAspect="1" noChangeArrowheads="1"/>
          </p:cNvPicPr>
          <p:nvPr/>
        </p:nvPicPr>
        <p:blipFill>
          <a:blip r:embed="rId3" cstate="print"/>
          <a:srcRect/>
          <a:stretch>
            <a:fillRect/>
          </a:stretch>
        </p:blipFill>
        <p:spPr bwMode="auto">
          <a:xfrm>
            <a:off x="7010400" y="4038600"/>
            <a:ext cx="1905000" cy="1647825"/>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304800" y="533400"/>
            <a:ext cx="8305800" cy="5632450"/>
          </a:xfrm>
          <a:prstGeom prst="rect">
            <a:avLst/>
          </a:prstGeom>
          <a:noFill/>
          <a:ln w="9525">
            <a:noFill/>
            <a:miter lim="800000"/>
            <a:headEnd/>
            <a:tailEnd/>
          </a:ln>
          <a:effectLst/>
        </p:spPr>
        <p:txBody>
          <a:bodyPr anchor="ctr">
            <a:spAutoFit/>
          </a:bodyPr>
          <a:lstStyle/>
          <a:p>
            <a:pPr>
              <a:defRPr/>
            </a:pPr>
            <a:r>
              <a:rPr lang="en-US" sz="2800" dirty="0">
                <a:solidFill>
                  <a:srgbClr val="000514">
                    <a:lumMod val="10000"/>
                    <a:lumOff val="90000"/>
                  </a:srgbClr>
                </a:solidFill>
                <a:latin typeface="Comic Sans MS" pitchFamily="66" charset="0"/>
                <a:ea typeface="Times New Roman" pitchFamily="18" charset="0"/>
                <a:cs typeface="Times New Roman" pitchFamily="18" charset="0"/>
              </a:rPr>
              <a:t>This writer believes that hunting animals is </a:t>
            </a:r>
            <a:r>
              <a:rPr lang="en-US" sz="2800" u="sng" dirty="0">
                <a:solidFill>
                  <a:srgbClr val="000514">
                    <a:lumMod val="10000"/>
                    <a:lumOff val="90000"/>
                  </a:srgbClr>
                </a:solidFill>
                <a:latin typeface="Comic Sans MS" pitchFamily="66" charset="0"/>
                <a:ea typeface="Times New Roman" pitchFamily="18" charset="0"/>
                <a:cs typeface="Times New Roman" pitchFamily="18" charset="0"/>
              </a:rPr>
              <a:t>bad</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a:t>
            </a:r>
            <a:r>
              <a:rPr lang="en-US" sz="2800" dirty="0">
                <a:solidFill>
                  <a:srgbClr val="000514">
                    <a:lumMod val="10000"/>
                    <a:lumOff val="90000"/>
                  </a:srgbClr>
                </a:solidFill>
                <a:latin typeface="Calibri"/>
                <a:ea typeface="Times New Roman" pitchFamily="18" charset="0"/>
                <a:cs typeface="Times New Roman" pitchFamily="18" charset="0"/>
              </a:rPr>
              <a:t> </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 His writing contains only information to persuade you NOT to hunt.</a:t>
            </a:r>
            <a:r>
              <a:rPr lang="en-US" sz="2800" dirty="0">
                <a:solidFill>
                  <a:srgbClr val="000514">
                    <a:lumMod val="10000"/>
                    <a:lumOff val="90000"/>
                  </a:srgbClr>
                </a:solidFill>
                <a:latin typeface="Calibri"/>
                <a:ea typeface="Times New Roman" pitchFamily="18" charset="0"/>
                <a:cs typeface="Times New Roman" pitchFamily="18" charset="0"/>
              </a:rPr>
              <a:t>   </a:t>
            </a:r>
          </a:p>
          <a:p>
            <a:pPr>
              <a:defRPr/>
            </a:pPr>
            <a:r>
              <a:rPr lang="en-US" sz="2400" dirty="0">
                <a:solidFill>
                  <a:srgbClr val="FFFFFF"/>
                </a:solidFill>
                <a:latin typeface="Comic Sans MS" pitchFamily="66" charset="0"/>
                <a:ea typeface="Times New Roman" pitchFamily="18" charset="0"/>
                <a:cs typeface="Times New Roman" pitchFamily="18" charset="0"/>
              </a:rPr>
              <a:t> </a:t>
            </a:r>
            <a:endParaRPr lang="en-US" sz="900" dirty="0">
              <a:solidFill>
                <a:srgbClr val="FFFFFF"/>
              </a:solidFill>
              <a:latin typeface="Comic Sans MS" pitchFamily="66" charset="0"/>
            </a:endParaRPr>
          </a:p>
          <a:p>
            <a:pPr>
              <a:defRPr/>
            </a:pPr>
            <a:r>
              <a:rPr lang="en-US" sz="1300" b="1" dirty="0">
                <a:solidFill>
                  <a:srgbClr val="FFFFFF"/>
                </a:solidFill>
                <a:latin typeface="Calibri"/>
                <a:ea typeface="Times New Roman" pitchFamily="18" charset="0"/>
                <a:cs typeface="Times New Roman" pitchFamily="18" charset="0"/>
              </a:rPr>
              <a:t>          </a:t>
            </a:r>
            <a:r>
              <a:rPr lang="en-US" sz="1300" b="1" dirty="0">
                <a:solidFill>
                  <a:srgbClr val="FFFFFF"/>
                </a:solidFill>
                <a:latin typeface="Century Schoolbook" pitchFamily="18" charset="0"/>
                <a:ea typeface="Times New Roman" pitchFamily="18" charset="0"/>
                <a:cs typeface="Times New Roman" pitchFamily="18" charset="0"/>
              </a:rPr>
              <a:t> </a:t>
            </a:r>
            <a:r>
              <a:rPr lang="en-US" b="1" dirty="0">
                <a:solidFill>
                  <a:srgbClr val="FFFFFF"/>
                </a:solidFill>
                <a:latin typeface="Calibri"/>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Hunting, stalking, and killing of animals, has been an American tradition since early man lived here.  Today it exists as a "sport". There is no longer an excuse or reason for stalking and killing an animal in his or her habitat. However, people continue to hunt animals today and they feel they have every right to continue to do so. Animals need to be protected from this attack by humans.</a:t>
            </a:r>
            <a:endParaRPr lang="en-US" sz="2800" dirty="0">
              <a:solidFill>
                <a:srgbClr val="FFFFFF"/>
              </a:solidFill>
              <a:latin typeface="Comic Sans MS" pitchFamily="66" charset="0"/>
            </a:endParaRPr>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6600" y="5029200"/>
            <a:ext cx="20574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1" name="Rectangle 1"/>
          <p:cNvSpPr>
            <a:spLocks noChangeArrowheads="1"/>
          </p:cNvSpPr>
          <p:nvPr/>
        </p:nvSpPr>
        <p:spPr bwMode="auto">
          <a:xfrm>
            <a:off x="0" y="-152400"/>
            <a:ext cx="9144000" cy="5401479"/>
          </a:xfrm>
          <a:prstGeom prst="rect">
            <a:avLst/>
          </a:prstGeom>
          <a:noFill/>
          <a:ln w="9525">
            <a:noFill/>
            <a:miter lim="800000"/>
            <a:headEnd/>
            <a:tailEnd/>
          </a:ln>
          <a:effectLst/>
        </p:spPr>
        <p:txBody>
          <a:bodyPr anchor="ctr">
            <a:spAutoFit/>
          </a:bodyPr>
          <a:lstStyle/>
          <a:p>
            <a:pPr>
              <a:defRPr/>
            </a:pPr>
            <a:endParaRPr lang="en-US" sz="900" dirty="0">
              <a:solidFill>
                <a:srgbClr val="FFFFFF"/>
              </a:solidFill>
              <a:latin typeface="Comic Sans MS" pitchFamily="66" charset="0"/>
            </a:endParaRPr>
          </a:p>
          <a:p>
            <a:pPr>
              <a:defRPr/>
            </a:pPr>
            <a:r>
              <a:rPr lang="en-US" b="1" dirty="0">
                <a:solidFill>
                  <a:srgbClr val="FFFFFF"/>
                </a:solidFill>
                <a:latin typeface="Calibri"/>
                <a:ea typeface="Times New Roman" pitchFamily="18" charset="0"/>
                <a:cs typeface="Times New Roman" pitchFamily="18" charset="0"/>
              </a:rPr>
              <a:t>     </a:t>
            </a:r>
            <a:r>
              <a:rPr lang="en-US" sz="2800" b="1" dirty="0">
                <a:solidFill>
                  <a:srgbClr val="FFFFFF"/>
                </a:solidFill>
                <a:latin typeface="Comic Sans MS" pitchFamily="66" charset="0"/>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I remember my first hunting trip with my dad.  He taught me to aim and shoot straight.  I remember how proud I was when I brought that first rabbit home and the family feasted on my "achievement". Today I continue to tramp through the fields or the woods.  It brings back such fond memories of those trips with Dad.  And I still get a feeling of satisfaction out of being able to bring something home--whether a small rabbit or a graceful deer.  Hunting brings me great joy!  I wish everyone had an opportunity to experience that feeling of accomplishment.</a:t>
            </a:r>
            <a:endParaRPr lang="en-US" sz="2800" dirty="0">
              <a:solidFill>
                <a:srgbClr val="FFFFFF"/>
              </a:solidFill>
              <a:latin typeface="Comic Sans MS" pitchFamily="66" charset="0"/>
            </a:endParaRPr>
          </a:p>
        </p:txBody>
      </p:sp>
      <p:sp>
        <p:nvSpPr>
          <p:cNvPr id="3" name="TextBox 2"/>
          <p:cNvSpPr txBox="1"/>
          <p:nvPr/>
        </p:nvSpPr>
        <p:spPr>
          <a:xfrm>
            <a:off x="0" y="5288340"/>
            <a:ext cx="7391400" cy="1569660"/>
          </a:xfrm>
          <a:prstGeom prst="rect">
            <a:avLst/>
          </a:prstGeom>
          <a:solidFill>
            <a:schemeClr val="bg1">
              <a:lumMod val="75000"/>
            </a:schemeClr>
          </a:solidFill>
        </p:spPr>
        <p:txBody>
          <a:bodyPr wrap="square" rtlCol="0">
            <a:spAutoFit/>
          </a:bodyPr>
          <a:lstStyle/>
          <a:p>
            <a:r>
              <a:rPr lang="en-US" sz="2400" dirty="0" smtClean="0">
                <a:solidFill>
                  <a:schemeClr val="accent1">
                    <a:lumMod val="20000"/>
                    <a:lumOff val="80000"/>
                  </a:schemeClr>
                </a:solidFill>
              </a:rPr>
              <a:t>What does the writer think about hunting?  What in the article allows you to infer that?</a:t>
            </a:r>
          </a:p>
          <a:p>
            <a:r>
              <a:rPr lang="en-US" sz="2400" dirty="0" smtClean="0">
                <a:solidFill>
                  <a:schemeClr val="accent1">
                    <a:lumMod val="20000"/>
                    <a:lumOff val="80000"/>
                  </a:schemeClr>
                </a:solidFill>
              </a:rPr>
              <a:t>What are his views or his bias?  </a:t>
            </a:r>
          </a:p>
          <a:p>
            <a:r>
              <a:rPr lang="en-US" sz="2400" dirty="0" smtClean="0">
                <a:solidFill>
                  <a:schemeClr val="accent1">
                    <a:lumMod val="20000"/>
                    <a:lumOff val="80000"/>
                  </a:schemeClr>
                </a:solidFill>
              </a:rPr>
              <a:t>What information did he leave out?</a:t>
            </a:r>
            <a:endParaRPr lang="en-US" sz="2400" dirty="0">
              <a:solidFill>
                <a:schemeClr val="accent1">
                  <a:lumMod val="20000"/>
                  <a:lumOff val="80000"/>
                </a:schemeClr>
              </a:solidFill>
            </a:endParaRPr>
          </a:p>
        </p:txBody>
      </p:sp>
      <p:pic>
        <p:nvPicPr>
          <p:cNvPr id="16386" name="Picture 2" descr="http://www.huntinglegends.com/wp-content/uploads/image/clipart_people_019.gif"/>
          <p:cNvPicPr>
            <a:picLocks noChangeAspect="1" noChangeArrowheads="1" noCrop="1"/>
          </p:cNvPicPr>
          <p:nvPr/>
        </p:nvPicPr>
        <p:blipFill>
          <a:blip r:embed="rId3" cstate="print"/>
          <a:srcRect/>
          <a:stretch>
            <a:fillRect/>
          </a:stretch>
        </p:blipFill>
        <p:spPr bwMode="auto">
          <a:xfrm>
            <a:off x="7391400" y="5181600"/>
            <a:ext cx="1428750" cy="1266825"/>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0" y="0"/>
            <a:ext cx="9144000" cy="6694488"/>
          </a:xfrm>
          <a:prstGeom prst="rect">
            <a:avLst/>
          </a:prstGeom>
          <a:noFill/>
          <a:ln w="9525">
            <a:noFill/>
            <a:miter lim="800000"/>
            <a:headEnd/>
            <a:tailEnd/>
          </a:ln>
          <a:effectLst/>
        </p:spPr>
        <p:txBody>
          <a:bodyPr anchor="ctr">
            <a:spAutoFit/>
          </a:bodyPr>
          <a:lstStyle/>
          <a:p>
            <a:pPr>
              <a:defRPr/>
            </a:pPr>
            <a:r>
              <a:rPr lang="en-US" sz="2800" dirty="0">
                <a:solidFill>
                  <a:srgbClr val="000514">
                    <a:lumMod val="10000"/>
                    <a:lumOff val="90000"/>
                  </a:srgbClr>
                </a:solidFill>
                <a:latin typeface="Comic Sans MS" pitchFamily="66" charset="0"/>
                <a:ea typeface="Times New Roman" pitchFamily="18" charset="0"/>
                <a:cs typeface="Times New Roman" pitchFamily="18" charset="0"/>
              </a:rPr>
              <a:t>This writer believes that hunting animals is </a:t>
            </a:r>
            <a:r>
              <a:rPr lang="en-US" sz="2800" u="sng" dirty="0">
                <a:solidFill>
                  <a:srgbClr val="000514">
                    <a:lumMod val="10000"/>
                    <a:lumOff val="90000"/>
                  </a:srgbClr>
                </a:solidFill>
                <a:latin typeface="Comic Sans MS" pitchFamily="66" charset="0"/>
                <a:ea typeface="Times New Roman" pitchFamily="18" charset="0"/>
                <a:cs typeface="Times New Roman" pitchFamily="18" charset="0"/>
              </a:rPr>
              <a:t>good</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a:t>
            </a:r>
            <a:r>
              <a:rPr lang="en-US" sz="2800" dirty="0">
                <a:solidFill>
                  <a:srgbClr val="000514">
                    <a:lumMod val="10000"/>
                    <a:lumOff val="90000"/>
                  </a:srgbClr>
                </a:solidFill>
                <a:latin typeface="Calibri"/>
                <a:ea typeface="Times New Roman" pitchFamily="18" charset="0"/>
                <a:cs typeface="Times New Roman" pitchFamily="18" charset="0"/>
              </a:rPr>
              <a:t> </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 His writing contains only information to persuade you to hunt.</a:t>
            </a:r>
          </a:p>
          <a:p>
            <a:pPr>
              <a:defRPr/>
            </a:pPr>
            <a:endParaRPr lang="en-US" sz="900" dirty="0">
              <a:solidFill>
                <a:srgbClr val="FFFFFF"/>
              </a:solidFill>
              <a:latin typeface="Comic Sans MS" pitchFamily="66" charset="0"/>
            </a:endParaRPr>
          </a:p>
          <a:p>
            <a:pPr>
              <a:defRPr/>
            </a:pPr>
            <a:r>
              <a:rPr lang="en-US" b="1" dirty="0">
                <a:solidFill>
                  <a:srgbClr val="FFFFFF"/>
                </a:solidFill>
                <a:latin typeface="Calibri"/>
                <a:ea typeface="Times New Roman" pitchFamily="18" charset="0"/>
                <a:cs typeface="Times New Roman" pitchFamily="18" charset="0"/>
              </a:rPr>
              <a:t>     </a:t>
            </a:r>
            <a:r>
              <a:rPr lang="en-US" sz="2800" b="1" dirty="0">
                <a:solidFill>
                  <a:srgbClr val="FFFFFF"/>
                </a:solidFill>
                <a:latin typeface="Comic Sans MS" pitchFamily="66" charset="0"/>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I remember my first hunting trip with my dad.  He taught me to aim and shoot straight.  I remember how proud I was when I brought that first rabbit home and the family feasted on my "achievement". Today I continue to tramp through the fields or the woods.  It brings back such fond memories of those trips with Dad.  And I still get a feeling of satisfaction out of being able to bring something home--whether a small rabbit or a graceful deer.  Hunting brings me great joy!  I wish everyone had an opportunity to experience that feeling of accomplishment.</a:t>
            </a:r>
            <a:endParaRPr lang="en-US" sz="2800" dirty="0">
              <a:solidFill>
                <a:srgbClr val="FFFFFF"/>
              </a:solidFill>
              <a:latin typeface="Comic Sans MS" pitchFamily="66" charset="0"/>
            </a:endParaRPr>
          </a:p>
        </p:txBody>
      </p:sp>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066800" y="762000"/>
            <a:ext cx="6781800" cy="5262563"/>
          </a:xfrm>
          <a:prstGeom prst="rect">
            <a:avLst/>
          </a:prstGeom>
          <a:noFill/>
          <a:ln w="9525">
            <a:noFill/>
            <a:miter lim="800000"/>
            <a:headEnd/>
            <a:tailEnd/>
          </a:ln>
        </p:spPr>
        <p:txBody>
          <a:bodyPr anchor="ctr">
            <a:spAutoFit/>
          </a:bodyPr>
          <a:lstStyle/>
          <a:p>
            <a:pPr algn="ctr"/>
            <a:r>
              <a:rPr lang="en-US" sz="2800" smtClean="0">
                <a:solidFill>
                  <a:srgbClr val="FFFFFF"/>
                </a:solidFill>
                <a:latin typeface="Comic Sans MS" pitchFamily="66" charset="0"/>
                <a:cs typeface="Times New Roman" pitchFamily="18" charset="0"/>
              </a:rPr>
              <a:t>The author's purpose, or reason for writing, affects the content of what he/she writes.</a:t>
            </a:r>
            <a:r>
              <a:rPr lang="en-US" sz="2800" smtClean="0">
                <a:solidFill>
                  <a:srgbClr val="FFFFFF"/>
                </a:solidFill>
                <a:latin typeface="Calibri" pitchFamily="34" charset="0"/>
                <a:cs typeface="Times New Roman" pitchFamily="18" charset="0"/>
              </a:rPr>
              <a:t> </a:t>
            </a:r>
            <a:r>
              <a:rPr lang="en-US" sz="2800" smtClean="0">
                <a:solidFill>
                  <a:srgbClr val="FFFFFF"/>
                </a:solidFill>
                <a:latin typeface="Comic Sans MS" pitchFamily="66" charset="0"/>
                <a:cs typeface="Times New Roman" pitchFamily="18" charset="0"/>
              </a:rPr>
              <a:t> As a reader, you need to become aware of that purpose so that you can evaluate the content of what the author is writing.</a:t>
            </a:r>
          </a:p>
          <a:p>
            <a:pPr algn="ctr"/>
            <a:endParaRPr lang="en-US" sz="2800" smtClean="0">
              <a:solidFill>
                <a:srgbClr val="FFFFFF"/>
              </a:solidFill>
              <a:latin typeface="Comic Sans MS" pitchFamily="66" charset="0"/>
              <a:cs typeface="Times New Roman" pitchFamily="18" charset="0"/>
            </a:endParaRPr>
          </a:p>
          <a:p>
            <a:pPr algn="ctr"/>
            <a:endParaRPr lang="en-US" sz="2800" smtClean="0">
              <a:solidFill>
                <a:srgbClr val="FFFFFF"/>
              </a:solidFill>
              <a:latin typeface="Comic Sans MS" pitchFamily="66" charset="0"/>
            </a:endParaRPr>
          </a:p>
          <a:p>
            <a:pPr algn="ctr"/>
            <a:r>
              <a:rPr lang="en-US" sz="2800" smtClean="0">
                <a:solidFill>
                  <a:srgbClr val="FFFFFF"/>
                </a:solidFill>
                <a:latin typeface="Comic Sans MS" pitchFamily="66" charset="0"/>
                <a:cs typeface="Times New Roman" pitchFamily="18" charset="0"/>
              </a:rPr>
              <a:t>In other words--YOU CAN'T BELIEVE EVERYTHING YOU READ--Think about </a:t>
            </a:r>
            <a:r>
              <a:rPr lang="en-US" sz="2800" i="1" u="sng" smtClean="0">
                <a:solidFill>
                  <a:srgbClr val="FFFFFF"/>
                </a:solidFill>
                <a:latin typeface="Comic Sans MS" pitchFamily="66" charset="0"/>
                <a:cs typeface="Times New Roman" pitchFamily="18" charset="0"/>
              </a:rPr>
              <a:t>why</a:t>
            </a:r>
            <a:r>
              <a:rPr lang="en-US" sz="2800" smtClean="0">
                <a:solidFill>
                  <a:srgbClr val="FFFFFF"/>
                </a:solidFill>
                <a:latin typeface="Comic Sans MS" pitchFamily="66" charset="0"/>
                <a:cs typeface="Times New Roman" pitchFamily="18" charset="0"/>
              </a:rPr>
              <a:t> the author is writing as you read for information.</a:t>
            </a:r>
            <a:endParaRPr lang="en-US" sz="2800" smtClean="0">
              <a:solidFill>
                <a:srgbClr val="FFFFFF"/>
              </a:solidFill>
              <a:latin typeface="Comic Sans MS" pitchFamily="66" charset="0"/>
            </a:endParaRPr>
          </a:p>
        </p:txBody>
      </p:sp>
    </p:spTree>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dirty="0">
                <a:solidFill>
                  <a:schemeClr val="hlink"/>
                </a:solidFill>
                <a:latin typeface="Verdana" pitchFamily="34" charset="0"/>
              </a:rPr>
              <a:t>Critical thinking questions</a:t>
            </a:r>
          </a:p>
        </p:txBody>
      </p:sp>
      <p:sp>
        <p:nvSpPr>
          <p:cNvPr id="12291" name="Rectangle 1027"/>
          <p:cNvSpPr>
            <a:spLocks noGrp="1" noChangeArrowheads="1"/>
          </p:cNvSpPr>
          <p:nvPr>
            <p:ph type="body" idx="1"/>
          </p:nvPr>
        </p:nvSpPr>
        <p:spPr>
          <a:xfrm>
            <a:off x="228600" y="1905000"/>
            <a:ext cx="8458200" cy="4953000"/>
          </a:xfrm>
        </p:spPr>
        <p:txBody>
          <a:bodyPr/>
          <a:lstStyle/>
          <a:p>
            <a:r>
              <a:rPr lang="en-US" sz="2800">
                <a:latin typeface="Verdana" pitchFamily="34" charset="0"/>
              </a:rPr>
              <a:t>Who created/paid for the message?</a:t>
            </a:r>
          </a:p>
          <a:p>
            <a:r>
              <a:rPr lang="en-US" sz="2800">
                <a:latin typeface="Verdana" pitchFamily="34" charset="0"/>
              </a:rPr>
              <a:t>For what purpose was it made?</a:t>
            </a:r>
          </a:p>
          <a:p>
            <a:r>
              <a:rPr lang="en-US" sz="2800">
                <a:latin typeface="Verdana" pitchFamily="34" charset="0"/>
              </a:rPr>
              <a:t>Who is the ‘target audience’?</a:t>
            </a:r>
          </a:p>
          <a:p>
            <a:r>
              <a:rPr lang="en-US" sz="2800">
                <a:latin typeface="Verdana" pitchFamily="34" charset="0"/>
              </a:rPr>
              <a:t>What </a:t>
            </a:r>
            <a:r>
              <a:rPr lang="en-US" sz="2800">
                <a:solidFill>
                  <a:schemeClr val="hlink"/>
                </a:solidFill>
                <a:latin typeface="Verdana" pitchFamily="34" charset="0"/>
              </a:rPr>
              <a:t>techniques</a:t>
            </a:r>
            <a:r>
              <a:rPr lang="en-US" sz="2800">
                <a:latin typeface="Verdana" pitchFamily="34" charset="0"/>
              </a:rPr>
              <a:t> are used to attract my attention &amp; increase believability ?</a:t>
            </a:r>
          </a:p>
          <a:p>
            <a:r>
              <a:rPr lang="en-US" sz="2800">
                <a:latin typeface="Verdana" pitchFamily="34" charset="0"/>
              </a:rPr>
              <a:t>Who or what might be omitted and why?</a:t>
            </a:r>
          </a:p>
          <a:p>
            <a:r>
              <a:rPr lang="en-US" sz="2800">
                <a:latin typeface="Verdana" pitchFamily="34" charset="0"/>
              </a:rPr>
              <a:t>What do they want me to think or do?</a:t>
            </a:r>
          </a:p>
          <a:p>
            <a:r>
              <a:rPr lang="en-US" sz="2800">
                <a:latin typeface="Verdana" pitchFamily="34" charset="0"/>
              </a:rPr>
              <a:t>How do I know what it means?</a:t>
            </a:r>
          </a:p>
          <a:p>
            <a:r>
              <a:rPr lang="en-US" sz="2800">
                <a:latin typeface="Verdana" pitchFamily="34" charset="0"/>
              </a:rPr>
              <a:t>Where might I go to get more information?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7213"/>
            <a:ext cx="8382000" cy="4114800"/>
          </a:xfrm>
        </p:spPr>
        <p:txBody>
          <a:bodyPr/>
          <a:lstStyle/>
          <a:p>
            <a:r>
              <a:rPr lang="en-US" dirty="0" smtClean="0"/>
              <a:t>Why is this message being sent?</a:t>
            </a:r>
          </a:p>
          <a:p>
            <a:r>
              <a:rPr lang="en-US" dirty="0" smtClean="0"/>
              <a:t>Who stands to benefit from the message?</a:t>
            </a:r>
          </a:p>
          <a:p>
            <a:r>
              <a:rPr lang="en-US" dirty="0" smtClean="0"/>
              <a:t>Who or what might be omitted and why?</a:t>
            </a:r>
          </a:p>
          <a:p>
            <a:r>
              <a:rPr lang="en-US" dirty="0" smtClean="0"/>
              <a:t>How might different people interpret the message differently from me?</a:t>
            </a:r>
          </a:p>
          <a:p>
            <a:r>
              <a:rPr lang="en-US" dirty="0" smtClean="0"/>
              <a:t>What can I do with the information I obtain from the message?</a:t>
            </a:r>
          </a:p>
          <a:p>
            <a:r>
              <a:rPr lang="en-US" dirty="0" smtClean="0"/>
              <a:t>What do you know; not know; like to know?</a:t>
            </a:r>
          </a:p>
          <a:p>
            <a:endParaRPr lang="en-US" dirty="0"/>
          </a:p>
        </p:txBody>
      </p:sp>
      <p:sp>
        <p:nvSpPr>
          <p:cNvPr id="4" name="Rectangle 1026"/>
          <p:cNvSpPr>
            <a:spLocks noGrp="1" noChangeArrowheads="1"/>
          </p:cNvSpPr>
          <p:nvPr>
            <p:ph type="title"/>
          </p:nvPr>
        </p:nvSpPr>
        <p:spPr/>
        <p:txBody>
          <a:bodyPr/>
          <a:lstStyle/>
          <a:p>
            <a:r>
              <a:rPr lang="en-US" dirty="0">
                <a:solidFill>
                  <a:schemeClr val="hlink"/>
                </a:solidFill>
                <a:latin typeface="Verdana" pitchFamily="34" charset="0"/>
              </a:rPr>
              <a:t>Critical thinking 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Can bias be found in the news?</a:t>
            </a:r>
          </a:p>
        </p:txBody>
      </p:sp>
      <p:sp>
        <p:nvSpPr>
          <p:cNvPr id="5123" name="Rectangle 3"/>
          <p:cNvSpPr>
            <a:spLocks noGrp="1" noChangeArrowheads="1"/>
          </p:cNvSpPr>
          <p:nvPr>
            <p:ph type="body" idx="1"/>
          </p:nvPr>
        </p:nvSpPr>
        <p:spPr>
          <a:xfrm>
            <a:off x="838200" y="1600200"/>
            <a:ext cx="7313612" cy="4114800"/>
          </a:xfrm>
        </p:spPr>
        <p:txBody>
          <a:bodyPr/>
          <a:lstStyle/>
          <a:p>
            <a:pPr>
              <a:buFont typeface="Wingdings" pitchFamily="2" charset="2"/>
              <a:buNone/>
            </a:pPr>
            <a:r>
              <a:rPr lang="en-US" dirty="0"/>
              <a:t>Consider these two sentences in a news story:</a:t>
            </a:r>
          </a:p>
          <a:p>
            <a:pPr>
              <a:buFont typeface="Wingdings" pitchFamily="2" charset="2"/>
              <a:buNone/>
            </a:pPr>
            <a:r>
              <a:rPr lang="en-US" dirty="0"/>
              <a:t>	1. “A crowd of more than 900 attended the protest.”</a:t>
            </a:r>
          </a:p>
          <a:p>
            <a:pPr>
              <a:buFont typeface="Wingdings" pitchFamily="2" charset="2"/>
              <a:buNone/>
            </a:pPr>
            <a:r>
              <a:rPr lang="en-US" dirty="0"/>
              <a:t>	2. “Fewer than 1,000 showed up to protest.”</a:t>
            </a:r>
          </a:p>
        </p:txBody>
      </p:sp>
      <p:sp>
        <p:nvSpPr>
          <p:cNvPr id="5124" name="Rectangle 4"/>
          <p:cNvSpPr>
            <a:spLocks noChangeArrowheads="1"/>
          </p:cNvSpPr>
          <p:nvPr/>
        </p:nvSpPr>
        <p:spPr bwMode="auto">
          <a:xfrm>
            <a:off x="838200" y="4876800"/>
            <a:ext cx="7467600" cy="11430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500" dirty="0">
                <a:latin typeface="Arial" charset="0"/>
              </a:rPr>
              <a:t>How could you say this in a neutral (unbiased) way?</a:t>
            </a:r>
          </a:p>
        </p:txBody>
      </p:sp>
      <p:pic>
        <p:nvPicPr>
          <p:cNvPr id="62466" name="Picture 2" descr="http://www.bvallc.com/pensionblog/uploaded_images/Crowd-702052.jpg"/>
          <p:cNvPicPr>
            <a:picLocks noChangeAspect="1" noChangeArrowheads="1"/>
          </p:cNvPicPr>
          <p:nvPr/>
        </p:nvPicPr>
        <p:blipFill>
          <a:blip r:embed="rId2" cstate="print"/>
          <a:srcRect/>
          <a:stretch>
            <a:fillRect/>
          </a:stretch>
        </p:blipFill>
        <p:spPr bwMode="auto">
          <a:xfrm>
            <a:off x="6858000" y="2133600"/>
            <a:ext cx="2046210" cy="1219200"/>
          </a:xfrm>
          <a:prstGeom prst="rect">
            <a:avLst/>
          </a:prstGeom>
          <a:noFill/>
        </p:spPr>
      </p:pic>
      <p:sp>
        <p:nvSpPr>
          <p:cNvPr id="6" name="Rectangle 5"/>
          <p:cNvSpPr/>
          <p:nvPr/>
        </p:nvSpPr>
        <p:spPr>
          <a:xfrm>
            <a:off x="2057400" y="6413956"/>
            <a:ext cx="4572000" cy="215444"/>
          </a:xfrm>
          <a:prstGeom prst="rect">
            <a:avLst/>
          </a:prstGeom>
        </p:spPr>
        <p:txBody>
          <a:bodyPr>
            <a:spAutoFit/>
          </a:bodyPr>
          <a:lstStyle/>
          <a:p>
            <a:r>
              <a:rPr lang="en-US" sz="800" dirty="0" smtClean="0"/>
              <a:t>http://www.bvallc.com/pensionblog/uploaded_images/Crowd-702052.jpg</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7213"/>
            <a:ext cx="8763000" cy="4114800"/>
          </a:xfrm>
        </p:spPr>
        <p:txBody>
          <a:bodyPr/>
          <a:lstStyle/>
          <a:p>
            <a:r>
              <a:rPr lang="en-US" dirty="0" smtClean="0"/>
              <a:t>Who produced and/or paid for the message?</a:t>
            </a:r>
          </a:p>
          <a:p>
            <a:r>
              <a:rPr lang="en-US" dirty="0" smtClean="0"/>
              <a:t>What is the purpose of the message?</a:t>
            </a:r>
          </a:p>
          <a:p>
            <a:r>
              <a:rPr lang="en-US" dirty="0" smtClean="0"/>
              <a:t>Who is the ‘target audience’ ?</a:t>
            </a:r>
          </a:p>
          <a:p>
            <a:r>
              <a:rPr lang="en-US" dirty="0" smtClean="0"/>
              <a:t>What techniques are used to both attract attention and increase believability?</a:t>
            </a:r>
          </a:p>
          <a:p>
            <a:r>
              <a:rPr lang="en-US" dirty="0" smtClean="0"/>
              <a:t>What lifestyles are promoted and why?</a:t>
            </a:r>
          </a:p>
          <a:p>
            <a:r>
              <a:rPr lang="en-US" dirty="0" smtClean="0"/>
              <a:t>Does the message contain bias or stereotypes?</a:t>
            </a:r>
          </a:p>
          <a:p>
            <a:endParaRPr lang="en-US" dirty="0"/>
          </a:p>
        </p:txBody>
      </p:sp>
      <p:sp>
        <p:nvSpPr>
          <p:cNvPr id="4" name="Rectangle 1026"/>
          <p:cNvSpPr>
            <a:spLocks noGrp="1" noChangeArrowheads="1"/>
          </p:cNvSpPr>
          <p:nvPr>
            <p:ph type="title"/>
          </p:nvPr>
        </p:nvSpPr>
        <p:spPr/>
        <p:txBody>
          <a:bodyPr/>
          <a:lstStyle/>
          <a:p>
            <a:r>
              <a:rPr lang="en-US" dirty="0">
                <a:solidFill>
                  <a:schemeClr val="hlink"/>
                </a:solidFill>
                <a:latin typeface="Verdana" pitchFamily="34" charset="0"/>
              </a:rPr>
              <a:t>Critical thinking questions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Now find some biases! </a:t>
            </a:r>
          </a:p>
        </p:txBody>
      </p:sp>
      <p:sp>
        <p:nvSpPr>
          <p:cNvPr id="44035" name="Rectangle 3"/>
          <p:cNvSpPr>
            <a:spLocks noGrp="1" noChangeArrowheads="1"/>
          </p:cNvSpPr>
          <p:nvPr>
            <p:ph type="body" idx="1"/>
          </p:nvPr>
        </p:nvSpPr>
        <p:spPr/>
        <p:txBody>
          <a:bodyPr/>
          <a:lstStyle/>
          <a:p>
            <a:r>
              <a:rPr lang="en-US" dirty="0"/>
              <a:t>Flip through the newspaper and cut out examples of news stories, photos, and headlines that show bias.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Now find some biases!</a:t>
            </a:r>
          </a:p>
        </p:txBody>
      </p:sp>
      <p:sp>
        <p:nvSpPr>
          <p:cNvPr id="45059" name="Rectangle 3"/>
          <p:cNvSpPr>
            <a:spLocks noGrp="1" noChangeArrowheads="1"/>
          </p:cNvSpPr>
          <p:nvPr>
            <p:ph type="body" idx="1"/>
          </p:nvPr>
        </p:nvSpPr>
        <p:spPr>
          <a:xfrm>
            <a:off x="1370013" y="1827213"/>
            <a:ext cx="3659187" cy="4497387"/>
          </a:xfrm>
        </p:spPr>
        <p:txBody>
          <a:bodyPr/>
          <a:lstStyle/>
          <a:p>
            <a:pPr marL="552450" indent="-552450">
              <a:lnSpc>
                <a:spcPct val="90000"/>
              </a:lnSpc>
              <a:buFont typeface="Wingdings" pitchFamily="2" charset="2"/>
              <a:buAutoNum type="arabicPeriod"/>
            </a:pPr>
            <a:r>
              <a:rPr lang="en-US">
                <a:solidFill>
                  <a:schemeClr val="hlink"/>
                </a:solidFill>
              </a:rPr>
              <a:t>Bias through Omission</a:t>
            </a:r>
            <a:r>
              <a:rPr lang="en-US"/>
              <a:t> </a:t>
            </a:r>
            <a:r>
              <a:rPr lang="en-US" sz="2000"/>
              <a:t>(leaving stuff out)</a:t>
            </a:r>
          </a:p>
          <a:p>
            <a:pPr marL="552450" indent="-552450">
              <a:lnSpc>
                <a:spcPct val="90000"/>
              </a:lnSpc>
              <a:buFont typeface="Wingdings" pitchFamily="2" charset="2"/>
              <a:buNone/>
            </a:pPr>
            <a:endParaRPr lang="en-US" sz="2000"/>
          </a:p>
          <a:p>
            <a:pPr marL="552450" indent="-552450">
              <a:lnSpc>
                <a:spcPct val="90000"/>
              </a:lnSpc>
              <a:buFont typeface="Wingdings" pitchFamily="2" charset="2"/>
              <a:buNone/>
            </a:pPr>
            <a:r>
              <a:rPr lang="en-US">
                <a:solidFill>
                  <a:schemeClr val="hlink"/>
                </a:solidFill>
              </a:rPr>
              <a:t>2. Bias through placement</a:t>
            </a:r>
            <a:r>
              <a:rPr lang="en-US"/>
              <a:t> </a:t>
            </a:r>
            <a:r>
              <a:rPr lang="en-US" sz="2000"/>
              <a:t>(in the front or the back of the</a:t>
            </a:r>
            <a:r>
              <a:rPr lang="en-US" sz="1500"/>
              <a:t> </a:t>
            </a:r>
            <a:r>
              <a:rPr lang="en-US" sz="2000"/>
              <a:t>paper?)</a:t>
            </a:r>
          </a:p>
          <a:p>
            <a:pPr marL="552450" indent="-552450">
              <a:lnSpc>
                <a:spcPct val="90000"/>
              </a:lnSpc>
              <a:buFont typeface="Wingdings" pitchFamily="2" charset="2"/>
              <a:buNone/>
            </a:pPr>
            <a:endParaRPr lang="en-US" sz="2000"/>
          </a:p>
          <a:p>
            <a:pPr marL="552450" indent="-552450">
              <a:lnSpc>
                <a:spcPct val="90000"/>
              </a:lnSpc>
              <a:buFont typeface="Wingdings" pitchFamily="2" charset="2"/>
              <a:buNone/>
            </a:pPr>
            <a:r>
              <a:rPr lang="en-US">
                <a:solidFill>
                  <a:schemeClr val="hlink"/>
                </a:solidFill>
              </a:rPr>
              <a:t>3. Bias through photos</a:t>
            </a:r>
            <a:r>
              <a:rPr lang="en-US"/>
              <a:t> </a:t>
            </a:r>
            <a:r>
              <a:rPr lang="en-US" sz="2000"/>
              <a:t>(do they look good or bad?)</a:t>
            </a:r>
          </a:p>
          <a:p>
            <a:pPr marL="552450" indent="-552450">
              <a:lnSpc>
                <a:spcPct val="90000"/>
              </a:lnSpc>
              <a:buFont typeface="Wingdings" pitchFamily="2" charset="2"/>
              <a:buAutoNum type="arabicPeriod"/>
            </a:pPr>
            <a:endParaRPr lang="en-US" sz="2000"/>
          </a:p>
          <a:p>
            <a:pPr marL="552450" indent="-552450">
              <a:lnSpc>
                <a:spcPct val="90000"/>
              </a:lnSpc>
              <a:buFont typeface="Wingdings" pitchFamily="2" charset="2"/>
              <a:buAutoNum type="arabicPeriod"/>
            </a:pPr>
            <a:endParaRPr lang="en-US" sz="1500"/>
          </a:p>
        </p:txBody>
      </p:sp>
      <p:sp>
        <p:nvSpPr>
          <p:cNvPr id="45060" name="Text Box 4"/>
          <p:cNvSpPr txBox="1">
            <a:spLocks noChangeArrowheads="1"/>
          </p:cNvSpPr>
          <p:nvPr/>
        </p:nvSpPr>
        <p:spPr bwMode="auto">
          <a:xfrm>
            <a:off x="5334000" y="1752600"/>
            <a:ext cx="3200400" cy="4705350"/>
          </a:xfrm>
          <a:prstGeom prst="rect">
            <a:avLst/>
          </a:prstGeom>
          <a:noFill/>
          <a:ln w="9525">
            <a:noFill/>
            <a:miter lim="800000"/>
            <a:headEnd/>
            <a:tailEnd/>
          </a:ln>
          <a:effectLst/>
        </p:spPr>
        <p:txBody>
          <a:bodyPr>
            <a:spAutoFit/>
          </a:bodyPr>
          <a:lstStyle/>
          <a:p>
            <a:pPr>
              <a:spcBef>
                <a:spcPct val="50000"/>
              </a:spcBef>
            </a:pPr>
            <a:r>
              <a:rPr lang="en-US" sz="2900">
                <a:solidFill>
                  <a:schemeClr val="hlink"/>
                </a:solidFill>
              </a:rPr>
              <a:t>4.</a:t>
            </a:r>
            <a:r>
              <a:rPr lang="en-US"/>
              <a:t> </a:t>
            </a:r>
            <a:r>
              <a:rPr lang="en-US" sz="2900">
                <a:solidFill>
                  <a:schemeClr val="hlink"/>
                </a:solidFill>
              </a:rPr>
              <a:t>Bias through names </a:t>
            </a:r>
            <a:r>
              <a:rPr lang="en-US" sz="2000"/>
              <a:t>(how do they label people?)</a:t>
            </a:r>
          </a:p>
          <a:p>
            <a:pPr>
              <a:spcBef>
                <a:spcPct val="50000"/>
              </a:spcBef>
            </a:pPr>
            <a:r>
              <a:rPr lang="en-US" sz="2900">
                <a:solidFill>
                  <a:schemeClr val="hlink"/>
                </a:solidFill>
              </a:rPr>
              <a:t>5.</a:t>
            </a:r>
            <a:r>
              <a:rPr lang="en-US" sz="2900"/>
              <a:t> </a:t>
            </a:r>
            <a:r>
              <a:rPr lang="en-US" sz="2900">
                <a:solidFill>
                  <a:schemeClr val="tx2"/>
                </a:solidFill>
              </a:rPr>
              <a:t>Bias through Statistics </a:t>
            </a:r>
            <a:r>
              <a:rPr lang="en-US" sz="2000"/>
              <a:t>(do they mess around with the numbers?)</a:t>
            </a:r>
          </a:p>
          <a:p>
            <a:pPr>
              <a:spcBef>
                <a:spcPct val="50000"/>
              </a:spcBef>
            </a:pPr>
            <a:r>
              <a:rPr lang="en-US" sz="2900">
                <a:solidFill>
                  <a:schemeClr val="tx2"/>
                </a:solidFill>
              </a:rPr>
              <a:t>6. Bias through word choice </a:t>
            </a:r>
            <a:r>
              <a:rPr lang="en-US" sz="2000"/>
              <a:t>(positive or negative words?)</a:t>
            </a:r>
          </a:p>
        </p:txBody>
      </p:sp>
      <p:pic>
        <p:nvPicPr>
          <p:cNvPr id="45061" name="Picture 5" descr="MPj03155210000[1]"/>
          <p:cNvPicPr>
            <a:picLocks noChangeAspect="1" noChangeArrowheads="1"/>
          </p:cNvPicPr>
          <p:nvPr/>
        </p:nvPicPr>
        <p:blipFill>
          <a:blip r:embed="rId2" cstate="print"/>
          <a:srcRect/>
          <a:stretch>
            <a:fillRect/>
          </a:stretch>
        </p:blipFill>
        <p:spPr bwMode="auto">
          <a:xfrm>
            <a:off x="6400800" y="152400"/>
            <a:ext cx="2209800" cy="157321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this PPT</a:t>
            </a:r>
            <a:endParaRPr lang="en-US" dirty="0"/>
          </a:p>
        </p:txBody>
      </p:sp>
      <p:sp>
        <p:nvSpPr>
          <p:cNvPr id="4" name="Rectangle 3"/>
          <p:cNvSpPr/>
          <p:nvPr/>
        </p:nvSpPr>
        <p:spPr>
          <a:xfrm>
            <a:off x="1371600" y="1600200"/>
            <a:ext cx="4512902" cy="369332"/>
          </a:xfrm>
          <a:prstGeom prst="rect">
            <a:avLst/>
          </a:prstGeom>
        </p:spPr>
        <p:txBody>
          <a:bodyPr wrap="none">
            <a:spAutoFit/>
          </a:bodyPr>
          <a:lstStyle/>
          <a:p>
            <a:r>
              <a:rPr lang="en-US" dirty="0" smtClean="0"/>
              <a:t>http://www.umich.edu/~newsbias/index.html</a:t>
            </a:r>
            <a:endParaRPr lang="en-US" dirty="0"/>
          </a:p>
        </p:txBody>
      </p:sp>
      <p:sp>
        <p:nvSpPr>
          <p:cNvPr id="5" name="Rectangle 4"/>
          <p:cNvSpPr/>
          <p:nvPr/>
        </p:nvSpPr>
        <p:spPr>
          <a:xfrm>
            <a:off x="1447800" y="2057400"/>
            <a:ext cx="7467600" cy="2308324"/>
          </a:xfrm>
          <a:prstGeom prst="rect">
            <a:avLst/>
          </a:prstGeom>
        </p:spPr>
        <p:txBody>
          <a:bodyPr wrap="square">
            <a:spAutoFit/>
          </a:bodyPr>
          <a:lstStyle/>
          <a:p>
            <a:r>
              <a:rPr lang="en-US" dirty="0" smtClean="0"/>
              <a:t>http://www.mediaawareness.ca/english/teachers/media_literacy/index.cfm</a:t>
            </a:r>
          </a:p>
          <a:p>
            <a:r>
              <a:rPr lang="en-US" dirty="0" smtClean="0"/>
              <a:t>• "How to Detect Bias in the News | Handout."</a:t>
            </a:r>
          </a:p>
          <a:p>
            <a:r>
              <a:rPr lang="en-US" dirty="0" smtClean="0"/>
              <a:t>Media Awareness Network | </a:t>
            </a:r>
            <a:r>
              <a:rPr lang="en-US" dirty="0" err="1" smtClean="0"/>
              <a:t>Réseau</a:t>
            </a:r>
            <a:r>
              <a:rPr lang="en-US" dirty="0" smtClean="0"/>
              <a:t> </a:t>
            </a:r>
            <a:r>
              <a:rPr lang="en-US" dirty="0" err="1" smtClean="0"/>
              <a:t>éducation</a:t>
            </a:r>
            <a:r>
              <a:rPr lang="en-US" dirty="0" smtClean="0"/>
              <a:t> </a:t>
            </a:r>
            <a:r>
              <a:rPr lang="pt-BR" dirty="0" smtClean="0"/>
              <a:t>médias. 6 Mar. 2008 &lt;http://www.mediaawareness.</a:t>
            </a:r>
            <a:r>
              <a:rPr lang="en-US" dirty="0" smtClean="0"/>
              <a:t>ca/</a:t>
            </a:r>
            <a:r>
              <a:rPr lang="en-US" dirty="0" err="1" smtClean="0"/>
              <a:t>english</a:t>
            </a:r>
            <a:r>
              <a:rPr lang="en-US" dirty="0" smtClean="0"/>
              <a:t>/resources/educational/handouts/</a:t>
            </a:r>
            <a:r>
              <a:rPr lang="en-US" dirty="0" err="1" smtClean="0"/>
              <a:t>broadcast_news</a:t>
            </a:r>
            <a:r>
              <a:rPr lang="en-US" dirty="0" smtClean="0"/>
              <a:t>/</a:t>
            </a:r>
            <a:r>
              <a:rPr lang="en-US" dirty="0" err="1" smtClean="0"/>
              <a:t>bw_bias_in_the_news.c</a:t>
            </a:r>
            <a:endParaRPr lang="en-US" dirty="0" smtClean="0"/>
          </a:p>
          <a:p>
            <a:r>
              <a:rPr lang="en-US" dirty="0" smtClean="0"/>
              <a:t>fm&gt;.</a:t>
            </a:r>
            <a:endParaRPr lang="en-US" dirty="0"/>
          </a:p>
        </p:txBody>
      </p:sp>
      <p:sp>
        <p:nvSpPr>
          <p:cNvPr id="6" name="Rectangle 5"/>
          <p:cNvSpPr/>
          <p:nvPr/>
        </p:nvSpPr>
        <p:spPr>
          <a:xfrm>
            <a:off x="1524000" y="4495800"/>
            <a:ext cx="5715000" cy="646331"/>
          </a:xfrm>
          <a:prstGeom prst="rect">
            <a:avLst/>
          </a:prstGeom>
        </p:spPr>
        <p:txBody>
          <a:bodyPr wrap="square">
            <a:spAutoFit/>
          </a:bodyPr>
          <a:lstStyle/>
          <a:p>
            <a:r>
              <a:rPr lang="en-US" dirty="0" smtClean="0"/>
              <a:t>http://www.vnv.org.au/site/images/images/10reasonsveggo-animals.jpg</a:t>
            </a:r>
            <a:endParaRPr lang="en-US" dirty="0"/>
          </a:p>
        </p:txBody>
      </p:sp>
      <p:sp>
        <p:nvSpPr>
          <p:cNvPr id="7" name="Rectangle 6"/>
          <p:cNvSpPr/>
          <p:nvPr/>
        </p:nvSpPr>
        <p:spPr>
          <a:xfrm>
            <a:off x="1447800" y="5486400"/>
            <a:ext cx="4572000" cy="923330"/>
          </a:xfrm>
          <a:prstGeom prst="rect">
            <a:avLst/>
          </a:prstGeom>
        </p:spPr>
        <p:txBody>
          <a:bodyPr>
            <a:spAutoFit/>
          </a:bodyPr>
          <a:lstStyle/>
          <a:p>
            <a:r>
              <a:rPr lang="en-US" dirty="0" smtClean="0"/>
              <a:t>http://www.huntinglegends.com/wp-content/uploads/image/clipart_people_019.gif</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457200"/>
            <a:ext cx="7313612" cy="758825"/>
          </a:xfrm>
          <a:solidFill>
            <a:schemeClr val="accent2">
              <a:lumMod val="40000"/>
              <a:lumOff val="60000"/>
            </a:schemeClr>
          </a:solidFill>
        </p:spPr>
        <p:txBody>
          <a:bodyPr/>
          <a:lstStyle/>
          <a:p>
            <a:r>
              <a:rPr lang="en-US" dirty="0"/>
              <a:t>How to Detect Bias in the News</a:t>
            </a:r>
          </a:p>
        </p:txBody>
      </p:sp>
      <p:sp>
        <p:nvSpPr>
          <p:cNvPr id="6147" name="Rectangle 3"/>
          <p:cNvSpPr>
            <a:spLocks noGrp="1" noChangeArrowheads="1"/>
          </p:cNvSpPr>
          <p:nvPr>
            <p:ph type="body" idx="1"/>
          </p:nvPr>
        </p:nvSpPr>
        <p:spPr>
          <a:xfrm>
            <a:off x="838200" y="1827213"/>
            <a:ext cx="8077200" cy="4114800"/>
          </a:xfrm>
        </p:spPr>
        <p:txBody>
          <a:bodyPr/>
          <a:lstStyle/>
          <a:p>
            <a:r>
              <a:rPr lang="en-US" dirty="0"/>
              <a:t>Every news story is affected </a:t>
            </a:r>
            <a:r>
              <a:rPr lang="en-US" dirty="0" smtClean="0"/>
              <a:t>by: </a:t>
            </a:r>
          </a:p>
          <a:p>
            <a:pPr lvl="2">
              <a:buNone/>
            </a:pPr>
            <a:r>
              <a:rPr lang="en-US" sz="2400" b="1" dirty="0" smtClean="0"/>
              <a:t>thoughts </a:t>
            </a:r>
          </a:p>
          <a:p>
            <a:pPr lvl="2">
              <a:buNone/>
            </a:pPr>
            <a:r>
              <a:rPr lang="en-US" sz="2400" b="1" dirty="0" smtClean="0"/>
              <a:t>opinions </a:t>
            </a:r>
          </a:p>
          <a:p>
            <a:pPr lvl="2">
              <a:buNone/>
            </a:pPr>
            <a:r>
              <a:rPr lang="en-US" sz="2400" b="1" dirty="0" smtClean="0"/>
              <a:t>background </a:t>
            </a:r>
          </a:p>
          <a:p>
            <a:pPr>
              <a:buNone/>
            </a:pPr>
            <a:r>
              <a:rPr lang="en-US" dirty="0" smtClean="0"/>
              <a:t>of these people: </a:t>
            </a:r>
          </a:p>
          <a:p>
            <a:pPr lvl="2">
              <a:buNone/>
            </a:pPr>
            <a:r>
              <a:rPr lang="en-US" sz="2400" b="1" dirty="0" smtClean="0"/>
              <a:t>interviewer </a:t>
            </a:r>
          </a:p>
          <a:p>
            <a:pPr lvl="2">
              <a:buNone/>
            </a:pPr>
            <a:r>
              <a:rPr lang="en-US" sz="2400" b="1" dirty="0" smtClean="0"/>
              <a:t>reporter </a:t>
            </a:r>
          </a:p>
          <a:p>
            <a:pPr lvl="2">
              <a:buNone/>
            </a:pPr>
            <a:r>
              <a:rPr lang="en-US" sz="2400" b="1" dirty="0" smtClean="0"/>
              <a:t>photographer </a:t>
            </a:r>
          </a:p>
          <a:p>
            <a:pPr lvl="2">
              <a:buNone/>
            </a:pPr>
            <a:r>
              <a:rPr lang="en-US" sz="2400" b="1" dirty="0" smtClean="0"/>
              <a:t>editor</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457200"/>
            <a:ext cx="7313612" cy="758825"/>
          </a:xfrm>
          <a:solidFill>
            <a:schemeClr val="accent2">
              <a:lumMod val="40000"/>
              <a:lumOff val="60000"/>
            </a:schemeClr>
          </a:solidFill>
        </p:spPr>
        <p:txBody>
          <a:bodyPr/>
          <a:lstStyle/>
          <a:p>
            <a:r>
              <a:rPr lang="en-US" dirty="0"/>
              <a:t>How to Detect Bias in the News</a:t>
            </a:r>
          </a:p>
        </p:txBody>
      </p:sp>
      <p:sp>
        <p:nvSpPr>
          <p:cNvPr id="6147" name="Rectangle 3"/>
          <p:cNvSpPr>
            <a:spLocks noGrp="1" noChangeArrowheads="1"/>
          </p:cNvSpPr>
          <p:nvPr>
            <p:ph type="body" idx="1"/>
          </p:nvPr>
        </p:nvSpPr>
        <p:spPr>
          <a:xfrm>
            <a:off x="838200" y="1827213"/>
            <a:ext cx="8077200" cy="4114800"/>
          </a:xfrm>
        </p:spPr>
        <p:txBody>
          <a:bodyPr/>
          <a:lstStyle/>
          <a:p>
            <a:r>
              <a:rPr lang="en-US" dirty="0" smtClean="0"/>
              <a:t>Bias </a:t>
            </a:r>
            <a:r>
              <a:rPr lang="en-US" dirty="0"/>
              <a:t>isn’t always on purpose – sometimes it just “creeps in”! </a:t>
            </a:r>
            <a:endParaRPr lang="en-US" dirty="0" smtClean="0"/>
          </a:p>
          <a:p>
            <a:endParaRPr lang="en-US" dirty="0"/>
          </a:p>
          <a:p>
            <a:r>
              <a:rPr lang="en-US" dirty="0"/>
              <a:t>By looking for it, you can spot bias and become a better </a:t>
            </a:r>
            <a:r>
              <a:rPr lang="en-US" dirty="0" smtClean="0"/>
              <a:t>journalist and a better reader.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Bias through …</a:t>
            </a:r>
            <a:endParaRPr lang="en-US" dirty="0"/>
          </a:p>
        </p:txBody>
      </p:sp>
      <p:sp>
        <p:nvSpPr>
          <p:cNvPr id="3" name="Content Placeholder 2"/>
          <p:cNvSpPr>
            <a:spLocks noGrp="1"/>
          </p:cNvSpPr>
          <p:nvPr>
            <p:ph idx="1"/>
          </p:nvPr>
        </p:nvSpPr>
        <p:spPr/>
        <p:txBody>
          <a:bodyPr/>
          <a:lstStyle/>
          <a:p>
            <a:pPr lvl="1"/>
            <a:r>
              <a:rPr lang="en-US" dirty="0" smtClean="0"/>
              <a:t>Omission</a:t>
            </a:r>
          </a:p>
          <a:p>
            <a:pPr lvl="1"/>
            <a:r>
              <a:rPr lang="en-US" dirty="0" smtClean="0"/>
              <a:t>Placement</a:t>
            </a:r>
          </a:p>
          <a:p>
            <a:pPr lvl="1"/>
            <a:r>
              <a:rPr lang="en-US" dirty="0" smtClean="0"/>
              <a:t>Photos</a:t>
            </a:r>
          </a:p>
          <a:p>
            <a:pPr lvl="1"/>
            <a:r>
              <a:rPr lang="en-US" dirty="0" smtClean="0"/>
              <a:t>Names and titles</a:t>
            </a:r>
          </a:p>
          <a:p>
            <a:pPr lvl="1"/>
            <a:r>
              <a:rPr lang="en-US" dirty="0" smtClean="0"/>
              <a:t>Statistics</a:t>
            </a:r>
          </a:p>
          <a:p>
            <a:pPr lvl="1"/>
            <a:r>
              <a:rPr lang="en-US" dirty="0" smtClean="0"/>
              <a:t>Word Choice &amp; Tone</a:t>
            </a:r>
          </a:p>
          <a:p>
            <a:pPr lvl="1"/>
            <a:r>
              <a:rPr lang="en-US" dirty="0" smtClean="0"/>
              <a:t>Source Control</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1. Bias through </a:t>
            </a:r>
            <a:r>
              <a:rPr lang="en-US" dirty="0" smtClean="0"/>
              <a:t>Omission</a:t>
            </a:r>
            <a:endParaRPr lang="en-US" dirty="0"/>
          </a:p>
        </p:txBody>
      </p:sp>
      <p:sp>
        <p:nvSpPr>
          <p:cNvPr id="7171" name="Rectangle 3"/>
          <p:cNvSpPr>
            <a:spLocks noGrp="1" noChangeArrowheads="1"/>
          </p:cNvSpPr>
          <p:nvPr>
            <p:ph type="body" idx="1"/>
          </p:nvPr>
        </p:nvSpPr>
        <p:spPr>
          <a:xfrm>
            <a:off x="1370013" y="2895600"/>
            <a:ext cx="7313612" cy="3581400"/>
          </a:xfrm>
        </p:spPr>
        <p:txBody>
          <a:bodyPr/>
          <a:lstStyle/>
          <a:p>
            <a:r>
              <a:rPr lang="en-US"/>
              <a:t>Sometimes, certain facts or details will be cut out of a story, and others will be included. </a:t>
            </a:r>
          </a:p>
          <a:p>
            <a:r>
              <a:rPr lang="en-US"/>
              <a:t>This can change how readers or viewers think about the story.</a:t>
            </a:r>
          </a:p>
          <a:p>
            <a:r>
              <a:rPr lang="en-US"/>
              <a:t>Make sure to read several different sources to get the full story! </a:t>
            </a:r>
          </a:p>
        </p:txBody>
      </p:sp>
      <p:pic>
        <p:nvPicPr>
          <p:cNvPr id="7174" name="Picture 6" descr="MPPH01051J0000[1]"/>
          <p:cNvPicPr>
            <a:picLocks noChangeAspect="1" noChangeArrowheads="1"/>
          </p:cNvPicPr>
          <p:nvPr/>
        </p:nvPicPr>
        <p:blipFill>
          <a:blip r:embed="rId2" cstate="print"/>
          <a:srcRect/>
          <a:stretch>
            <a:fillRect/>
          </a:stretch>
        </p:blipFill>
        <p:spPr bwMode="auto">
          <a:xfrm>
            <a:off x="3733800" y="1600200"/>
            <a:ext cx="1981200" cy="13350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1989</TotalTime>
  <Words>3100</Words>
  <Application>Microsoft Office PowerPoint</Application>
  <PresentationFormat>On-screen Show (4:3)</PresentationFormat>
  <Paragraphs>257</Paragraphs>
  <Slides>53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Arial</vt:lpstr>
      <vt:lpstr>Calibri</vt:lpstr>
      <vt:lpstr>Century Schoolbook</vt:lpstr>
      <vt:lpstr>Comic Sans MS</vt:lpstr>
      <vt:lpstr>Garamond</vt:lpstr>
      <vt:lpstr>Times New Roman</vt:lpstr>
      <vt:lpstr>Verdana</vt:lpstr>
      <vt:lpstr>Wingdings</vt:lpstr>
      <vt:lpstr>Eclipse</vt:lpstr>
      <vt:lpstr>Stream</vt:lpstr>
      <vt:lpstr>Bias in the News</vt:lpstr>
      <vt:lpstr>PowerPoint Presentation</vt:lpstr>
      <vt:lpstr>Bias vs. Propaganda</vt:lpstr>
      <vt:lpstr>PowerPoint Presentation</vt:lpstr>
      <vt:lpstr>Can bias be found in the news?</vt:lpstr>
      <vt:lpstr>How to Detect Bias in the News</vt:lpstr>
      <vt:lpstr>How to Detect Bias in the News</vt:lpstr>
      <vt:lpstr>Let’s Look at Bias through …</vt:lpstr>
      <vt:lpstr>1. Bias through Omission</vt:lpstr>
      <vt:lpstr>Bias through Omission</vt:lpstr>
      <vt:lpstr>2. Bias through placement </vt:lpstr>
      <vt:lpstr>2. Bias through placement </vt:lpstr>
      <vt:lpstr>3. Bias through photos</vt:lpstr>
      <vt:lpstr>Bias by photos</vt:lpstr>
      <vt:lpstr>Bias by photos</vt:lpstr>
      <vt:lpstr>4. Bias through names and titles</vt:lpstr>
      <vt:lpstr>Bias through names and titles</vt:lpstr>
      <vt:lpstr>5. Bias through Statistics</vt:lpstr>
      <vt:lpstr>Bias through Statistics</vt:lpstr>
      <vt:lpstr>6. Bias through word choice</vt:lpstr>
      <vt:lpstr>Bias through word choice</vt:lpstr>
      <vt:lpstr>Word Choice</vt:lpstr>
      <vt:lpstr>PowerPoint Presentation</vt:lpstr>
      <vt:lpstr>PowerPoint Presentation</vt:lpstr>
      <vt:lpstr>PowerPoint Presentation</vt:lpstr>
      <vt:lpstr>7. Bias through controlling the source</vt:lpstr>
      <vt:lpstr>Bias through controlling your sources</vt:lpstr>
      <vt:lpstr>Bias through controlling your sources</vt:lpstr>
      <vt:lpstr>What influences news bias?</vt:lpstr>
      <vt:lpstr>1. Geography  Our perception of everyday life can vary from country to country.  Therefore our biases creep into what is reported.</vt:lpstr>
      <vt:lpstr>Geographical Bias</vt:lpstr>
      <vt:lpstr>2. Institutional Affiliations  (who you work for or groups to which you belong) </vt:lpstr>
      <vt:lpstr>PowerPoint Presentation</vt:lpstr>
      <vt:lpstr>PowerPoint Presentation</vt:lpstr>
      <vt:lpstr>PowerPoint Presentation</vt:lpstr>
      <vt:lpstr>The medium</vt:lpstr>
      <vt:lpstr>Media – The internet</vt:lpstr>
      <vt:lpstr>Bias</vt:lpstr>
      <vt:lpstr>Unintentionally biased </vt:lpstr>
      <vt:lpstr>Clearly Biased</vt:lpstr>
      <vt:lpstr>Author’s Bias is reflected in their Tone </vt:lpstr>
      <vt:lpstr>What is Tone?</vt:lpstr>
      <vt:lpstr>PowerPoint Presentation</vt:lpstr>
      <vt:lpstr>PowerPoint Presentation</vt:lpstr>
      <vt:lpstr>PowerPoint Presentation</vt:lpstr>
      <vt:lpstr>PowerPoint Presentation</vt:lpstr>
      <vt:lpstr>PowerPoint Presentation</vt:lpstr>
      <vt:lpstr>Critical thinking questions</vt:lpstr>
      <vt:lpstr>Critical thinking questions</vt:lpstr>
      <vt:lpstr>Critical thinking questions</vt:lpstr>
      <vt:lpstr>Now find some biases! </vt:lpstr>
      <vt:lpstr>Now find some biases!</vt:lpstr>
      <vt:lpstr>Resources for this PPT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 in the News</dc:title>
  <dc:creator>dayna_durbin</dc:creator>
  <cp:lastModifiedBy>Williamstown High School</cp:lastModifiedBy>
  <cp:revision>59</cp:revision>
  <dcterms:created xsi:type="dcterms:W3CDTF">2009-10-05T17:21:59Z</dcterms:created>
  <dcterms:modified xsi:type="dcterms:W3CDTF">2020-07-14T14:26:52Z</dcterms:modified>
</cp:coreProperties>
</file>