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/>
    <p:restoredTop sz="91429"/>
  </p:normalViewPr>
  <p:slideViewPr>
    <p:cSldViewPr snapToGrid="0" snapToObjects="1">
      <p:cViewPr varScale="1">
        <p:scale>
          <a:sx n="51" d="100"/>
          <a:sy n="51" d="100"/>
        </p:scale>
        <p:origin x="2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5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6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9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39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6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7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9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64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8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993A6-42FA-8645-B326-CF3DF09FEFD2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0F63-FB38-3347-838B-96AE4F76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2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4.jpeg"/><Relationship Id="rId5" Type="http://schemas.openxmlformats.org/officeDocument/2006/relationships/image" Target="../media/image9.jpeg"/><Relationship Id="rId10" Type="http://schemas.openxmlformats.org/officeDocument/2006/relationships/image" Target="../media/image13.jpeg"/><Relationship Id="rId4" Type="http://schemas.openxmlformats.org/officeDocument/2006/relationships/image" Target="../media/image8.jpeg"/><Relationship Id="rId9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6.jpeg"/><Relationship Id="rId7" Type="http://schemas.openxmlformats.org/officeDocument/2006/relationships/image" Target="../media/image1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.gif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9209" y="152401"/>
            <a:ext cx="8229600" cy="1143000"/>
          </a:xfrm>
        </p:spPr>
        <p:txBody>
          <a:bodyPr/>
          <a:lstStyle/>
          <a:p>
            <a:r>
              <a:rPr lang="en-US" dirty="0" smtClean="0"/>
              <a:t>Judaism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15 million worldwide – mostly in Israel and the U.S.A.</a:t>
            </a:r>
          </a:p>
          <a:p>
            <a:r>
              <a:rPr lang="en-US" sz="2400" dirty="0"/>
              <a:t>Abraham </a:t>
            </a:r>
          </a:p>
          <a:p>
            <a:pPr lvl="1"/>
            <a:r>
              <a:rPr lang="en-US" sz="2000" dirty="0"/>
              <a:t>Ur (originally part of Sumer, was then part of Babylonia)</a:t>
            </a:r>
          </a:p>
          <a:p>
            <a:pPr lvl="1"/>
            <a:r>
              <a:rPr lang="en-US" sz="2000" dirty="0"/>
              <a:t>c. 1812 B.C. </a:t>
            </a:r>
          </a:p>
          <a:p>
            <a:pPr lvl="1"/>
            <a:r>
              <a:rPr lang="en-US" sz="2000" dirty="0"/>
              <a:t>“Father of Judaism”</a:t>
            </a:r>
          </a:p>
          <a:p>
            <a:pPr lvl="1"/>
            <a:r>
              <a:rPr lang="en-US" sz="2000" dirty="0"/>
              <a:t>covenant (contract) with G-d</a:t>
            </a:r>
          </a:p>
          <a:p>
            <a:pPr lvl="1"/>
            <a:r>
              <a:rPr lang="en-US" sz="2000" dirty="0"/>
              <a:t>Father of Isaac (laughter) – 100 year old Abraham and 90 year old Sarah were parents</a:t>
            </a:r>
          </a:p>
          <a:p>
            <a:r>
              <a:rPr lang="en-US" sz="2400" dirty="0"/>
              <a:t>Isaac </a:t>
            </a:r>
          </a:p>
          <a:p>
            <a:pPr lvl="1"/>
            <a:r>
              <a:rPr lang="en-US" sz="2000" dirty="0"/>
              <a:t>Was almost sacrificed by Abraham but was saved by an angel </a:t>
            </a:r>
          </a:p>
          <a:p>
            <a:pPr lvl="1"/>
            <a:r>
              <a:rPr lang="en-US" sz="2000" dirty="0"/>
              <a:t>Human sacrifice is banned in Judaism </a:t>
            </a:r>
          </a:p>
          <a:p>
            <a:pPr lvl="1"/>
            <a:r>
              <a:rPr lang="en-US" sz="2000" dirty="0"/>
              <a:t>Father of Jacob</a:t>
            </a:r>
          </a:p>
          <a:p>
            <a:r>
              <a:rPr lang="en-US" sz="2400" dirty="0"/>
              <a:t>Jacob  </a:t>
            </a:r>
          </a:p>
          <a:p>
            <a:pPr lvl="1"/>
            <a:r>
              <a:rPr lang="en-US" sz="2000" dirty="0"/>
              <a:t>Had 12 sons</a:t>
            </a:r>
          </a:p>
          <a:p>
            <a:pPr lvl="1"/>
            <a:r>
              <a:rPr lang="en-US" sz="2000" dirty="0"/>
              <a:t>The tribes of Israel are the descendants of these sons</a:t>
            </a:r>
            <a:endParaRPr lang="en-US" dirty="0"/>
          </a:p>
          <a:p>
            <a:r>
              <a:rPr lang="en-US" sz="2400" dirty="0"/>
              <a:t>Moses</a:t>
            </a:r>
          </a:p>
          <a:p>
            <a:pPr lvl="1"/>
            <a:r>
              <a:rPr lang="en-US" sz="2000" dirty="0"/>
              <a:t>Egyptian prince / Jewish man</a:t>
            </a:r>
          </a:p>
          <a:p>
            <a:endParaRPr lang="en-US" dirty="0"/>
          </a:p>
        </p:txBody>
      </p:sp>
      <p:pic>
        <p:nvPicPr>
          <p:cNvPr id="4098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219942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292" y="219940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271029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1" y="271029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resources.woodlands-junior.kent.sch.uk/homework/religion/me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771" y="3505201"/>
            <a:ext cx="603212" cy="109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padfield.com/israel/western-wall/images/western-wall-jerusalem-israel-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013" y="4722657"/>
            <a:ext cx="2810180" cy="210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://www.angelsandmasters.net/images/A59_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0815" y="3016440"/>
            <a:ext cx="1283967" cy="158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https://www.lds.org/bc/content/shared/content/images/gospel-library/manual/31118/31118_000_011_0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84" y="1041688"/>
            <a:ext cx="1806909" cy="19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73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253" y="18454"/>
            <a:ext cx="8229600" cy="1143000"/>
          </a:xfrm>
        </p:spPr>
        <p:txBody>
          <a:bodyPr/>
          <a:lstStyle/>
          <a:p>
            <a:r>
              <a:rPr lang="en-US" dirty="0" smtClean="0"/>
              <a:t>Judaism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04094"/>
            <a:ext cx="8229600" cy="570150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Synagogues</a:t>
            </a:r>
          </a:p>
          <a:p>
            <a:r>
              <a:rPr lang="en-US" sz="2400" dirty="0"/>
              <a:t>Rabbis</a:t>
            </a:r>
          </a:p>
          <a:p>
            <a:r>
              <a:rPr lang="en-US" sz="2400" dirty="0"/>
              <a:t>Sabbath </a:t>
            </a:r>
          </a:p>
          <a:p>
            <a:pPr lvl="1"/>
            <a:r>
              <a:rPr lang="en-US" sz="2000" dirty="0"/>
              <a:t>Saturday</a:t>
            </a:r>
          </a:p>
          <a:p>
            <a:pPr lvl="1"/>
            <a:r>
              <a:rPr lang="en-US" sz="2000" dirty="0"/>
              <a:t>No work</a:t>
            </a:r>
          </a:p>
          <a:p>
            <a:r>
              <a:rPr lang="en-US" sz="2400" dirty="0"/>
              <a:t>The Torah  </a:t>
            </a:r>
          </a:p>
          <a:p>
            <a:pPr lvl="1"/>
            <a:r>
              <a:rPr lang="en-US" sz="2000" dirty="0"/>
              <a:t>Jewish Law </a:t>
            </a:r>
          </a:p>
          <a:p>
            <a:pPr lvl="1"/>
            <a:r>
              <a:rPr lang="en-US" sz="2000" dirty="0"/>
              <a:t>First 5 books of the Hebrew Bible</a:t>
            </a:r>
          </a:p>
          <a:p>
            <a:pPr lvl="1"/>
            <a:r>
              <a:rPr lang="en-US" sz="2000" dirty="0"/>
              <a:t>Moses gave these laws to the Jews</a:t>
            </a:r>
          </a:p>
          <a:p>
            <a:pPr lvl="1"/>
            <a:r>
              <a:rPr lang="en-US" sz="2000" dirty="0"/>
              <a:t>1250 B.C.</a:t>
            </a:r>
          </a:p>
          <a:p>
            <a:r>
              <a:rPr lang="en-US" sz="2600" dirty="0"/>
              <a:t>Kosher food</a:t>
            </a:r>
          </a:p>
          <a:p>
            <a:pPr lvl="1"/>
            <a:r>
              <a:rPr lang="en-US" sz="2200" dirty="0"/>
              <a:t>No dairy and meat mixed, no pork, no shell fish</a:t>
            </a:r>
          </a:p>
          <a:p>
            <a:pPr lvl="1"/>
            <a:r>
              <a:rPr lang="en-US" sz="2200" dirty="0"/>
              <a:t>Meat: split hoof and chews cud</a:t>
            </a:r>
          </a:p>
          <a:p>
            <a:r>
              <a:rPr lang="en-US" sz="2600" dirty="0"/>
              <a:t>Orthodox, Conservative, Reform</a:t>
            </a:r>
          </a:p>
          <a:p>
            <a:r>
              <a:rPr lang="en-US" sz="2600" dirty="0"/>
              <a:t>Bar and Bat mitzvahs</a:t>
            </a:r>
          </a:p>
          <a:p>
            <a:pPr lvl="1"/>
            <a:r>
              <a:rPr lang="en-US" sz="2200" dirty="0"/>
              <a:t>Children become adults (12 for girls and 13 for boys)</a:t>
            </a:r>
          </a:p>
          <a:p>
            <a:pPr lvl="1"/>
            <a:endParaRPr lang="en-US" sz="2200" dirty="0"/>
          </a:p>
        </p:txBody>
      </p:sp>
      <p:pic>
        <p:nvPicPr>
          <p:cNvPr id="5122" name="Picture 2" descr="https://upload.wikimedia.org/wikipedia/commons/d/d5/Synagogue_Plzen_08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200" y="965055"/>
            <a:ext cx="1343636" cy="185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d9l91frf0frn.cloudfront.net/wp-content/uploads/2014/02/rabb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9961" y="1036400"/>
            <a:ext cx="1363247" cy="154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cdn.timesofisrael.com/uploads/2013/06/sta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106" y="1095626"/>
            <a:ext cx="2345947" cy="1482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://resources.woodlands-junior.kent.sch.uk/homework/religion/images/to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160" y="2393873"/>
            <a:ext cx="106680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://resources.woodlands-junior.kent.sch.uk/homework/religion/images/ya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228" y="1422254"/>
            <a:ext cx="1520667" cy="981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http://www.creatography.com.au/wp-content/uploads/2015/07/bar-mitzvah-photography_000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472" y="2690049"/>
            <a:ext cx="1412592" cy="176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 descr="http://www.abeataway.com/images/mitzvah-3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690048"/>
            <a:ext cx="1340524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261" y="219942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152" y="219940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261" y="271029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1" y="271029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http://www.judaicawebstore.com/media/catalog/product/cache/1/image/9df78eab33525d08d6e5fb8d27136e95/S/t/Star-of-David-Hanukkah-Menorah-Replica-Central-Europe-Early-20th-century_large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191" y="4885702"/>
            <a:ext cx="1600200" cy="1755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 descr="https://s-media-cache-ak0.pinimg.com/236x/39/b2/5e/39b25e7dd9c63877a3f4a31dccfa0cf0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472" y="4965459"/>
            <a:ext cx="1774491" cy="103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11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1" y="-15582"/>
            <a:ext cx="10515600" cy="1325563"/>
          </a:xfrm>
        </p:spPr>
        <p:txBody>
          <a:bodyPr/>
          <a:lstStyle/>
          <a:p>
            <a:r>
              <a:rPr lang="en-US" dirty="0" smtClean="0"/>
              <a:t>Major Holidays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Passover  </a:t>
            </a:r>
          </a:p>
          <a:p>
            <a:pPr lvl="1"/>
            <a:r>
              <a:rPr lang="en-US" dirty="0" smtClean="0"/>
              <a:t>“Pesach”	</a:t>
            </a:r>
          </a:p>
          <a:p>
            <a:pPr lvl="1"/>
            <a:r>
              <a:rPr lang="en-US" dirty="0" smtClean="0"/>
              <a:t>Commemorates Moses</a:t>
            </a:r>
          </a:p>
          <a:p>
            <a:r>
              <a:rPr lang="en-US" dirty="0" smtClean="0"/>
              <a:t>Rosh </a:t>
            </a:r>
            <a:r>
              <a:rPr lang="en-US" dirty="0" err="1" smtClean="0"/>
              <a:t>Hashana</a:t>
            </a:r>
            <a:endParaRPr lang="en-US" dirty="0" smtClean="0"/>
          </a:p>
          <a:p>
            <a:pPr lvl="1"/>
            <a:r>
              <a:rPr lang="en-US" dirty="0" smtClean="0"/>
              <a:t>Jewish New Year </a:t>
            </a:r>
          </a:p>
          <a:p>
            <a:r>
              <a:rPr lang="en-US" dirty="0"/>
              <a:t>Y</a:t>
            </a:r>
            <a:r>
              <a:rPr lang="en-US" dirty="0" smtClean="0"/>
              <a:t>om </a:t>
            </a:r>
            <a:r>
              <a:rPr lang="en-US" dirty="0"/>
              <a:t>Kippur </a:t>
            </a:r>
            <a:r>
              <a:rPr lang="en-US" dirty="0" smtClean="0"/>
              <a:t>	</a:t>
            </a:r>
            <a:endParaRPr lang="en-US" dirty="0"/>
          </a:p>
          <a:p>
            <a:pPr lvl="1"/>
            <a:r>
              <a:rPr lang="en-US" dirty="0" smtClean="0"/>
              <a:t>Day of Atonement</a:t>
            </a:r>
          </a:p>
          <a:p>
            <a:r>
              <a:rPr lang="en-US" dirty="0" smtClean="0"/>
              <a:t>Hanukkah</a:t>
            </a:r>
          </a:p>
          <a:p>
            <a:pPr lvl="1"/>
            <a:r>
              <a:rPr lang="en-US" dirty="0" smtClean="0"/>
              <a:t>Festival of Lights</a:t>
            </a:r>
            <a:endParaRPr lang="en-US" dirty="0"/>
          </a:p>
          <a:p>
            <a:r>
              <a:rPr lang="en-US" dirty="0" smtClean="0"/>
              <a:t>Sukkot</a:t>
            </a:r>
          </a:p>
          <a:p>
            <a:pPr lvl="1"/>
            <a:r>
              <a:rPr lang="en-US" dirty="0" smtClean="0"/>
              <a:t>The journey to the Promised Land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14" descr="http://3q3otpb8pif2ntuhr3cenh91.wpengine.netdna-cdn.com/wp-content/uploads/2015/04/shutterstock_260119085-300x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1226127"/>
            <a:ext cx="171450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https://media.victoriaadvocate.com/img/photos/2011/12/16/16x9_hanukkah_foods_1607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296" y="3962401"/>
            <a:ext cx="2752118" cy="154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280552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064" y="280551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174" y="280552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resources.woodlands-junior.kent.sch.uk/homework/religion/jewish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1" y="280552"/>
            <a:ext cx="653383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thebronxchronicle.com/wp-content/uploads/2015/09/Yom-Kippu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3084" y="2651875"/>
            <a:ext cx="2075234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crossroadswa.files.edgesuite.net/CROSSROADSWA/598/207/passover1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1" y="1362845"/>
            <a:ext cx="1545891" cy="86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wheniscalendars.com/wp-content/uploads/2015/05/Happy-Rosh-Hashanah-2016-Rosh-Hashanah-Dinner-Tickets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740" y="2651875"/>
            <a:ext cx="1832037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s://awakened2torah.files.wordpress.com/2015/09/12074967_923843871019580_4806536135431977720_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174" y="5616195"/>
            <a:ext cx="1556365" cy="120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media-2.web.britannica.com/eb-media/93/77393-004-72502EF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376" y="3962401"/>
            <a:ext cx="1138157" cy="13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44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10004</TotalTime>
  <Words>177</Words>
  <Application>Microsoft Office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Judaism</vt:lpstr>
      <vt:lpstr>Judaism </vt:lpstr>
      <vt:lpstr>Major Holidays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Judaism</dc:title>
  <dc:creator>Microsoft Office User</dc:creator>
  <cp:lastModifiedBy>Stacy Zentz</cp:lastModifiedBy>
  <cp:revision>4</cp:revision>
  <dcterms:created xsi:type="dcterms:W3CDTF">2017-01-05T19:06:34Z</dcterms:created>
  <dcterms:modified xsi:type="dcterms:W3CDTF">2018-07-23T20:17:35Z</dcterms:modified>
</cp:coreProperties>
</file>