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 Slab"/>
      <p:regular r:id="rId14"/>
      <p:bold r:id="rId15"/>
    </p:embeddedFont>
    <p:embeddedFont>
      <p:font typeface="Roboto"/>
      <p:regular r:id="rId16"/>
      <p:bold r:id="rId17"/>
      <p:italic r:id="rId18"/>
      <p:boldItalic r:id="rId19"/>
    </p:embeddedFont>
    <p:embeddedFont>
      <p:font typeface="Bree Serif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reeSerif-regular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Slab-bold.fntdata"/><Relationship Id="rId14" Type="http://schemas.openxmlformats.org/officeDocument/2006/relationships/font" Target="fonts/RobotoSlab-regular.fntdata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slide" Target="slides/slide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2.xml"/><Relationship Id="rId18" Type="http://schemas.openxmlformats.org/officeDocument/2006/relationships/font" Target="fonts/Robot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044e981f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044e981f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dd6804b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dd6804b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de607dd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0de607dd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de607dd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de607dd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b826264dc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b826264dc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b826264dc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b826264dc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de607dd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0de607dd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e3878b3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e3878b3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24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GbXSZBnBOQ4" TargetMode="External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zDKfw8nysLA" TargetMode="External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0000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War of 1812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Mr. Paoletti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11700" y="445025"/>
            <a:ext cx="8520600" cy="78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/>
              <a:t>Can’t We All Get Along?</a:t>
            </a:r>
            <a:endParaRPr b="1" sz="3600"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11700" y="1234075"/>
            <a:ext cx="8520600" cy="36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Bree Serif"/>
              <a:buChar char="●"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The </a:t>
            </a:r>
            <a:r>
              <a:rPr b="1" lang="en" sz="2400">
                <a:solidFill>
                  <a:srgbClr val="FFFFFF"/>
                </a:solidFill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War of 1812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 was fought between the United States and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Great Britain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. 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Bree Serif"/>
              <a:buChar char="●"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Sometimes called “The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Second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 War of Independence.” 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Bree Serif"/>
              <a:buChar char="●"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Great Britain was at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war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 with France.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Bree Serif"/>
              <a:buChar char="●"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They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blocked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 trade with the United States so they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couldn’t 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trade with France. 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Font typeface="Bree Serif"/>
              <a:buChar char="●"/>
            </a:pP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The British Navy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captured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 U.S. vessels and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forced 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the sailors to </a:t>
            </a:r>
            <a:r>
              <a:rPr b="1" lang="en" sz="2400">
                <a:highlight>
                  <a:srgbClr val="FF0000"/>
                </a:highlight>
                <a:latin typeface="Bree Serif"/>
                <a:ea typeface="Bree Serif"/>
                <a:cs typeface="Bree Serif"/>
                <a:sym typeface="Bree Serif"/>
              </a:rPr>
              <a:t>join </a:t>
            </a:r>
            <a:r>
              <a:rPr b="1" lang="en" sz="2400">
                <a:latin typeface="Bree Serif"/>
                <a:ea typeface="Bree Serif"/>
                <a:cs typeface="Bree Serif"/>
                <a:sym typeface="Bree Serif"/>
              </a:rPr>
              <a:t>the British Navy!</a:t>
            </a:r>
            <a:endParaRPr b="1" sz="24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Happened?</a:t>
            </a:r>
            <a:endParaRPr b="1"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United States declared </a:t>
            </a:r>
            <a:r>
              <a:rPr b="1" lang="en" sz="2400">
                <a:highlight>
                  <a:srgbClr val="FF0000"/>
                </a:highlight>
              </a:rPr>
              <a:t>war</a:t>
            </a:r>
            <a:r>
              <a:rPr b="1" lang="en" sz="2400"/>
              <a:t> on </a:t>
            </a:r>
            <a:r>
              <a:rPr b="1" lang="en" sz="2400">
                <a:highlight>
                  <a:srgbClr val="FF0000"/>
                </a:highlight>
              </a:rPr>
              <a:t>Great Britain</a:t>
            </a:r>
            <a:r>
              <a:rPr b="1" lang="en" sz="2400"/>
              <a:t> on June 18, 1812.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United States </a:t>
            </a:r>
            <a:r>
              <a:rPr b="1" lang="en" sz="2400">
                <a:highlight>
                  <a:srgbClr val="FF0000"/>
                </a:highlight>
              </a:rPr>
              <a:t>attacked</a:t>
            </a:r>
            <a:r>
              <a:rPr b="1" lang="en" sz="2400"/>
              <a:t> a British colony first and </a:t>
            </a:r>
            <a:r>
              <a:rPr b="1" lang="en" sz="2400">
                <a:highlight>
                  <a:srgbClr val="FF0000"/>
                </a:highlight>
              </a:rPr>
              <a:t>LOST!</a:t>
            </a:r>
            <a:endParaRPr b="1" sz="2400">
              <a:highlight>
                <a:srgbClr val="FF0000"/>
              </a:highlight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William Henry </a:t>
            </a:r>
            <a:r>
              <a:rPr b="1" lang="en" sz="2400">
                <a:highlight>
                  <a:srgbClr val="FF0000"/>
                </a:highlight>
              </a:rPr>
              <a:t>Harrison</a:t>
            </a:r>
            <a:r>
              <a:rPr b="1" lang="en" sz="2400"/>
              <a:t> led an army and defeated a </a:t>
            </a:r>
            <a:r>
              <a:rPr b="1" lang="en" sz="2400">
                <a:highlight>
                  <a:srgbClr val="FF0000"/>
                </a:highlight>
              </a:rPr>
              <a:t>big</a:t>
            </a:r>
            <a:r>
              <a:rPr b="1" lang="en" sz="2400"/>
              <a:t> Native American army led by </a:t>
            </a:r>
            <a:r>
              <a:rPr b="1" lang="en" sz="2400">
                <a:highlight>
                  <a:srgbClr val="FF0000"/>
                </a:highlight>
              </a:rPr>
              <a:t>Tecumseh</a:t>
            </a:r>
            <a:r>
              <a:rPr b="1" lang="en" sz="2400"/>
              <a:t>, a Native American.</a:t>
            </a:r>
            <a:endParaRPr b="1" sz="24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Bring in the Red Lobsters Again!</a:t>
            </a:r>
            <a:endParaRPr b="1"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In 1814, the </a:t>
            </a:r>
            <a:r>
              <a:rPr b="1" lang="en" sz="2400">
                <a:highlight>
                  <a:srgbClr val="FF0000"/>
                </a:highlight>
              </a:rPr>
              <a:t>British</a:t>
            </a:r>
            <a:r>
              <a:rPr b="1" lang="en" sz="2400"/>
              <a:t> began to </a:t>
            </a:r>
            <a:r>
              <a:rPr b="1" lang="en" sz="2400">
                <a:highlight>
                  <a:srgbClr val="FF0000"/>
                </a:highlight>
              </a:rPr>
              <a:t>fight back</a:t>
            </a:r>
            <a:r>
              <a:rPr b="1" lang="en" sz="2400"/>
              <a:t>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They used their navy to </a:t>
            </a:r>
            <a:r>
              <a:rPr b="1" lang="en" sz="2400">
                <a:highlight>
                  <a:srgbClr val="FF0000"/>
                </a:highlight>
              </a:rPr>
              <a:t>block</a:t>
            </a:r>
            <a:r>
              <a:rPr b="1" lang="en" sz="2400"/>
              <a:t> U.S. trade and </a:t>
            </a:r>
            <a:r>
              <a:rPr b="1" lang="en" sz="2400">
                <a:highlight>
                  <a:srgbClr val="FF0000"/>
                </a:highlight>
              </a:rPr>
              <a:t>attack</a:t>
            </a:r>
            <a:r>
              <a:rPr b="1" lang="en" sz="2400"/>
              <a:t> U.S. ports along the east coast.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In August 1814, the British </a:t>
            </a:r>
            <a:r>
              <a:rPr b="1" lang="en" sz="2400">
                <a:highlight>
                  <a:srgbClr val="FF0000"/>
                </a:highlight>
              </a:rPr>
              <a:t>attacked</a:t>
            </a:r>
            <a:r>
              <a:rPr b="1" lang="en" sz="2400"/>
              <a:t> Washington D.C.!</a:t>
            </a:r>
            <a:endParaRPr b="1"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They </a:t>
            </a:r>
            <a:r>
              <a:rPr b="1" lang="en" sz="2400">
                <a:highlight>
                  <a:srgbClr val="FF0000"/>
                </a:highlight>
              </a:rPr>
              <a:t>burned</a:t>
            </a:r>
            <a:r>
              <a:rPr b="1" lang="en" sz="2400"/>
              <a:t> down the </a:t>
            </a:r>
            <a:r>
              <a:rPr b="1" lang="en" sz="2400">
                <a:highlight>
                  <a:srgbClr val="FF0000"/>
                </a:highlight>
              </a:rPr>
              <a:t>Capitol</a:t>
            </a:r>
            <a:r>
              <a:rPr b="1" lang="en" sz="2400"/>
              <a:t> and the </a:t>
            </a:r>
            <a:r>
              <a:rPr b="1" lang="en" sz="2400">
                <a:highlight>
                  <a:srgbClr val="FF0000"/>
                </a:highlight>
              </a:rPr>
              <a:t>White House!</a:t>
            </a:r>
            <a:endParaRPr b="1" sz="2400">
              <a:highlight>
                <a:srgbClr val="FF0000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War of 1812"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750" y="67700"/>
            <a:ext cx="7987925" cy="488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ady Gaga performs “The Star Spangled Banner” at Super Bowl 50 (February 7, 2016)&#10;&#10;Follow Lady Gaga:&#10;http://www.facebook.com/ladygaga&#10;http://twitter.com/ladygaga&#10;http://www.instagram.com/ladygaga &#10;http://www.snapchat.com/ladygaga &#10;&#10;http://vevo.ly/U0XCSF" id="92" name="Google Shape;92;p18" title="Lady Gaga - Star-Spangled Banner (Live at Super Bowl 50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8025" y="86350"/>
            <a:ext cx="7955774" cy="419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avid Barton gives the true story behind our National Anthem. For more info, go to www.wallbuilders.com and www.wallbuilderslive.com" id="97" name="Google Shape;97;p19" title="History of the Star Spangled Bann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775" y="152400"/>
            <a:ext cx="7988375" cy="499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“Oh Say Can You See?”</a:t>
            </a:r>
            <a:endParaRPr b="1"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</a:t>
            </a:r>
            <a:r>
              <a:rPr b="1" lang="en" sz="2400">
                <a:highlight>
                  <a:srgbClr val="FF0000"/>
                </a:highlight>
              </a:rPr>
              <a:t>Battle</a:t>
            </a:r>
            <a:r>
              <a:rPr b="1" lang="en" sz="2400"/>
              <a:t> of Baltimore lasted </a:t>
            </a:r>
            <a:r>
              <a:rPr b="1" lang="en" sz="2400">
                <a:highlight>
                  <a:srgbClr val="FF0000"/>
                </a:highlight>
              </a:rPr>
              <a:t>3 days</a:t>
            </a:r>
            <a:r>
              <a:rPr b="1" lang="en" sz="2400"/>
              <a:t>!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British </a:t>
            </a:r>
            <a:r>
              <a:rPr b="1" lang="en" sz="2400">
                <a:highlight>
                  <a:srgbClr val="FF0000"/>
                </a:highlight>
              </a:rPr>
              <a:t>bombed</a:t>
            </a:r>
            <a:r>
              <a:rPr b="1" lang="en" sz="2400"/>
              <a:t> Fort McHenry so they can make their way into </a:t>
            </a:r>
            <a:r>
              <a:rPr b="1" lang="en" sz="2400">
                <a:highlight>
                  <a:srgbClr val="FF0000"/>
                </a:highlight>
              </a:rPr>
              <a:t>Baltimore</a:t>
            </a:r>
            <a:r>
              <a:rPr b="1" lang="en" sz="2400"/>
              <a:t>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soldiers at Fort McHenry </a:t>
            </a:r>
            <a:r>
              <a:rPr b="1" lang="en" sz="2400">
                <a:highlight>
                  <a:srgbClr val="FF0000"/>
                </a:highlight>
              </a:rPr>
              <a:t>held them</a:t>
            </a:r>
            <a:r>
              <a:rPr b="1" lang="en" sz="2400"/>
              <a:t> off and the British </a:t>
            </a:r>
            <a:r>
              <a:rPr b="1" lang="en" sz="2400">
                <a:highlight>
                  <a:srgbClr val="FF0000"/>
                </a:highlight>
              </a:rPr>
              <a:t>surrendered</a:t>
            </a:r>
            <a:r>
              <a:rPr b="1" lang="en" sz="2400"/>
              <a:t>!</a:t>
            </a:r>
            <a:endParaRPr b="1"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Francis Scott </a:t>
            </a:r>
            <a:r>
              <a:rPr b="1" lang="en" sz="2400">
                <a:highlight>
                  <a:srgbClr val="FF0000"/>
                </a:highlight>
              </a:rPr>
              <a:t>Key</a:t>
            </a:r>
            <a:r>
              <a:rPr b="1" lang="en" sz="2400"/>
              <a:t> watched the battle and wrote a</a:t>
            </a:r>
            <a:r>
              <a:rPr b="1" lang="en" sz="2400">
                <a:highlight>
                  <a:srgbClr val="FF0000"/>
                </a:highlight>
              </a:rPr>
              <a:t> poem </a:t>
            </a:r>
            <a:r>
              <a:rPr b="1" lang="en" sz="2400"/>
              <a:t>that inspired “</a:t>
            </a:r>
            <a:r>
              <a:rPr b="1" i="1" lang="en" sz="2400"/>
              <a:t>The </a:t>
            </a:r>
            <a:r>
              <a:rPr b="1" i="1" lang="en" sz="2400">
                <a:highlight>
                  <a:srgbClr val="FF0000"/>
                </a:highlight>
              </a:rPr>
              <a:t>Star</a:t>
            </a:r>
            <a:r>
              <a:rPr b="1" i="1" lang="en" sz="2400"/>
              <a:t> Spangled Banner”. </a:t>
            </a:r>
            <a:endParaRPr b="1" i="1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Peace for What?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Treaty of </a:t>
            </a:r>
            <a:r>
              <a:rPr b="1" lang="en" sz="2400">
                <a:highlight>
                  <a:srgbClr val="FF0000"/>
                </a:highlight>
              </a:rPr>
              <a:t>Ghent </a:t>
            </a:r>
            <a:r>
              <a:rPr b="1" lang="en" sz="2400"/>
              <a:t>ended the </a:t>
            </a:r>
            <a:r>
              <a:rPr b="1" lang="en" sz="2400">
                <a:highlight>
                  <a:srgbClr val="FF0000"/>
                </a:highlight>
              </a:rPr>
              <a:t>war</a:t>
            </a:r>
            <a:r>
              <a:rPr b="1" lang="en" sz="2400"/>
              <a:t> between the United States and Great </a:t>
            </a:r>
            <a:r>
              <a:rPr b="1" lang="en" sz="2400">
                <a:highlight>
                  <a:srgbClr val="FF0000"/>
                </a:highlight>
              </a:rPr>
              <a:t>Britain</a:t>
            </a:r>
            <a:r>
              <a:rPr b="1" lang="en" sz="2400"/>
              <a:t>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The war ended in a </a:t>
            </a:r>
            <a:r>
              <a:rPr b="1" lang="en" sz="2400">
                <a:highlight>
                  <a:srgbClr val="FF0000"/>
                </a:highlight>
              </a:rPr>
              <a:t>stalemate</a:t>
            </a:r>
            <a:r>
              <a:rPr b="1" lang="en" sz="2400"/>
              <a:t>. Both sides </a:t>
            </a:r>
            <a:r>
              <a:rPr b="1" lang="en" sz="2400">
                <a:highlight>
                  <a:srgbClr val="FF0000"/>
                </a:highlight>
              </a:rPr>
              <a:t>did not</a:t>
            </a:r>
            <a:r>
              <a:rPr b="1" lang="en" sz="2400"/>
              <a:t> win or lose. </a:t>
            </a:r>
            <a:endParaRPr b="1"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/>
              <a:t>This treaty brought a </a:t>
            </a:r>
            <a:r>
              <a:rPr b="1" lang="en" sz="2400">
                <a:highlight>
                  <a:srgbClr val="FF0000"/>
                </a:highlight>
              </a:rPr>
              <a:t>long peace</a:t>
            </a:r>
            <a:r>
              <a:rPr b="1" lang="en" sz="2400"/>
              <a:t> to both </a:t>
            </a:r>
            <a:r>
              <a:rPr b="1" lang="en" sz="2400">
                <a:highlight>
                  <a:srgbClr val="FF0000"/>
                </a:highlight>
              </a:rPr>
              <a:t>countries</a:t>
            </a:r>
            <a:r>
              <a:rPr b="1" lang="en" sz="2400"/>
              <a:t>. </a:t>
            </a:r>
            <a:endParaRPr b="1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