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5143500" cx="9144000"/>
  <p:notesSz cx="6858000" cy="9144000"/>
  <p:embeddedFontLst>
    <p:embeddedFont>
      <p:font typeface="Average"/>
      <p:regular r:id="rId13"/>
    </p:embeddedFont>
    <p:embeddedFont>
      <p:font typeface="Oswald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Average-regular.fnt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Oswald-bold.fntdata"/><Relationship Id="rId14" Type="http://schemas.openxmlformats.org/officeDocument/2006/relationships/font" Target="fonts/Oswald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0f828fbfb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0f828fbfb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fb03d737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0fb03d737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fba2d8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0fba2d8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23eb4c9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23eb4c9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102f4787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102f4787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313079afb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313079af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12d34e1b3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12d34e1b3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Civil War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Mr. Paoletti’s Class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February 28, 1861"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62724"/>
            <a:ext cx="9144000" cy="46203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						Vocabulary</a:t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 u="sng"/>
              <a:t>Secession</a:t>
            </a:r>
            <a:r>
              <a:rPr b="1" lang="en" sz="2400"/>
              <a:t>: The action of withdrawing from a political state or government. To Leave! See ya!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 u="sng"/>
              <a:t>Union</a:t>
            </a:r>
            <a:r>
              <a:rPr b="1" lang="en" sz="2400"/>
              <a:t>: The Northern states of the U.S.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 u="sng"/>
              <a:t>Confederacy</a:t>
            </a:r>
            <a:r>
              <a:rPr b="1" lang="en" sz="2400"/>
              <a:t>: The Southern states that formed the Confederate states. </a:t>
            </a:r>
            <a:endParaRPr b="1"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 u="sng"/>
              <a:t>State’s Rights</a:t>
            </a:r>
            <a:r>
              <a:rPr b="1" lang="en" sz="2400"/>
              <a:t>: the rights and powers held by a single state</a:t>
            </a:r>
            <a:endParaRPr b="1" sz="2400"/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b="1" lang="en" sz="2400" u="sng"/>
              <a:t>Slavery: </a:t>
            </a:r>
            <a:r>
              <a:rPr b="1" lang="en" sz="2400"/>
              <a:t> the practice of being or owning a slave</a:t>
            </a:r>
            <a:endParaRPr b="1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		North									South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rgbClr val="FF0000"/>
                </a:solidFill>
              </a:rPr>
              <a:t>Banks</a:t>
            </a:r>
            <a:r>
              <a:rPr lang="en" sz="2400"/>
              <a:t> and Factories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Experienced Government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rgbClr val="FF0000"/>
                </a:solidFill>
              </a:rPr>
              <a:t>More</a:t>
            </a:r>
            <a:r>
              <a:rPr lang="en" sz="2400"/>
              <a:t> railroads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Large </a:t>
            </a:r>
            <a:r>
              <a:rPr lang="en" sz="2400">
                <a:solidFill>
                  <a:srgbClr val="FF0000"/>
                </a:solidFill>
              </a:rPr>
              <a:t>Navy</a:t>
            </a:r>
            <a:endParaRPr sz="2400">
              <a:solidFill>
                <a:srgbClr val="FF0000"/>
              </a:solidFill>
            </a:endParaRPr>
          </a:p>
          <a:p>
            <a: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Larger Population</a:t>
            </a:r>
            <a:endParaRPr sz="2400"/>
          </a:p>
        </p:txBody>
      </p:sp>
      <p:sp>
        <p:nvSpPr>
          <p:cNvPr id="80" name="Google Shape;80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rgbClr val="FF0000"/>
                </a:solidFill>
              </a:rPr>
              <a:t>Trade</a:t>
            </a:r>
            <a:r>
              <a:rPr lang="en" sz="2400"/>
              <a:t> with Europe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rgbClr val="FF0000"/>
                </a:solidFill>
              </a:rPr>
              <a:t>Best</a:t>
            </a:r>
            <a:r>
              <a:rPr lang="en" sz="2400"/>
              <a:t> Military Officers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Fighting on </a:t>
            </a:r>
            <a:r>
              <a:rPr lang="en" sz="2400">
                <a:solidFill>
                  <a:srgbClr val="FF0000"/>
                </a:solidFill>
              </a:rPr>
              <a:t>own land</a:t>
            </a:r>
            <a:endParaRPr sz="2400">
              <a:solidFill>
                <a:srgbClr val="FF0000"/>
              </a:solidFill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rgbClr val="FF0000"/>
                </a:solidFill>
              </a:rPr>
              <a:t>Farming</a:t>
            </a:r>
            <a:r>
              <a:rPr lang="en" sz="2400"/>
              <a:t> and forests</a:t>
            </a:r>
            <a:endParaRPr sz="2400"/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More </a:t>
            </a:r>
            <a:r>
              <a:rPr lang="en" sz="2400">
                <a:solidFill>
                  <a:srgbClr val="FF0000"/>
                </a:solidFill>
              </a:rPr>
              <a:t>land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North or South?</a:t>
            </a:r>
            <a:endParaRPr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64150" y="1017725"/>
            <a:ext cx="8768100" cy="398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More Railroads….</a:t>
            </a:r>
            <a:endParaRPr b="1" sz="20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/>
              <a:t>Farming and Forests….</a:t>
            </a:r>
            <a:endParaRPr b="1" sz="20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/>
              <a:t>Trade with Europe….</a:t>
            </a:r>
            <a:endParaRPr b="1" sz="20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/>
              <a:t>Large Navy….</a:t>
            </a:r>
            <a:endParaRPr b="1" sz="20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/>
              <a:t>Larger Population….</a:t>
            </a:r>
            <a:endParaRPr b="1" sz="2000"/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/>
              <a:t>More Land….</a:t>
            </a:r>
            <a:endParaRPr b="1" sz="2000"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000"/>
              <a:t>Fighting on Own Land….</a:t>
            </a:r>
            <a:endParaRPr b="1"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Civil War Begins</a:t>
            </a:r>
            <a:endParaRPr/>
          </a:p>
        </p:txBody>
      </p:sp>
      <p:pic>
        <p:nvPicPr>
          <p:cNvPr descr="Was the Civil War About" id="92" name="Google Shape;9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52475"/>
            <a:ext cx="9144000" cy="3991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United States Divided</a:t>
            </a:r>
            <a:endParaRPr/>
          </a:p>
        </p:txBody>
      </p:sp>
      <p:pic>
        <p:nvPicPr>
          <p:cNvPr descr="Map of the division of the"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950" y="855600"/>
            <a:ext cx="8683000" cy="404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2953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The Battles of the Civil War</a:t>
            </a:r>
            <a:endParaRPr sz="3600"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