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embeddedFontLst>
    <p:embeddedFont>
      <p:font typeface="Sniglet"/>
      <p:regular r:id="rId11"/>
    </p:embeddedFont>
    <p:embeddedFont>
      <p:font typeface="Walter Turncoat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Sniglet-regular.fntdata"/><Relationship Id="rId10" Type="http://schemas.openxmlformats.org/officeDocument/2006/relationships/slide" Target="slides/slide6.xml"/><Relationship Id="rId12" Type="http://schemas.openxmlformats.org/officeDocument/2006/relationships/font" Target="fonts/WalterTurncoat-regular.fnt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0c4d2803a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10c4d2803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2803a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10c4d2803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c4d2803a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0c4d2803a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0c4d2803a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0c4d2803a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c4d2803a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c4d2803a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idx="1" type="body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15" name="Google Shape;15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6" name="Google Shape;16;p4"/>
          <p:cNvSpPr/>
          <p:nvPr/>
        </p:nvSpPr>
        <p:spPr>
          <a:xfrm>
            <a:off x="4128150" y="550650"/>
            <a:ext cx="887711" cy="849160"/>
          </a:xfrm>
          <a:custGeom>
            <a:pathLst>
              <a:path extrusionOk="0" h="62358" w="65189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" type="body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27" name="Google Shape;27;p7"/>
          <p:cNvSpPr txBox="1"/>
          <p:nvPr>
            <p:ph idx="2" type="body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28" name="Google Shape;28;p7"/>
          <p:cNvSpPr txBox="1"/>
          <p:nvPr>
            <p:ph idx="3" type="body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2">
  <p:cSld name="TITLE_2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1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1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Manifest Destiny</a:t>
            </a:r>
            <a:endParaRPr/>
          </a:p>
        </p:txBody>
      </p:sp>
      <p:sp>
        <p:nvSpPr>
          <p:cNvPr id="45" name="Google Shape;45;p1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Mr. Paoletti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60950" y="0"/>
            <a:ext cx="8222100" cy="7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137160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will we go next?</a:t>
            </a:r>
            <a:endParaRPr/>
          </a:p>
        </p:txBody>
      </p:sp>
      <p:pic>
        <p:nvPicPr>
          <p:cNvPr descr="July 4, 1805" id="51" name="Google Shape;5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25" y="767700"/>
            <a:ext cx="8518575" cy="437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-6000" y="585600"/>
            <a:ext cx="91560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Where will we go?</a:t>
            </a:r>
            <a:endParaRPr sz="3000"/>
          </a:p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471900" y="1919075"/>
            <a:ext cx="8222100" cy="32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Walter Turncoat"/>
              <a:buChar char="✘"/>
            </a:pPr>
            <a:r>
              <a:rPr b="1" lang="en" sz="24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The 13 colonies are on the </a:t>
            </a:r>
            <a:r>
              <a:rPr b="1" lang="en" sz="24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Eastern part </a:t>
            </a:r>
            <a:r>
              <a:rPr b="1" lang="en" sz="24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of the United States. </a:t>
            </a:r>
            <a:endParaRPr b="1" sz="24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Walter Turncoat"/>
              <a:buChar char="✘"/>
            </a:pPr>
            <a:r>
              <a:rPr b="1" lang="en" sz="24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Their population is </a:t>
            </a:r>
            <a:r>
              <a:rPr b="1" lang="en" sz="24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growing!</a:t>
            </a:r>
            <a:endParaRPr b="1" sz="2400">
              <a:solidFill>
                <a:srgbClr val="F3F3F3"/>
              </a:solidFill>
              <a:highlight>
                <a:srgbClr val="FF0000"/>
              </a:highlight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Font typeface="Walter Turncoat"/>
              <a:buChar char="✘"/>
            </a:pPr>
            <a:r>
              <a:rPr b="1" lang="en" sz="24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Which way will they have to go?</a:t>
            </a:r>
            <a:endParaRPr b="1" sz="24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descr="Compass Silhouette" id="58" name="Google Shape;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8800" y="0"/>
            <a:ext cx="2045199" cy="167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-6000" y="706000"/>
            <a:ext cx="91560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Road Block</a:t>
            </a:r>
            <a:endParaRPr sz="3600"/>
          </a:p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2000"/>
              <a:buFont typeface="Walter Turncoat"/>
              <a:buChar char="✘"/>
            </a:pP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The population started to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migrate and build west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.</a:t>
            </a:r>
            <a:endParaRPr b="1" sz="20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Font typeface="Walter Turncoat"/>
              <a:buChar char="✘"/>
            </a:pP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They had a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problem!</a:t>
            </a:r>
            <a:endParaRPr b="1" sz="2000">
              <a:solidFill>
                <a:srgbClr val="F3F3F3"/>
              </a:solidFill>
              <a:highlight>
                <a:srgbClr val="FF0000"/>
              </a:highlight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Font typeface="Walter Turncoat"/>
              <a:buChar char="✘"/>
            </a:pP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The Appalachian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mountains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were in their way.</a:t>
            </a:r>
            <a:endParaRPr b="1" sz="20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Font typeface="Walter Turncoat"/>
              <a:buChar char="✘"/>
            </a:pP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Native Americans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were living there too!</a:t>
            </a:r>
            <a:endParaRPr b="1" sz="20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descr="File:Greatvalley-map.jpg"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1150" y="2146200"/>
            <a:ext cx="2878851" cy="2997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ppalachian Mountains"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009625"/>
            <a:ext cx="4292425" cy="213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Hello from the Other Side</a:t>
            </a:r>
            <a:endParaRPr sz="3000"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71900" y="1919075"/>
            <a:ext cx="8222100" cy="30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2000"/>
              <a:buFont typeface="Walter Turncoat"/>
              <a:buChar char="✘"/>
            </a:pP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Settlers traveled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over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the Appalachian mountains and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discovered 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land that was great for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farming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, fresh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water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, and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rivers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for transportation.</a:t>
            </a:r>
            <a:endParaRPr b="1" sz="20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0" lvl="0" marL="0" rtl="0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-355600" lvl="0" marL="457200"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2000"/>
              <a:buFont typeface="Walter Turncoat"/>
              <a:buChar char="✘"/>
            </a:pP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These settlers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pushed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the Native Americans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out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of their land again and started to </a:t>
            </a:r>
            <a:r>
              <a:rPr b="1" lang="en" sz="20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migrate</a:t>
            </a:r>
            <a:r>
              <a:rPr b="1"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over the Appalachian mountains.</a:t>
            </a:r>
            <a:r>
              <a:rPr lang="en" sz="20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</a:t>
            </a:r>
            <a:endParaRPr sz="20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Louisiana Purchase: Who does it belong to?</a:t>
            </a:r>
            <a:endParaRPr sz="3000"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>
              <a:spcBef>
                <a:spcPts val="600"/>
              </a:spcBef>
              <a:spcAft>
                <a:spcPts val="0"/>
              </a:spcAft>
              <a:buClr>
                <a:srgbClr val="F3F3F3"/>
              </a:buClr>
              <a:buSzPts val="2100"/>
              <a:buFont typeface="Walter Turncoat"/>
              <a:buChar char="✘"/>
            </a:pP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American </a:t>
            </a:r>
            <a:r>
              <a:rPr lang="en" sz="21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settlers</a:t>
            </a: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started to move onto land owned by </a:t>
            </a:r>
            <a:r>
              <a:rPr lang="en" sz="21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France</a:t>
            </a: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.</a:t>
            </a:r>
            <a:endParaRPr sz="21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-36195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100"/>
              <a:buFont typeface="Walter Turncoat"/>
              <a:buChar char="✘"/>
            </a:pPr>
            <a:r>
              <a:rPr lang="en" sz="21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Napoleon</a:t>
            </a: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Bonaparte decided to </a:t>
            </a:r>
            <a:r>
              <a:rPr lang="en" sz="21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sell</a:t>
            </a: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the land to the United States.</a:t>
            </a:r>
            <a:endParaRPr sz="21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-361950" lvl="0" marL="4572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100"/>
              <a:buFont typeface="Walter Turncoat"/>
              <a:buChar char="✘"/>
            </a:pPr>
            <a:r>
              <a:rPr lang="en" sz="21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President</a:t>
            </a: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Thomas Jefferson </a:t>
            </a:r>
            <a:r>
              <a:rPr lang="en" sz="21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bought</a:t>
            </a: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the land for $15 million. </a:t>
            </a:r>
            <a:endParaRPr sz="21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-361950" lvl="0" marL="45720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100"/>
              <a:buFont typeface="Walter Turncoat"/>
              <a:buChar char="✘"/>
            </a:pP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The country was </a:t>
            </a:r>
            <a:r>
              <a:rPr lang="en" sz="21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growing</a:t>
            </a: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and it </a:t>
            </a:r>
            <a:r>
              <a:rPr lang="en" sz="2100">
                <a:solidFill>
                  <a:srgbClr val="F3F3F3"/>
                </a:solidFill>
                <a:highlight>
                  <a:srgbClr val="FF0000"/>
                </a:highlight>
                <a:latin typeface="Walter Turncoat"/>
                <a:ea typeface="Walter Turncoat"/>
                <a:cs typeface="Walter Turncoat"/>
                <a:sym typeface="Walter Turncoat"/>
              </a:rPr>
              <a:t>created</a:t>
            </a:r>
            <a:r>
              <a:rPr lang="en" sz="2100">
                <a:solidFill>
                  <a:srgbClr val="F3F3F3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more opportunities. </a:t>
            </a:r>
            <a:endParaRPr sz="2100">
              <a:solidFill>
                <a:srgbClr val="F3F3F3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