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70" r:id="rId2"/>
    <p:sldId id="259" r:id="rId3"/>
    <p:sldId id="262" r:id="rId4"/>
    <p:sldId id="261" r:id="rId5"/>
    <p:sldId id="263" r:id="rId6"/>
    <p:sldId id="265" r:id="rId7"/>
    <p:sldId id="264" r:id="rId8"/>
    <p:sldId id="266" r:id="rId9"/>
    <p:sldId id="269" r:id="rId10"/>
    <p:sldId id="260"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52" autoAdjust="0"/>
  </p:normalViewPr>
  <p:slideViewPr>
    <p:cSldViewPr>
      <p:cViewPr varScale="1">
        <p:scale>
          <a:sx n="63" d="100"/>
          <a:sy n="63" d="100"/>
        </p:scale>
        <p:origin x="159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BAC8EB-B244-4355-8B9E-DDD1CFEC6047}" type="datetimeFigureOut">
              <a:rPr lang="en-US" smtClean="0"/>
              <a:pPr/>
              <a:t>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4CC312-6A75-4228-873F-E48A0925DCF9}" type="slidenum">
              <a:rPr lang="en-US" smtClean="0"/>
              <a:pPr/>
              <a:t>‹#›</a:t>
            </a:fld>
            <a:endParaRPr lang="en-US"/>
          </a:p>
        </p:txBody>
      </p:sp>
    </p:spTree>
    <p:extLst>
      <p:ext uri="{BB962C8B-B14F-4D97-AF65-F5344CB8AC3E}">
        <p14:creationId xmlns:p14="http://schemas.microsoft.com/office/powerpoint/2010/main" val="265448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1</a:t>
            </a:fld>
            <a:endParaRPr lang="en-US" dirty="0"/>
          </a:p>
        </p:txBody>
      </p:sp>
    </p:spTree>
    <p:extLst>
      <p:ext uri="{BB962C8B-B14F-4D97-AF65-F5344CB8AC3E}">
        <p14:creationId xmlns:p14="http://schemas.microsoft.com/office/powerpoint/2010/main" val="429045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4CC312-6A75-4228-873F-E48A0925DCF9}" type="slidenum">
              <a:rPr lang="en-US" smtClean="0"/>
              <a:pPr/>
              <a:t>9</a:t>
            </a:fld>
            <a:endParaRPr lang="en-US"/>
          </a:p>
        </p:txBody>
      </p:sp>
    </p:spTree>
    <p:extLst>
      <p:ext uri="{BB962C8B-B14F-4D97-AF65-F5344CB8AC3E}">
        <p14:creationId xmlns:p14="http://schemas.microsoft.com/office/powerpoint/2010/main" val="129831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9C7AC08C-D682-4D71-B3CA-A0B3EDBF2D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rds.yahoo.com/_ylt=A0WTb_ilVG1MrwwAJIijzbkF/SIG=13gcjdjo9/EXP=1282319909/**http:/georgiainfo.galileo.usg.edu/tdgh-apr/Virginia%20Ordinance%20of%20Secession..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85800"/>
            <a:ext cx="7772400" cy="1166400"/>
          </a:xfrm>
        </p:spPr>
        <p:txBody>
          <a:bodyPr/>
          <a:lstStyle/>
          <a:p>
            <a:r>
              <a:rPr lang="en-US" dirty="0" smtClean="0">
                <a:solidFill>
                  <a:schemeClr val="bg1"/>
                </a:solidFill>
              </a:rPr>
              <a:t>1861: The Country </a:t>
            </a:r>
            <a:br>
              <a:rPr lang="en-US" dirty="0" smtClean="0">
                <a:solidFill>
                  <a:schemeClr val="bg1"/>
                </a:solidFill>
              </a:rPr>
            </a:br>
            <a:r>
              <a:rPr lang="en-US" dirty="0" smtClean="0">
                <a:solidFill>
                  <a:schemeClr val="bg1"/>
                </a:solidFill>
              </a:rPr>
              <a:t>Goes to War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ortrait of Abraham Lincoln"/>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34682" y="1676399"/>
            <a:ext cx="2670517" cy="3886200"/>
          </a:xfrm>
          <a:prstGeom prst="rect">
            <a:avLst/>
          </a:prstGeom>
          <a:noFill/>
          <a:ln>
            <a:noFill/>
          </a:ln>
        </p:spPr>
      </p:pic>
      <p:sp>
        <p:nvSpPr>
          <p:cNvPr id="2" name="Title 1"/>
          <p:cNvSpPr>
            <a:spLocks noGrp="1"/>
          </p:cNvSpPr>
          <p:nvPr>
            <p:ph type="title"/>
          </p:nvPr>
        </p:nvSpPr>
        <p:spPr>
          <a:xfrm>
            <a:off x="0" y="380999"/>
            <a:ext cx="9144000" cy="773113"/>
          </a:xfrm>
        </p:spPr>
        <p:txBody>
          <a:bodyPr>
            <a:noAutofit/>
          </a:bodyPr>
          <a:lstStyle/>
          <a:p>
            <a:r>
              <a:rPr lang="en-US" sz="4000" dirty="0" smtClean="0">
                <a:solidFill>
                  <a:srgbClr val="376092"/>
                </a:solidFill>
              </a:rPr>
              <a:t>Excerpt, First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Abraham Lincoln, President of the United States of America</a:t>
            </a:r>
            <a:endParaRPr lang="en-US" sz="2500" dirty="0">
              <a:solidFill>
                <a:schemeClr val="tx1"/>
              </a:solidFill>
              <a:latin typeface="+mj-lt"/>
            </a:endParaRPr>
          </a:p>
        </p:txBody>
      </p:sp>
      <p:sp>
        <p:nvSpPr>
          <p:cNvPr id="5" name="Content Placeholder 4"/>
          <p:cNvSpPr>
            <a:spLocks noGrp="1"/>
          </p:cNvSpPr>
          <p:nvPr>
            <p:ph sz="half" idx="1"/>
          </p:nvPr>
        </p:nvSpPr>
        <p:spPr>
          <a:xfrm>
            <a:off x="3810000" y="1524000"/>
            <a:ext cx="4876800" cy="4343400"/>
          </a:xfrm>
        </p:spPr>
        <p:txBody>
          <a:bodyPr>
            <a:normAutofit/>
          </a:bodyPr>
          <a:lstStyle/>
          <a:p>
            <a:pPr marL="0" indent="0">
              <a:buNone/>
            </a:pPr>
            <a:r>
              <a:rPr lang="en-US" sz="2400" dirty="0" smtClean="0"/>
              <a:t>In your hands, my dissatisfied fellow-countrymen, and not in mine, is the momentous issue of civil war. The Government will not assail you. You can have no conflict without being yourselves the aggressors. You have no oath registered in heaven to destroy the Government, while I shall have the most solemn one to "preserve, protect, and defend it." </a:t>
            </a:r>
          </a:p>
          <a:p>
            <a:pPr marL="0" indent="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143000"/>
          </a:xfrm>
        </p:spPr>
        <p:txBody>
          <a:bodyPr>
            <a:noAutofit/>
          </a:bodyPr>
          <a:lstStyle/>
          <a:p>
            <a:r>
              <a:rPr lang="en-US" sz="4000" dirty="0" smtClean="0">
                <a:solidFill>
                  <a:srgbClr val="376092"/>
                </a:solidFill>
              </a:rPr>
              <a:t>Excerpt from the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Jefferson Davis, President of the Confederate States of America</a:t>
            </a:r>
            <a:endParaRPr lang="en-US" sz="2500" dirty="0">
              <a:solidFill>
                <a:schemeClr val="tx1"/>
              </a:solidFill>
              <a:latin typeface="+mj-lt"/>
            </a:endParaRPr>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81000" y="1600200"/>
            <a:ext cx="2756903" cy="3924300"/>
          </a:xfrm>
          <a:prstGeom prst="rect">
            <a:avLst/>
          </a:prstGeom>
          <a:noFill/>
          <a:ln>
            <a:noFill/>
          </a:ln>
        </p:spPr>
      </p:pic>
      <p:sp>
        <p:nvSpPr>
          <p:cNvPr id="5" name="Content Placeholder 4"/>
          <p:cNvSpPr>
            <a:spLocks noGrp="1"/>
          </p:cNvSpPr>
          <p:nvPr>
            <p:ph sz="half" idx="2"/>
          </p:nvPr>
        </p:nvSpPr>
        <p:spPr>
          <a:xfrm>
            <a:off x="3505200" y="1524001"/>
            <a:ext cx="5410200" cy="4419600"/>
          </a:xfrm>
        </p:spPr>
        <p:txBody>
          <a:bodyPr>
            <a:noAutofit/>
          </a:bodyPr>
          <a:lstStyle/>
          <a:p>
            <a:pPr marL="0" indent="0">
              <a:buNone/>
            </a:pPr>
            <a:r>
              <a:rPr lang="en-US" sz="1900" dirty="0"/>
              <a:t>I enter upon the duties of the office to which I have been chosen with the hope that the beginning of our career as a Confederacy may not be obstructed by hostile opposition to our enjoyment of the separate existence and independence which we have asserted, and, with the blessing of Providence, intend to maintain. Our present condition, achieved in a manner unprecedented in the history of nations, illustrates the American idea that governments rest upon the consent of the governed, and that it is the right of the people to alter or abolish governments whenever they become destructive of the ends for which they were established.</a:t>
            </a:r>
          </a:p>
        </p:txBody>
      </p:sp>
    </p:spTree>
    <p:extLst>
      <p:ext uri="{BB962C8B-B14F-4D97-AF65-F5344CB8AC3E}">
        <p14:creationId xmlns:p14="http://schemas.microsoft.com/office/powerpoint/2010/main" val="357753920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8600"/>
            <a:ext cx="9144000" cy="1138773"/>
          </a:xfrm>
          <a:prstGeom prst="rect">
            <a:avLst/>
          </a:prstGeom>
          <a:noFill/>
        </p:spPr>
        <p:txBody>
          <a:bodyPr wrap="square" rtlCol="0" anchor="t">
            <a:spAutoFit/>
          </a:bodyPr>
          <a:lstStyle/>
          <a:p>
            <a:pPr algn="ctr"/>
            <a:r>
              <a:rPr lang="en-US" sz="4000" dirty="0" smtClean="0">
                <a:solidFill>
                  <a:schemeClr val="accent1">
                    <a:lumMod val="75000"/>
                  </a:schemeClr>
                </a:solidFill>
                <a:latin typeface="Georgia" pitchFamily="18" charset="0"/>
              </a:rPr>
              <a:t>Lincoln Elected President</a:t>
            </a:r>
          </a:p>
          <a:p>
            <a:pPr algn="ctr"/>
            <a:r>
              <a:rPr lang="en-US" sz="2800" dirty="0" smtClean="0">
                <a:latin typeface="+mj-lt"/>
              </a:rPr>
              <a:t>November 6, 1860</a:t>
            </a:r>
            <a:endParaRPr lang="en-US" sz="2800" dirty="0">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59" y="1600200"/>
            <a:ext cx="7840681" cy="5065588"/>
          </a:xfrm>
          <a:prstGeom prst="rect">
            <a:avLst/>
          </a:prstGeom>
          <a:ln>
            <a:solidFill>
              <a:schemeClr val="accent1">
                <a:lumMod val="75000"/>
              </a:schemeClr>
            </a:solidFill>
          </a:ln>
        </p:spPr>
      </p:pic>
      <p:sp>
        <p:nvSpPr>
          <p:cNvPr id="6" name="TextBox 5"/>
          <p:cNvSpPr txBox="1"/>
          <p:nvPr/>
        </p:nvSpPr>
        <p:spPr>
          <a:xfrm>
            <a:off x="304800" y="5277328"/>
            <a:ext cx="1905000" cy="1384995"/>
          </a:xfrm>
          <a:prstGeom prst="rect">
            <a:avLst/>
          </a:prstGeom>
          <a:solidFill>
            <a:schemeClr val="bg1"/>
          </a:solidFill>
          <a:ln>
            <a:solidFill>
              <a:schemeClr val="accent1">
                <a:lumMod val="75000"/>
              </a:schemeClr>
            </a:solidFill>
          </a:ln>
        </p:spPr>
        <p:txBody>
          <a:bodyPr wrap="square" rtlCol="0">
            <a:spAutoFit/>
          </a:bodyPr>
          <a:lstStyle/>
          <a:p>
            <a:r>
              <a:rPr lang="en-US" sz="1400" dirty="0" smtClean="0"/>
              <a:t>Red – Lincoln</a:t>
            </a:r>
          </a:p>
          <a:p>
            <a:r>
              <a:rPr lang="en-US" sz="1400" dirty="0" smtClean="0"/>
              <a:t>Yellow – Bell</a:t>
            </a:r>
          </a:p>
          <a:p>
            <a:r>
              <a:rPr lang="en-US" sz="1400" dirty="0" smtClean="0"/>
              <a:t>Blue – Douglas</a:t>
            </a:r>
          </a:p>
          <a:p>
            <a:r>
              <a:rPr lang="en-US" sz="1400" dirty="0" smtClean="0"/>
              <a:t>Green – Breckinridge</a:t>
            </a:r>
          </a:p>
          <a:p>
            <a:r>
              <a:rPr lang="en-US" sz="1400" dirty="0" smtClean="0"/>
              <a:t>Purple – Non-Voting Territories</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232827"/>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South Carolina Secedes</a:t>
            </a:r>
            <a:r>
              <a:rPr lang="en-US" dirty="0" smtClean="0"/>
              <a:t>	</a:t>
            </a:r>
          </a:p>
          <a:p>
            <a:pPr algn="ctr"/>
            <a:r>
              <a:rPr lang="en-US" sz="2800" dirty="0" smtClean="0">
                <a:solidFill>
                  <a:srgbClr val="000000"/>
                </a:solidFill>
                <a:latin typeface="+mj-lt"/>
              </a:rPr>
              <a:t>December 20, 1860	</a:t>
            </a:r>
            <a:endParaRPr lang="en-US" sz="2800" dirty="0">
              <a:solidFill>
                <a:srgbClr val="000000"/>
              </a:solidFill>
              <a:latin typeface="+mj-lt"/>
            </a:endParaRP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10509" y="1600200"/>
            <a:ext cx="6886588" cy="442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1620161"/>
            <a:ext cx="7868900" cy="50657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905000"/>
            <a:ext cx="4299482" cy="2819400"/>
          </a:xfrm>
          <a:prstGeom prst="rect">
            <a:avLst/>
          </a:prstGeom>
          <a:noFill/>
          <a:ln>
            <a:noFill/>
          </a:ln>
        </p:spPr>
      </p:pic>
      <p:sp>
        <p:nvSpPr>
          <p:cNvPr id="3" name="TextBox 2"/>
          <p:cNvSpPr txBox="1"/>
          <p:nvPr/>
        </p:nvSpPr>
        <p:spPr>
          <a:xfrm>
            <a:off x="0" y="228600"/>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Shots Fired</a:t>
            </a:r>
          </a:p>
          <a:p>
            <a:pPr algn="ctr"/>
            <a:r>
              <a:rPr lang="en-US" sz="2800" dirty="0" smtClean="0">
                <a:solidFill>
                  <a:srgbClr val="000000"/>
                </a:solidFill>
                <a:latin typeface="+mj-lt"/>
              </a:rPr>
              <a:t>January 9, 1861</a:t>
            </a:r>
            <a:endParaRPr lang="en-US" sz="2800" dirty="0">
              <a:solidFill>
                <a:srgbClr val="000000"/>
              </a:solidFill>
              <a:latin typeface="+mj-lt"/>
            </a:endParaRPr>
          </a:p>
        </p:txBody>
      </p:sp>
      <p:sp>
        <p:nvSpPr>
          <p:cNvPr id="4" name="Rectangle 3"/>
          <p:cNvSpPr/>
          <p:nvPr/>
        </p:nvSpPr>
        <p:spPr>
          <a:xfrm>
            <a:off x="4953000" y="1847434"/>
            <a:ext cx="3810000" cy="3477875"/>
          </a:xfrm>
          <a:prstGeom prst="rect">
            <a:avLst/>
          </a:prstGeom>
        </p:spPr>
        <p:txBody>
          <a:bodyPr wrap="square">
            <a:spAutoFit/>
          </a:bodyPr>
          <a:lstStyle/>
          <a:p>
            <a:r>
              <a:rPr lang="en-US" sz="2200" dirty="0">
                <a:solidFill>
                  <a:srgbClr val="000000"/>
                </a:solidFill>
                <a:latin typeface="Georgia"/>
                <a:cs typeface="Georgia"/>
              </a:rPr>
              <a:t>S</a:t>
            </a:r>
            <a:r>
              <a:rPr lang="en-US" sz="2200" dirty="0" smtClean="0">
                <a:solidFill>
                  <a:srgbClr val="000000"/>
                </a:solidFill>
                <a:latin typeface="Georgia"/>
                <a:cs typeface="Georgia"/>
              </a:rPr>
              <a:t>hots were fired at daybreak at the steamship </a:t>
            </a:r>
            <a:r>
              <a:rPr lang="en-US" sz="2200" i="1" dirty="0" smtClean="0">
                <a:solidFill>
                  <a:srgbClr val="000000"/>
                </a:solidFill>
                <a:latin typeface="Georgia"/>
                <a:cs typeface="Georgia"/>
              </a:rPr>
              <a:t>Star of the West</a:t>
            </a:r>
            <a:r>
              <a:rPr lang="en-US" sz="2200" dirty="0" smtClean="0">
                <a:solidFill>
                  <a:srgbClr val="000000"/>
                </a:solidFill>
                <a:latin typeface="Georgia"/>
                <a:cs typeface="Georgia"/>
              </a:rPr>
              <a:t>.</a:t>
            </a:r>
          </a:p>
          <a:p>
            <a:endParaRPr lang="en-US" sz="2200" dirty="0" smtClean="0">
              <a:solidFill>
                <a:srgbClr val="000000"/>
              </a:solidFill>
              <a:latin typeface="Georgia"/>
              <a:cs typeface="Georgia"/>
            </a:endParaRPr>
          </a:p>
          <a:p>
            <a:r>
              <a:rPr lang="en-US" sz="2200" dirty="0" smtClean="0">
                <a:solidFill>
                  <a:srgbClr val="000000"/>
                </a:solidFill>
                <a:latin typeface="Georgia"/>
                <a:cs typeface="Georgia"/>
              </a:rPr>
              <a:t>The 250 United States troops on board were attempting </a:t>
            </a:r>
            <a:br>
              <a:rPr lang="en-US" sz="2200" dirty="0" smtClean="0">
                <a:solidFill>
                  <a:srgbClr val="000000"/>
                </a:solidFill>
                <a:latin typeface="Georgia"/>
                <a:cs typeface="Georgia"/>
              </a:rPr>
            </a:br>
            <a:r>
              <a:rPr lang="en-US" sz="2200" dirty="0" smtClean="0">
                <a:solidFill>
                  <a:srgbClr val="000000"/>
                </a:solidFill>
                <a:latin typeface="Georgia"/>
                <a:cs typeface="Georgia"/>
              </a:rPr>
              <a:t>to enter the harbor of Charleston for the purpose </a:t>
            </a:r>
            <a:br>
              <a:rPr lang="en-US" sz="2200" dirty="0" smtClean="0">
                <a:solidFill>
                  <a:srgbClr val="000000"/>
                </a:solidFill>
                <a:latin typeface="Georgia"/>
                <a:cs typeface="Georgia"/>
              </a:rPr>
            </a:br>
            <a:r>
              <a:rPr lang="en-US" sz="2200" dirty="0" smtClean="0">
                <a:solidFill>
                  <a:srgbClr val="000000"/>
                </a:solidFill>
                <a:latin typeface="Georgia"/>
                <a:cs typeface="Georgia"/>
              </a:rPr>
              <a:t>of communicating with </a:t>
            </a:r>
            <a:br>
              <a:rPr lang="en-US" sz="2200" dirty="0" smtClean="0">
                <a:solidFill>
                  <a:srgbClr val="000000"/>
                </a:solidFill>
                <a:latin typeface="Georgia"/>
                <a:cs typeface="Georgia"/>
              </a:rPr>
            </a:br>
            <a:r>
              <a:rPr lang="en-US" sz="2200" dirty="0" smtClean="0">
                <a:solidFill>
                  <a:srgbClr val="000000"/>
                </a:solidFill>
                <a:latin typeface="Georgia"/>
                <a:cs typeface="Georgia"/>
              </a:rPr>
              <a:t>Fort Sumter.</a:t>
            </a:r>
            <a:endParaRPr lang="en-US" sz="2200" dirty="0">
              <a:solidFill>
                <a:srgbClr val="000000"/>
              </a:solidFill>
              <a:latin typeface="Georgia"/>
              <a:cs typeface="Georgia"/>
            </a:endParaRPr>
          </a:p>
        </p:txBody>
      </p:sp>
      <p:sp>
        <p:nvSpPr>
          <p:cNvPr id="5" name="TextBox 4"/>
          <p:cNvSpPr txBox="1"/>
          <p:nvPr/>
        </p:nvSpPr>
        <p:spPr>
          <a:xfrm>
            <a:off x="380999" y="4876800"/>
            <a:ext cx="4343402" cy="646331"/>
          </a:xfrm>
          <a:prstGeom prst="rect">
            <a:avLst/>
          </a:prstGeom>
          <a:noFill/>
        </p:spPr>
        <p:txBody>
          <a:bodyPr wrap="square" rtlCol="0">
            <a:spAutoFit/>
          </a:bodyPr>
          <a:lstStyle/>
          <a:p>
            <a:r>
              <a:rPr lang="en-US" dirty="0" smtClean="0">
                <a:solidFill>
                  <a:srgbClr val="376092"/>
                </a:solidFill>
              </a:rPr>
              <a:t>The </a:t>
            </a:r>
            <a:r>
              <a:rPr lang="en-US" i="1" dirty="0" smtClean="0">
                <a:solidFill>
                  <a:srgbClr val="376092"/>
                </a:solidFill>
              </a:rPr>
              <a:t>Star of the West </a:t>
            </a:r>
            <a:r>
              <a:rPr lang="en-US" dirty="0" smtClean="0">
                <a:solidFill>
                  <a:srgbClr val="376092"/>
                </a:solidFill>
              </a:rPr>
              <a:t>returned to sea after South Carolina troops fired on her.</a:t>
            </a:r>
            <a:endParaRPr lang="en-US" dirty="0">
              <a:solidFill>
                <a:srgbClr val="37609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9887"/>
            <a:ext cx="9144000" cy="773113"/>
          </a:xfrm>
        </p:spPr>
        <p:txBody>
          <a:bodyPr>
            <a:normAutofit fontScale="90000"/>
          </a:bodyPr>
          <a:lstStyle/>
          <a:p>
            <a:r>
              <a:rPr lang="en-US" dirty="0" smtClean="0"/>
              <a:t>Secession</a:t>
            </a:r>
            <a:br>
              <a:rPr lang="en-US" dirty="0" smtClean="0"/>
            </a:br>
            <a:r>
              <a:rPr lang="en-US" sz="3100" dirty="0" smtClean="0">
                <a:solidFill>
                  <a:srgbClr val="000000"/>
                </a:solidFill>
                <a:latin typeface="+mj-lt"/>
              </a:rPr>
              <a:t>January &amp; February, 1861</a:t>
            </a:r>
            <a:endParaRPr lang="en-US" sz="3100" dirty="0">
              <a:solidFill>
                <a:srgbClr val="000000"/>
              </a:solidFill>
              <a:latin typeface="+mj-lt"/>
            </a:endParaRP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005" y="1600200"/>
            <a:ext cx="7895989" cy="50657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of Senator Jefferson Davis"/>
          <p:cNvPicPr>
            <a:picLocks noChangeAspect="1" noChangeArrowheads="1"/>
          </p:cNvPicPr>
          <p:nvPr/>
        </p:nvPicPr>
        <p:blipFill>
          <a:blip r:embed="rId2"/>
          <a:srcRect/>
          <a:stretch>
            <a:fillRect/>
          </a:stretch>
        </p:blipFill>
        <p:spPr bwMode="auto">
          <a:xfrm>
            <a:off x="533400" y="1669815"/>
            <a:ext cx="3276600" cy="4045185"/>
          </a:xfrm>
          <a:prstGeom prst="rect">
            <a:avLst/>
          </a:prstGeom>
          <a:noFill/>
          <a:ln>
            <a:noFill/>
          </a:ln>
        </p:spPr>
      </p:pic>
      <p:sp>
        <p:nvSpPr>
          <p:cNvPr id="6" name="TextBox 5"/>
          <p:cNvSpPr txBox="1"/>
          <p:nvPr/>
        </p:nvSpPr>
        <p:spPr>
          <a:xfrm>
            <a:off x="4114800" y="1600200"/>
            <a:ext cx="4648200" cy="1785104"/>
          </a:xfrm>
          <a:prstGeom prst="rect">
            <a:avLst/>
          </a:prstGeom>
          <a:noFill/>
        </p:spPr>
        <p:txBody>
          <a:bodyPr wrap="square" rtlCol="0">
            <a:spAutoFit/>
          </a:bodyPr>
          <a:lstStyle/>
          <a:p>
            <a:r>
              <a:rPr lang="en-US" sz="2200" dirty="0" smtClean="0">
                <a:latin typeface="Georgia"/>
                <a:cs typeface="Georgia"/>
              </a:rPr>
              <a:t>Jefferson Davis is chosen as the President of the Confederate States of America.</a:t>
            </a:r>
          </a:p>
          <a:p>
            <a:endParaRPr lang="en-US" sz="2200" dirty="0" smtClean="0">
              <a:latin typeface="Georgia"/>
              <a:cs typeface="Georgia"/>
            </a:endParaRPr>
          </a:p>
          <a:p>
            <a:r>
              <a:rPr lang="en-US" sz="2200" dirty="0" smtClean="0">
                <a:latin typeface="Georgia"/>
                <a:cs typeface="Georgia"/>
              </a:rPr>
              <a:t>He will be elected that November</a:t>
            </a:r>
            <a:r>
              <a:rPr lang="en-US" sz="2200" dirty="0" smtClean="0"/>
              <a:t>.</a:t>
            </a:r>
          </a:p>
        </p:txBody>
      </p:sp>
      <p:sp>
        <p:nvSpPr>
          <p:cNvPr id="2" name="Title 1"/>
          <p:cNvSpPr>
            <a:spLocks noGrp="1"/>
          </p:cNvSpPr>
          <p:nvPr>
            <p:ph type="title"/>
          </p:nvPr>
        </p:nvSpPr>
        <p:spPr>
          <a:xfrm>
            <a:off x="0" y="381000"/>
            <a:ext cx="9144000" cy="773113"/>
          </a:xfrm>
        </p:spPr>
        <p:txBody>
          <a:bodyPr/>
          <a:lstStyle/>
          <a:p>
            <a:r>
              <a:rPr lang="en-US" sz="4000" dirty="0" smtClean="0"/>
              <a:t>A President for the Confederacy</a:t>
            </a:r>
            <a:r>
              <a:rPr lang="en-US" dirty="0" smtClean="0"/>
              <a:t/>
            </a:r>
            <a:br>
              <a:rPr lang="en-US" dirty="0" smtClean="0"/>
            </a:br>
            <a:r>
              <a:rPr lang="en-US" sz="2800" dirty="0" smtClean="0">
                <a:solidFill>
                  <a:srgbClr val="000000"/>
                </a:solidFill>
                <a:latin typeface="+mj-lt"/>
              </a:rPr>
              <a:t>February 9, 1861</a:t>
            </a:r>
            <a:endParaRPr lang="en-US" sz="2800" dirty="0">
              <a:solidFill>
                <a:srgbClr val="000000"/>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245817"/>
            <a:ext cx="5257799" cy="4154983"/>
          </a:xfrm>
          <a:prstGeom prst="rect">
            <a:avLst/>
          </a:prstGeom>
          <a:noFill/>
        </p:spPr>
        <p:txBody>
          <a:bodyPr wrap="square" rtlCol="0">
            <a:spAutoFit/>
          </a:bodyPr>
          <a:lstStyle/>
          <a:p>
            <a:r>
              <a:rPr lang="en-US" sz="2200" dirty="0" smtClean="0">
                <a:solidFill>
                  <a:srgbClr val="376092"/>
                </a:solidFill>
                <a:latin typeface="+mj-lt"/>
                <a:cs typeface="Georgia"/>
              </a:rPr>
              <a:t>Preamble</a:t>
            </a:r>
          </a:p>
          <a:p>
            <a:r>
              <a:rPr lang="en-US" sz="2200" dirty="0" smtClean="0">
                <a:latin typeface="Georgia"/>
                <a:cs typeface="Georgia"/>
              </a:rPr>
              <a:t>“We, the people of the Confederate States, each State acting in its sovereign and independent character, in order to form a permanent federal government, establish justice, insure domestic tranquility, and secure the blessings of liberty to ourselves and our posterity invoking the favor and guidance of Almighty God do ordain and establish this Constitution for the Confederate States of America.”</a:t>
            </a:r>
            <a:endParaRPr lang="en-US" sz="2200" dirty="0">
              <a:latin typeface="Georgia"/>
              <a:cs typeface="Georgia"/>
            </a:endParaRPr>
          </a:p>
        </p:txBody>
      </p:sp>
      <p:sp>
        <p:nvSpPr>
          <p:cNvPr id="3" name="Rectangle 2"/>
          <p:cNvSpPr/>
          <p:nvPr/>
        </p:nvSpPr>
        <p:spPr>
          <a:xfrm>
            <a:off x="34118" y="381000"/>
            <a:ext cx="9144000" cy="1815882"/>
          </a:xfrm>
          <a:prstGeom prst="rect">
            <a:avLst/>
          </a:prstGeom>
          <a:noFill/>
        </p:spPr>
        <p:txBody>
          <a:bodyPr wrap="square" lIns="91440" tIns="45720" rIns="91440" bIns="45720">
            <a:spAutoFit/>
          </a:bodyPr>
          <a:lstStyle/>
          <a:p>
            <a:pPr algn="ctr"/>
            <a:r>
              <a:rPr lang="en-US" sz="4000" dirty="0">
                <a:solidFill>
                  <a:schemeClr val="accent1">
                    <a:lumMod val="75000"/>
                  </a:schemeClr>
                </a:solidFill>
                <a:latin typeface="Georgia" pitchFamily="18" charset="0"/>
              </a:rPr>
              <a:t>Constitution of the </a:t>
            </a:r>
            <a:endParaRPr lang="en-US" sz="4000" dirty="0" smtClean="0">
              <a:solidFill>
                <a:schemeClr val="accent1">
                  <a:lumMod val="75000"/>
                </a:schemeClr>
              </a:solidFill>
              <a:latin typeface="Georgia" pitchFamily="18" charset="0"/>
            </a:endParaRPr>
          </a:p>
          <a:p>
            <a:pPr algn="ctr"/>
            <a:r>
              <a:rPr lang="en-US" sz="4000" dirty="0" smtClean="0">
                <a:solidFill>
                  <a:schemeClr val="accent1">
                    <a:lumMod val="75000"/>
                  </a:schemeClr>
                </a:solidFill>
                <a:latin typeface="Georgia" pitchFamily="18" charset="0"/>
              </a:rPr>
              <a:t>Confederate States Of America</a:t>
            </a:r>
          </a:p>
          <a:p>
            <a:pPr algn="ctr"/>
            <a:r>
              <a:rPr lang="en-US" sz="2800" dirty="0" smtClean="0">
                <a:solidFill>
                  <a:srgbClr val="000000"/>
                </a:solidFill>
                <a:latin typeface="+mj-lt"/>
              </a:rPr>
              <a:t>March, 1861</a:t>
            </a:r>
            <a:endParaRPr lang="en-US" sz="2800" dirty="0">
              <a:solidFill>
                <a:srgbClr val="000000"/>
              </a:solidFill>
              <a:latin typeface="+mj-lt"/>
            </a:endParaRPr>
          </a:p>
        </p:txBody>
      </p:sp>
      <p:pic>
        <p:nvPicPr>
          <p:cNvPr id="21506" name="Picture 2" descr="View Image">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2291716"/>
            <a:ext cx="2558143" cy="316601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t Sumter cann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781175"/>
            <a:ext cx="4533900" cy="3400425"/>
          </a:xfrm>
          <a:prstGeom prst="rect">
            <a:avLst/>
          </a:prstGeom>
        </p:spPr>
      </p:pic>
      <p:sp>
        <p:nvSpPr>
          <p:cNvPr id="3" name="TextBox 2"/>
          <p:cNvSpPr txBox="1"/>
          <p:nvPr/>
        </p:nvSpPr>
        <p:spPr>
          <a:xfrm>
            <a:off x="7961" y="228600"/>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Fort Sumter </a:t>
            </a:r>
          </a:p>
          <a:p>
            <a:pPr algn="ctr"/>
            <a:r>
              <a:rPr lang="en-US" sz="2800" dirty="0" smtClean="0">
                <a:solidFill>
                  <a:srgbClr val="000000"/>
                </a:solidFill>
                <a:latin typeface="+mj-lt"/>
              </a:rPr>
              <a:t>April 12, 1861</a:t>
            </a:r>
            <a:endParaRPr lang="en-US" sz="2800" dirty="0">
              <a:solidFill>
                <a:srgbClr val="000000"/>
              </a:solidFill>
              <a:latin typeface="+mj-lt"/>
            </a:endParaRPr>
          </a:p>
        </p:txBody>
      </p:sp>
      <p:sp>
        <p:nvSpPr>
          <p:cNvPr id="5" name="TextBox 4"/>
          <p:cNvSpPr txBox="1"/>
          <p:nvPr/>
        </p:nvSpPr>
        <p:spPr>
          <a:xfrm>
            <a:off x="5257800" y="1600200"/>
            <a:ext cx="3200400" cy="4154983"/>
          </a:xfrm>
          <a:prstGeom prst="rect">
            <a:avLst/>
          </a:prstGeom>
          <a:noFill/>
        </p:spPr>
        <p:txBody>
          <a:bodyPr wrap="square" rtlCol="0">
            <a:spAutoFit/>
          </a:bodyPr>
          <a:lstStyle/>
          <a:p>
            <a:r>
              <a:rPr lang="en-US" sz="2200" dirty="0">
                <a:latin typeface="Georgia"/>
                <a:cs typeface="Georgia"/>
              </a:rPr>
              <a:t>Confederate </a:t>
            </a:r>
            <a:r>
              <a:rPr lang="en-US" sz="2200" dirty="0" smtClean="0">
                <a:latin typeface="Georgia"/>
                <a:cs typeface="Georgia"/>
              </a:rPr>
              <a:t>forces fired </a:t>
            </a:r>
            <a:r>
              <a:rPr lang="en-US" sz="2200" dirty="0">
                <a:latin typeface="Georgia"/>
                <a:cs typeface="Georgia"/>
              </a:rPr>
              <a:t>on the fort, which was unable </a:t>
            </a:r>
            <a:r>
              <a:rPr lang="en-US" sz="2200" dirty="0" smtClean="0">
                <a:latin typeface="Georgia"/>
                <a:cs typeface="Georgia"/>
              </a:rPr>
              <a:t>to effectively fight back.  The United States surrendered </a:t>
            </a:r>
            <a:r>
              <a:rPr lang="en-US" sz="2200" dirty="0">
                <a:latin typeface="Georgia"/>
                <a:cs typeface="Georgia"/>
              </a:rPr>
              <a:t>Fort </a:t>
            </a:r>
            <a:r>
              <a:rPr lang="en-US" sz="2200" dirty="0" smtClean="0">
                <a:latin typeface="Georgia"/>
                <a:cs typeface="Georgia"/>
              </a:rPr>
              <a:t>Sumter, Union forces left the following </a:t>
            </a:r>
            <a:r>
              <a:rPr lang="en-US" sz="2200" dirty="0">
                <a:latin typeface="Georgia"/>
                <a:cs typeface="Georgia"/>
              </a:rPr>
              <a:t>day. </a:t>
            </a:r>
            <a:endParaRPr lang="en-US" sz="2200" dirty="0" smtClean="0">
              <a:latin typeface="Georgia"/>
              <a:cs typeface="Georgia"/>
            </a:endParaRPr>
          </a:p>
          <a:p>
            <a:endParaRPr lang="en-US" sz="2200" dirty="0">
              <a:latin typeface="Georgia"/>
              <a:cs typeface="Georgia"/>
            </a:endParaRPr>
          </a:p>
          <a:p>
            <a:r>
              <a:rPr lang="en-US" sz="2200" dirty="0" smtClean="0">
                <a:latin typeface="Georgia"/>
                <a:cs typeface="Georgia"/>
              </a:rPr>
              <a:t>The firing upon Fort </a:t>
            </a:r>
            <a:r>
              <a:rPr lang="en-US" sz="2200" dirty="0">
                <a:latin typeface="Georgia"/>
                <a:cs typeface="Georgia"/>
              </a:rPr>
              <a:t>Sumter was the opening engagement of the American Civil War.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993" y="1600200"/>
            <a:ext cx="7933196" cy="5065776"/>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272534"/>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Secession</a:t>
            </a:r>
          </a:p>
          <a:p>
            <a:pPr algn="ctr"/>
            <a:r>
              <a:rPr lang="en-US" sz="2800" dirty="0" smtClean="0">
                <a:solidFill>
                  <a:srgbClr val="000000"/>
                </a:solidFill>
                <a:latin typeface="+mj-lt"/>
              </a:rPr>
              <a:t>April - June 1861</a:t>
            </a:r>
            <a:endParaRPr lang="en-US" sz="2800" dirty="0">
              <a:solidFill>
                <a:srgbClr val="000000"/>
              </a:solidFill>
              <a:latin typeface="+mj-lt"/>
            </a:endParaRPr>
          </a:p>
        </p:txBody>
      </p:sp>
    </p:spTree>
    <p:extLst>
      <p:ext uri="{BB962C8B-B14F-4D97-AF65-F5344CB8AC3E}">
        <p14:creationId xmlns:p14="http://schemas.microsoft.com/office/powerpoint/2010/main" val="3659884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ivil-war-curriculum-dra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civil-war-curriculum-draft</Template>
  <TotalTime>1150</TotalTime>
  <Words>431</Words>
  <Application>Microsoft Office PowerPoint</Application>
  <PresentationFormat>On-screen Show (4:3)</PresentationFormat>
  <Paragraphs>39</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ＭＳ Ｐゴシック</vt:lpstr>
      <vt:lpstr>Arial</vt:lpstr>
      <vt:lpstr>Calibri</vt:lpstr>
      <vt:lpstr>Georgia</vt:lpstr>
      <vt:lpstr>civil-war-curriculum-draft</vt:lpstr>
      <vt:lpstr>1861: The Country  Goes to War</vt:lpstr>
      <vt:lpstr>PowerPoint Presentation</vt:lpstr>
      <vt:lpstr>PowerPoint Presentation</vt:lpstr>
      <vt:lpstr>PowerPoint Presentation</vt:lpstr>
      <vt:lpstr>Secession January &amp; February, 1861</vt:lpstr>
      <vt:lpstr>A President for the Confederacy February 9, 1861</vt:lpstr>
      <vt:lpstr>PowerPoint Presentation</vt:lpstr>
      <vt:lpstr>PowerPoint Presentation</vt:lpstr>
      <vt:lpstr>PowerPoint Presentation</vt:lpstr>
      <vt:lpstr>Excerpt, First Inaugural Address Abraham Lincoln, President of the United States of America</vt:lpstr>
      <vt:lpstr>Excerpt from the Inaugural Address Jefferson Davis, President of the Confederate States of America</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James Paoletti</cp:lastModifiedBy>
  <cp:revision>60</cp:revision>
  <dcterms:created xsi:type="dcterms:W3CDTF">2011-02-25T19:49:50Z</dcterms:created>
  <dcterms:modified xsi:type="dcterms:W3CDTF">2017-02-14T14:49:17Z</dcterms:modified>
</cp:coreProperties>
</file>