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97" r:id="rId2"/>
    <p:sldId id="260" r:id="rId3"/>
    <p:sldId id="287" r:id="rId4"/>
    <p:sldId id="276" r:id="rId5"/>
    <p:sldId id="261" r:id="rId6"/>
    <p:sldId id="262" r:id="rId7"/>
    <p:sldId id="281" r:id="rId8"/>
    <p:sldId id="282" r:id="rId9"/>
    <p:sldId id="283" r:id="rId10"/>
    <p:sldId id="284" r:id="rId11"/>
    <p:sldId id="263" r:id="rId12"/>
    <p:sldId id="266" r:id="rId13"/>
    <p:sldId id="264" r:id="rId14"/>
    <p:sldId id="292" r:id="rId15"/>
    <p:sldId id="293" r:id="rId16"/>
    <p:sldId id="294" r:id="rId17"/>
    <p:sldId id="267" r:id="rId18"/>
    <p:sldId id="298" r:id="rId19"/>
    <p:sldId id="272" r:id="rId20"/>
    <p:sldId id="296" r:id="rId21"/>
    <p:sldId id="288" r:id="rId22"/>
    <p:sldId id="285" r:id="rId23"/>
    <p:sldId id="291" r:id="rId24"/>
    <p:sldId id="286" r:id="rId25"/>
    <p:sldId id="269" r:id="rId26"/>
    <p:sldId id="270" r:id="rId27"/>
    <p:sldId id="290" r:id="rId28"/>
    <p:sldId id="27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80863" autoAdjust="0"/>
  </p:normalViewPr>
  <p:slideViewPr>
    <p:cSldViewPr>
      <p:cViewPr varScale="1">
        <p:scale>
          <a:sx n="66" d="100"/>
          <a:sy n="66" d="100"/>
        </p:scale>
        <p:origin x="149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AB4CE7-395D-498C-90F4-534057F422F1}" type="datetimeFigureOut">
              <a:rPr lang="en-US" smtClean="0"/>
              <a:pPr/>
              <a:t>3/23/2017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8FC243-2014-4402-87CA-0DC73722FDEA}" type="slidenum">
              <a:rPr lang="en-US" smtClean="0"/>
              <a:pPr/>
              <a:t>‹#›</a:t>
            </a:fld>
            <a:endParaRPr lang="en-US"/>
          </a:p>
        </p:txBody>
      </p:sp>
    </p:spTree>
    <p:extLst>
      <p:ext uri="{BB962C8B-B14F-4D97-AF65-F5344CB8AC3E}">
        <p14:creationId xmlns:p14="http://schemas.microsoft.com/office/powerpoint/2010/main" val="4014945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a:t>
            </a:r>
          </a:p>
          <a:p>
            <a:r>
              <a:rPr lang="en-US" dirty="0" smtClean="0"/>
              <a:t>Left – Ulysses S. Grant</a:t>
            </a:r>
          </a:p>
          <a:p>
            <a:r>
              <a:rPr lang="en-US" dirty="0" smtClean="0"/>
              <a:t>Right – Robert E. Lee</a:t>
            </a:r>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2</a:t>
            </a:fld>
            <a:endParaRPr lang="en-US"/>
          </a:p>
        </p:txBody>
      </p:sp>
    </p:spTree>
    <p:extLst>
      <p:ext uri="{BB962C8B-B14F-4D97-AF65-F5344CB8AC3E}">
        <p14:creationId xmlns:p14="http://schemas.microsoft.com/office/powerpoint/2010/main" val="1237352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smtClean="0"/>
              <a:t>Debate Questions:</a:t>
            </a:r>
          </a:p>
          <a:p>
            <a:r>
              <a:rPr lang="en-US" sz="1200" dirty="0" smtClean="0"/>
              <a:t>Mr. Lincoln – How do you suppose we will win this war?</a:t>
            </a:r>
          </a:p>
          <a:p>
            <a:r>
              <a:rPr lang="en-US" sz="1200" dirty="0" smtClean="0"/>
              <a:t>Mr. McClellan – Do you think we can win the war? What would you like to do instead of fight the war?</a:t>
            </a:r>
          </a:p>
          <a:p>
            <a:r>
              <a:rPr lang="en-US" sz="1200" dirty="0" smtClean="0"/>
              <a:t>Mr. McClellan – If we end the war and allow slavery to continue in the South, do we still have to return runaway slaves?</a:t>
            </a:r>
          </a:p>
          <a:p>
            <a:r>
              <a:rPr lang="en-US" sz="1200" dirty="0" smtClean="0"/>
              <a:t>Mr. Lincoln &amp; Mr. McClellan – What do you think the nation wants right now?</a:t>
            </a:r>
          </a:p>
          <a:p>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19</a:t>
            </a:fld>
            <a:endParaRPr lang="en-US"/>
          </a:p>
        </p:txBody>
      </p:sp>
    </p:spTree>
    <p:extLst>
      <p:ext uri="{BB962C8B-B14F-4D97-AF65-F5344CB8AC3E}">
        <p14:creationId xmlns:p14="http://schemas.microsoft.com/office/powerpoint/2010/main" val="1482403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Four men with crowbars prying up a rail, destroying the Confederacy’s ability to transport troops and supplies.  </a:t>
            </a:r>
          </a:p>
          <a:p>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22</a:t>
            </a:fld>
            <a:endParaRPr lang="en-US"/>
          </a:p>
        </p:txBody>
      </p:sp>
    </p:spTree>
    <p:extLst>
      <p:ext uri="{BB962C8B-B14F-4D97-AF65-F5344CB8AC3E}">
        <p14:creationId xmlns:p14="http://schemas.microsoft.com/office/powerpoint/2010/main" val="1586116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information:</a:t>
            </a:r>
          </a:p>
          <a:p>
            <a:r>
              <a:rPr lang="en-US" dirty="0" smtClean="0"/>
              <a:t>Lincoln’s second inaugural</a:t>
            </a:r>
            <a:r>
              <a:rPr lang="en-US" baseline="0" dirty="0" smtClean="0"/>
              <a:t> address</a:t>
            </a:r>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23</a:t>
            </a:fld>
            <a:endParaRPr lang="en-US"/>
          </a:p>
        </p:txBody>
      </p:sp>
    </p:spTree>
    <p:extLst>
      <p:ext uri="{BB962C8B-B14F-4D97-AF65-F5344CB8AC3E}">
        <p14:creationId xmlns:p14="http://schemas.microsoft.com/office/powerpoint/2010/main" val="2192261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a:t>
            </a:r>
          </a:p>
          <a:p>
            <a:r>
              <a:rPr lang="en-US" sz="1200" dirty="0" smtClean="0"/>
              <a:t>Ruins of the State Arsenal at Richmond showing stacked and scattered ammunition. </a:t>
            </a:r>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24</a:t>
            </a:fld>
            <a:endParaRPr lang="en-US"/>
          </a:p>
        </p:txBody>
      </p:sp>
    </p:spTree>
    <p:extLst>
      <p:ext uri="{BB962C8B-B14F-4D97-AF65-F5344CB8AC3E}">
        <p14:creationId xmlns:p14="http://schemas.microsoft.com/office/powerpoint/2010/main" val="2605017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General Joshua Lawrence Chamberlain was present at the surrender.  His account made it appear as though Abraham Lincoln’s wishes for “charity” toward the former Confederates was likely.  </a:t>
            </a:r>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26</a:t>
            </a:fld>
            <a:endParaRPr lang="en-US"/>
          </a:p>
        </p:txBody>
      </p:sp>
    </p:spTree>
    <p:extLst>
      <p:ext uri="{BB962C8B-B14F-4D97-AF65-F5344CB8AC3E}">
        <p14:creationId xmlns:p14="http://schemas.microsoft.com/office/powerpoint/2010/main" val="1080155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a:t>
            </a:r>
          </a:p>
          <a:p>
            <a:r>
              <a:rPr lang="en-US" dirty="0" smtClean="0"/>
              <a:t>Richmond in ruins.</a:t>
            </a:r>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28</a:t>
            </a:fld>
            <a:endParaRPr lang="en-US"/>
          </a:p>
        </p:txBody>
      </p:sp>
    </p:spTree>
    <p:extLst>
      <p:ext uri="{BB962C8B-B14F-4D97-AF65-F5344CB8AC3E}">
        <p14:creationId xmlns:p14="http://schemas.microsoft.com/office/powerpoint/2010/main" val="30998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Grant decided to fight the war on five fronts, with the biggest numbers toward Richmond and Atlanta.</a:t>
            </a:r>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6</a:t>
            </a:fld>
            <a:endParaRPr lang="en-US"/>
          </a:p>
        </p:txBody>
      </p:sp>
    </p:spTree>
    <p:extLst>
      <p:ext uri="{BB962C8B-B14F-4D97-AF65-F5344CB8AC3E}">
        <p14:creationId xmlns:p14="http://schemas.microsoft.com/office/powerpoint/2010/main" val="371810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a:t>
            </a:r>
          </a:p>
          <a:p>
            <a:r>
              <a:rPr lang="en-US" dirty="0" smtClean="0"/>
              <a:t>Spotsylvania</a:t>
            </a:r>
            <a:r>
              <a:rPr lang="en-US" baseline="0" dirty="0" smtClean="0"/>
              <a:t> Court House, 1864</a:t>
            </a:r>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8</a:t>
            </a:fld>
            <a:endParaRPr lang="en-US"/>
          </a:p>
        </p:txBody>
      </p:sp>
    </p:spTree>
    <p:extLst>
      <p:ext uri="{BB962C8B-B14F-4D97-AF65-F5344CB8AC3E}">
        <p14:creationId xmlns:p14="http://schemas.microsoft.com/office/powerpoint/2010/main" val="3794928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information:</a:t>
            </a:r>
          </a:p>
          <a:p>
            <a:r>
              <a:rPr lang="en-US" dirty="0" smtClean="0"/>
              <a:t>Union troops</a:t>
            </a:r>
            <a:r>
              <a:rPr lang="en-US" baseline="0" dirty="0" smtClean="0"/>
              <a:t> preparing to charge</a:t>
            </a:r>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9</a:t>
            </a:fld>
            <a:endParaRPr lang="en-US"/>
          </a:p>
        </p:txBody>
      </p:sp>
    </p:spTree>
    <p:extLst>
      <p:ext uri="{BB962C8B-B14F-4D97-AF65-F5344CB8AC3E}">
        <p14:creationId xmlns:p14="http://schemas.microsoft.com/office/powerpoint/2010/main" val="4268604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information:</a:t>
            </a:r>
          </a:p>
          <a:p>
            <a:r>
              <a:rPr lang="en-US" sz="1200" dirty="0" smtClean="0"/>
              <a:t>Union Maj. Gen. William T. Sherman and his staff in the trenches outside of Atlanta</a:t>
            </a:r>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10</a:t>
            </a:fld>
            <a:endParaRPr lang="en-US"/>
          </a:p>
        </p:txBody>
      </p:sp>
    </p:spTree>
    <p:extLst>
      <p:ext uri="{BB962C8B-B14F-4D97-AF65-F5344CB8AC3E}">
        <p14:creationId xmlns:p14="http://schemas.microsoft.com/office/powerpoint/2010/main" val="401337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With the war raging and the fate of the country hanging in the balance, the 1864 election had particular significance.  Abraham Lincoln sought reelection in his campaign against  former Union General George B. McClellan. </a:t>
            </a:r>
          </a:p>
          <a:p>
            <a:endParaRPr lang="en-US" sz="1200" dirty="0" smtClean="0"/>
          </a:p>
          <a:p>
            <a:r>
              <a:rPr lang="en-US" sz="1200" b="1" dirty="0" smtClean="0"/>
              <a:t>Image</a:t>
            </a:r>
            <a:r>
              <a:rPr lang="en-US" sz="1200" b="1" baseline="0" dirty="0" smtClean="0"/>
              <a:t> information:</a:t>
            </a:r>
          </a:p>
          <a:p>
            <a:r>
              <a:rPr lang="en-US" sz="1200" baseline="0" dirty="0" smtClean="0"/>
              <a:t>Left – Democratic Candidates</a:t>
            </a:r>
          </a:p>
          <a:p>
            <a:r>
              <a:rPr lang="en-US" sz="1200" baseline="0" dirty="0" smtClean="0"/>
              <a:t>Right – Republican Candidates</a:t>
            </a:r>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11</a:t>
            </a:fld>
            <a:endParaRPr lang="en-US"/>
          </a:p>
        </p:txBody>
      </p:sp>
    </p:spTree>
    <p:extLst>
      <p:ext uri="{BB962C8B-B14F-4D97-AF65-F5344CB8AC3E}">
        <p14:creationId xmlns:p14="http://schemas.microsoft.com/office/powerpoint/2010/main" val="3358289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Abraham Lincoln argued that the war must be won, the slaves freed, and the Union preserved at all costs.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McClellan argued that the war had gone on long enough and that the South should be allowed to secede in order to save American lives.  This meant that slavery would continue in the Southern states.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12</a:t>
            </a:fld>
            <a:endParaRPr lang="en-US"/>
          </a:p>
        </p:txBody>
      </p:sp>
    </p:spTree>
    <p:extLst>
      <p:ext uri="{BB962C8B-B14F-4D97-AF65-F5344CB8AC3E}">
        <p14:creationId xmlns:p14="http://schemas.microsoft.com/office/powerpoint/2010/main" val="3751358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At</a:t>
            </a:r>
            <a:r>
              <a:rPr lang="en-US" sz="1200" baseline="0" dirty="0" smtClean="0"/>
              <a:t> this time in the war, m</a:t>
            </a:r>
            <a:r>
              <a:rPr lang="en-US" sz="1200" dirty="0" smtClean="0"/>
              <a:t>any Americans asked why the war was being fought and whether it was worth it.</a:t>
            </a:r>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13</a:t>
            </a:fld>
            <a:endParaRPr lang="en-US"/>
          </a:p>
        </p:txBody>
      </p:sp>
    </p:spTree>
    <p:extLst>
      <p:ext uri="{BB962C8B-B14F-4D97-AF65-F5344CB8AC3E}">
        <p14:creationId xmlns:p14="http://schemas.microsoft.com/office/powerpoint/2010/main" val="3927946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Georgia" pitchFamily="18" charset="0"/>
              </a:rPr>
              <a:t>After reading the</a:t>
            </a:r>
            <a:r>
              <a:rPr lang="en-US" sz="1200" baseline="0" dirty="0" smtClean="0">
                <a:latin typeface="Georgia" pitchFamily="18" charset="0"/>
              </a:rPr>
              <a:t> </a:t>
            </a:r>
            <a:r>
              <a:rPr lang="en-US" sz="1200" dirty="0" smtClean="0">
                <a:latin typeface="Georgia" pitchFamily="18" charset="0"/>
              </a:rPr>
              <a:t>platforms consider the following military, political, and economic factors</a:t>
            </a:r>
          </a:p>
          <a:p>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17</a:t>
            </a:fld>
            <a:endParaRPr lang="en-US"/>
          </a:p>
        </p:txBody>
      </p:sp>
    </p:spTree>
    <p:extLst>
      <p:ext uri="{BB962C8B-B14F-4D97-AF65-F5344CB8AC3E}">
        <p14:creationId xmlns:p14="http://schemas.microsoft.com/office/powerpoint/2010/main" val="189295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val="427322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val="170332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F7FDF1D4-D8F2-4A97-86A9-BFC487C749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166400"/>
          </a:xfrm>
        </p:spPr>
        <p:txBody>
          <a:bodyPr/>
          <a:lstStyle/>
          <a:p>
            <a:r>
              <a:rPr lang="en-US" dirty="0" smtClean="0">
                <a:solidFill>
                  <a:schemeClr val="bg1"/>
                </a:solidFill>
              </a:rPr>
              <a:t>1864-1865: Bringing the War to an End</a:t>
            </a:r>
            <a:endParaRPr lang="en-US" dirty="0">
              <a:solidFill>
                <a:schemeClr val="bg1"/>
              </a:solidFill>
            </a:endParaRPr>
          </a:p>
        </p:txBody>
      </p:sp>
    </p:spTree>
    <p:extLst>
      <p:ext uri="{BB962C8B-B14F-4D97-AF65-F5344CB8AC3E}">
        <p14:creationId xmlns:p14="http://schemas.microsoft.com/office/powerpoint/2010/main" val="4172887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Atlanta Campaign</a:t>
            </a:r>
            <a:endParaRPr lang="en-US" dirty="0"/>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57200" y="1600200"/>
            <a:ext cx="4038600" cy="4011556"/>
          </a:xfrm>
        </p:spPr>
      </p:pic>
      <p:sp>
        <p:nvSpPr>
          <p:cNvPr id="4" name="Content Placeholder 3"/>
          <p:cNvSpPr>
            <a:spLocks noGrp="1"/>
          </p:cNvSpPr>
          <p:nvPr>
            <p:ph sz="half" idx="2"/>
          </p:nvPr>
        </p:nvSpPr>
        <p:spPr>
          <a:xfrm>
            <a:off x="4648200" y="1600200"/>
            <a:ext cx="4267200" cy="4231801"/>
          </a:xfrm>
        </p:spPr>
        <p:txBody>
          <a:bodyPr/>
          <a:lstStyle/>
          <a:p>
            <a:pPr marL="0" indent="0">
              <a:buNone/>
            </a:pPr>
            <a:r>
              <a:rPr lang="en-US" sz="1900" dirty="0"/>
              <a:t>The </a:t>
            </a:r>
            <a:r>
              <a:rPr lang="en-US" sz="1900" b="1" dirty="0">
                <a:solidFill>
                  <a:srgbClr val="225790"/>
                </a:solidFill>
              </a:rPr>
              <a:t>Atlanta Campaign</a:t>
            </a:r>
            <a:r>
              <a:rPr lang="en-US" sz="1900" dirty="0">
                <a:solidFill>
                  <a:srgbClr val="225790"/>
                </a:solidFill>
              </a:rPr>
              <a:t> </a:t>
            </a:r>
            <a:r>
              <a:rPr lang="en-US" sz="1900" dirty="0"/>
              <a:t>was a series of battles fought throughout  Georgia during the </a:t>
            </a:r>
            <a:r>
              <a:rPr lang="en-US" sz="1900" b="1" dirty="0">
                <a:solidFill>
                  <a:srgbClr val="225790"/>
                </a:solidFill>
              </a:rPr>
              <a:t>spring and summer of 1864</a:t>
            </a:r>
            <a:r>
              <a:rPr lang="en-US" sz="1900" dirty="0">
                <a:solidFill>
                  <a:srgbClr val="225790"/>
                </a:solidFill>
              </a:rPr>
              <a:t>.</a:t>
            </a:r>
            <a:r>
              <a:rPr lang="en-US" sz="1900" dirty="0"/>
              <a:t> Union Maj. Gen. William T. Sherman invaded Georgia, opposed by the Confederate general Joseph E. Johnston. Johnston's Army of Tennessee withdrew toward Atlanta.  Davis replaced Johnston with John Bell Hood, whose army was eventually besieged in Atlanta.  The city fell on September 2, but casualties numbered over 66,000.</a:t>
            </a:r>
            <a:r>
              <a:rPr lang="en-US" sz="1900" dirty="0" smtClean="0"/>
              <a:t> </a:t>
            </a:r>
          </a:p>
          <a:p>
            <a:pPr marL="0" indent="0">
              <a:buNone/>
            </a:pPr>
            <a:endParaRPr lang="en-US" sz="1900" dirty="0" smtClean="0"/>
          </a:p>
          <a:p>
            <a:pPr marL="0" indent="0">
              <a:buNone/>
            </a:pPr>
            <a:r>
              <a:rPr lang="en-US" sz="1900" dirty="0" smtClean="0"/>
              <a:t> </a:t>
            </a:r>
            <a:r>
              <a:rPr lang="en-US" sz="1900" dirty="0">
                <a:solidFill>
                  <a:srgbClr val="225790"/>
                </a:solidFill>
                <a:latin typeface="+mj-lt"/>
              </a:rPr>
              <a:t>Find Atlanta on your map and label it </a:t>
            </a:r>
            <a:r>
              <a:rPr lang="en-US" sz="1900" i="1" dirty="0">
                <a:solidFill>
                  <a:srgbClr val="225790"/>
                </a:solidFill>
                <a:latin typeface="+mj-lt"/>
              </a:rPr>
              <a:t>The Atlanta Campaign</a:t>
            </a:r>
            <a:r>
              <a:rPr lang="en-US" sz="1900" i="1" dirty="0" smtClean="0"/>
              <a:t>.</a:t>
            </a:r>
            <a:endParaRPr lang="en-US" sz="19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Election of 1864</a:t>
            </a:r>
            <a:endParaRPr lang="en-US" dirty="0"/>
          </a:p>
        </p:txBody>
      </p:sp>
      <p:pic>
        <p:nvPicPr>
          <p:cNvPr id="11" name="Content Placeholder 10"/>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480439" y="1600200"/>
            <a:ext cx="3015361" cy="4232275"/>
          </a:xfrm>
        </p:spPr>
      </p:pic>
      <p:pic>
        <p:nvPicPr>
          <p:cNvPr id="12" name="Content Placeholder 11"/>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4724400" y="1600199"/>
            <a:ext cx="3136839" cy="4419601"/>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4D4D4D"/>
                </a:solidFill>
              </a:rPr>
              <a:t>Election of 1864</a:t>
            </a:r>
            <a:endParaRPr lang="en-US" sz="4000" dirty="0">
              <a:solidFill>
                <a:srgbClr val="4D4D4D"/>
              </a:solidFill>
            </a:endParaRPr>
          </a:p>
        </p:txBody>
      </p:sp>
      <p:sp>
        <p:nvSpPr>
          <p:cNvPr id="5" name="Text Placeholder 4"/>
          <p:cNvSpPr>
            <a:spLocks noGrp="1"/>
          </p:cNvSpPr>
          <p:nvPr>
            <p:ph type="body" idx="1"/>
          </p:nvPr>
        </p:nvSpPr>
        <p:spPr>
          <a:xfrm>
            <a:off x="531812" y="4999038"/>
            <a:ext cx="4040188" cy="868362"/>
          </a:xfrm>
        </p:spPr>
        <p:txBody>
          <a:bodyPr/>
          <a:lstStyle/>
          <a:p>
            <a:pPr algn="ctr"/>
            <a:r>
              <a:rPr lang="en-US" sz="1600" b="1" dirty="0">
                <a:solidFill>
                  <a:srgbClr val="225790"/>
                </a:solidFill>
                <a:latin typeface="Georgia" pitchFamily="18" charset="0"/>
              </a:rPr>
              <a:t>Abraham Lincoln </a:t>
            </a:r>
            <a:r>
              <a:rPr lang="en-US" sz="1600" dirty="0">
                <a:latin typeface="Georgia" pitchFamily="18" charset="0"/>
              </a:rPr>
              <a:t>argued that the war must be won, the slaves freed, and the Union preserved at all costs</a:t>
            </a:r>
            <a:r>
              <a:rPr lang="en-US" sz="1600" dirty="0" smtClean="0">
                <a:latin typeface="Georgia" pitchFamily="18" charset="0"/>
              </a:rPr>
              <a:t>.</a:t>
            </a:r>
            <a:endParaRPr lang="en-US" sz="1600" dirty="0">
              <a:latin typeface="Georgia" pitchFamily="18" charset="0"/>
            </a:endParaRPr>
          </a:p>
        </p:txBody>
      </p:sp>
      <p:pic>
        <p:nvPicPr>
          <p:cNvPr id="11" name="Content Placeholder 10"/>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219200" y="1591469"/>
            <a:ext cx="2390724" cy="3361532"/>
          </a:xfrm>
        </p:spPr>
      </p:pic>
      <p:sp>
        <p:nvSpPr>
          <p:cNvPr id="9" name="Text Placeholder 8"/>
          <p:cNvSpPr>
            <a:spLocks noGrp="1"/>
          </p:cNvSpPr>
          <p:nvPr>
            <p:ph type="body" sz="quarter" idx="3"/>
          </p:nvPr>
        </p:nvSpPr>
        <p:spPr>
          <a:xfrm>
            <a:off x="4724400" y="5181600"/>
            <a:ext cx="4114800" cy="1401762"/>
          </a:xfrm>
        </p:spPr>
        <p:txBody>
          <a:bodyPr/>
          <a:lstStyle/>
          <a:p>
            <a:pPr algn="ctr"/>
            <a:r>
              <a:rPr lang="en-US" sz="1600" b="1" dirty="0" smtClean="0">
                <a:solidFill>
                  <a:srgbClr val="225790"/>
                </a:solidFill>
                <a:latin typeface="Georgia" pitchFamily="18" charset="0"/>
              </a:rPr>
              <a:t>George McClellan </a:t>
            </a:r>
            <a:r>
              <a:rPr lang="en-US" sz="1600" dirty="0">
                <a:latin typeface="Georgia" pitchFamily="18" charset="0"/>
              </a:rPr>
              <a:t>argued that the war had gone on long enough and that the South should be allowed to secede in order to save American lives.  This meant that slavery would continue in the Southern states</a:t>
            </a:r>
            <a:r>
              <a:rPr lang="en-US" sz="1600" dirty="0" smtClean="0">
                <a:latin typeface="Georgia" pitchFamily="18" charset="0"/>
              </a:rPr>
              <a:t>.</a:t>
            </a:r>
            <a:endParaRPr lang="en-US" sz="1600" dirty="0">
              <a:latin typeface="Georgia" pitchFamily="18" charset="0"/>
            </a:endParaRPr>
          </a:p>
        </p:txBody>
      </p:sp>
      <p:pic>
        <p:nvPicPr>
          <p:cNvPr id="12" name="Content Placeholder 11"/>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5432424" y="1591469"/>
            <a:ext cx="2689225" cy="336153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98486" y="6611779"/>
            <a:ext cx="2345514" cy="246221"/>
          </a:xfrm>
          <a:prstGeom prst="rect">
            <a:avLst/>
          </a:prstGeom>
          <a:noFill/>
        </p:spPr>
        <p:txBody>
          <a:bodyPr wrap="none" rtlCol="0">
            <a:spAutoFit/>
          </a:bodyPr>
          <a:lstStyle/>
          <a:p>
            <a:r>
              <a:rPr lang="en-US" sz="1000" dirty="0" smtClean="0"/>
              <a:t>Image courtesy of the Library of Congress</a:t>
            </a:r>
            <a:endParaRPr lang="en-US" sz="1000" dirty="0"/>
          </a:p>
        </p:txBody>
      </p:sp>
      <p:sp>
        <p:nvSpPr>
          <p:cNvPr id="3" name="Title 2"/>
          <p:cNvSpPr>
            <a:spLocks noGrp="1"/>
          </p:cNvSpPr>
          <p:nvPr>
            <p:ph type="title"/>
          </p:nvPr>
        </p:nvSpPr>
        <p:spPr/>
        <p:txBody>
          <a:bodyPr/>
          <a:lstStyle/>
          <a:p>
            <a:r>
              <a:rPr lang="en-US" sz="4000" dirty="0" smtClean="0">
                <a:solidFill>
                  <a:srgbClr val="4D4D4D"/>
                </a:solidFill>
              </a:rPr>
              <a:t>Election of 1864</a:t>
            </a:r>
            <a:endParaRPr lang="en-US" sz="4000" dirty="0">
              <a:solidFill>
                <a:srgbClr val="4D4D4D"/>
              </a:solidFill>
            </a:endParaRP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54457" y="1600200"/>
            <a:ext cx="5635086" cy="420528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807992">
            <a:off x="609600" y="1524000"/>
            <a:ext cx="3547241" cy="4572000"/>
          </a:xfrm>
          <a:prstGeom prst="rect">
            <a:avLst/>
          </a:prstGeom>
          <a:noFill/>
          <a:ln>
            <a:noFill/>
          </a:ln>
        </p:spPr>
      </p:pic>
      <p:sp>
        <p:nvSpPr>
          <p:cNvPr id="9" name="Title 8"/>
          <p:cNvSpPr>
            <a:spLocks noGrp="1"/>
          </p:cNvSpPr>
          <p:nvPr>
            <p:ph type="title"/>
          </p:nvPr>
        </p:nvSpPr>
        <p:spPr/>
        <p:txBody>
          <a:bodyPr/>
          <a:lstStyle/>
          <a:p>
            <a:r>
              <a:rPr lang="en-US" sz="4000" smtClean="0">
                <a:solidFill>
                  <a:srgbClr val="4D4D4D"/>
                </a:solidFill>
              </a:rPr>
              <a:t>Election of 1864</a:t>
            </a:r>
            <a:endParaRPr lang="en-US" sz="4000" dirty="0">
              <a:solidFill>
                <a:srgbClr val="4D4D4D"/>
              </a:solidFill>
            </a:endParaRPr>
          </a:p>
        </p:txBody>
      </p:sp>
      <p:sp>
        <p:nvSpPr>
          <p:cNvPr id="11" name="Content Placeholder 10"/>
          <p:cNvSpPr>
            <a:spLocks noGrp="1"/>
          </p:cNvSpPr>
          <p:nvPr>
            <p:ph sz="half" idx="2"/>
          </p:nvPr>
        </p:nvSpPr>
        <p:spPr>
          <a:xfrm>
            <a:off x="5477536" y="1600200"/>
            <a:ext cx="3209263" cy="4231801"/>
          </a:xfrm>
        </p:spPr>
        <p:txBody>
          <a:bodyPr/>
          <a:lstStyle/>
          <a:p>
            <a:pPr marL="0" indent="0">
              <a:buNone/>
            </a:pPr>
            <a:r>
              <a:rPr lang="en-US" sz="3600" dirty="0" smtClean="0"/>
              <a:t>Activity</a:t>
            </a:r>
          </a:p>
          <a:p>
            <a:pPr marL="0" indent="0">
              <a:buNone/>
            </a:pPr>
            <a:r>
              <a:rPr lang="en-US" sz="2200" dirty="0" smtClean="0">
                <a:solidFill>
                  <a:srgbClr val="225790"/>
                </a:solidFill>
                <a:latin typeface="+mj-lt"/>
              </a:rPr>
              <a:t>Students considering the war from the perspective of </a:t>
            </a:r>
            <a:r>
              <a:rPr lang="en-US" sz="2200" b="1" dirty="0" smtClean="0">
                <a:solidFill>
                  <a:srgbClr val="225790"/>
                </a:solidFill>
                <a:latin typeface="+mj-lt"/>
              </a:rPr>
              <a:t>Abraham Lincoln </a:t>
            </a:r>
            <a:r>
              <a:rPr lang="en-US" sz="2200" dirty="0" smtClean="0">
                <a:solidFill>
                  <a:srgbClr val="225790"/>
                </a:solidFill>
                <a:latin typeface="+mj-lt"/>
              </a:rPr>
              <a:t>will read the Baltimore Platform</a:t>
            </a:r>
            <a:endParaRPr lang="en-US" sz="2200" dirty="0">
              <a:solidFill>
                <a:srgbClr val="225790"/>
              </a:solidFill>
              <a:latin typeface="+mj-lt"/>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629005" y="1676400"/>
            <a:ext cx="848532" cy="667512"/>
          </a:xfrm>
          <a:prstGeom prst="rect">
            <a:avLst/>
          </a:prstGeom>
        </p:spPr>
      </p:pic>
    </p:spTree>
    <p:extLst>
      <p:ext uri="{BB962C8B-B14F-4D97-AF65-F5344CB8AC3E}">
        <p14:creationId xmlns:p14="http://schemas.microsoft.com/office/powerpoint/2010/main" val="2705201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solidFill>
                  <a:srgbClr val="4D4D4D"/>
                </a:solidFill>
              </a:rPr>
              <a:t>Election of 1864</a:t>
            </a:r>
            <a:endParaRPr lang="en-US" sz="4000" dirty="0"/>
          </a:p>
        </p:txBody>
      </p:sp>
      <p:sp>
        <p:nvSpPr>
          <p:cNvPr id="7" name="Content Placeholder 6"/>
          <p:cNvSpPr>
            <a:spLocks noGrp="1"/>
          </p:cNvSpPr>
          <p:nvPr>
            <p:ph sz="half" idx="2"/>
          </p:nvPr>
        </p:nvSpPr>
        <p:spPr>
          <a:xfrm>
            <a:off x="5477537" y="1600200"/>
            <a:ext cx="3209263" cy="4231801"/>
          </a:xfrm>
        </p:spPr>
        <p:txBody>
          <a:bodyPr/>
          <a:lstStyle/>
          <a:p>
            <a:pPr marL="0" indent="0">
              <a:buNone/>
            </a:pPr>
            <a:r>
              <a:rPr lang="en-US" sz="3600" dirty="0" smtClean="0"/>
              <a:t>Activity</a:t>
            </a:r>
            <a:r>
              <a:rPr lang="en-US" sz="2200" dirty="0" smtClean="0"/>
              <a:t/>
            </a:r>
            <a:br>
              <a:rPr lang="en-US" sz="2200" dirty="0" smtClean="0"/>
            </a:br>
            <a:r>
              <a:rPr lang="en-US" sz="2200" dirty="0" smtClean="0">
                <a:solidFill>
                  <a:srgbClr val="225790"/>
                </a:solidFill>
                <a:latin typeface="+mj-lt"/>
              </a:rPr>
              <a:t>Students </a:t>
            </a:r>
            <a:r>
              <a:rPr lang="en-US" sz="2200" dirty="0">
                <a:solidFill>
                  <a:srgbClr val="225790"/>
                </a:solidFill>
                <a:latin typeface="+mj-lt"/>
              </a:rPr>
              <a:t>considering the war from the perspective of </a:t>
            </a:r>
            <a:r>
              <a:rPr lang="en-US" sz="2200" b="1" dirty="0">
                <a:solidFill>
                  <a:srgbClr val="225790"/>
                </a:solidFill>
                <a:latin typeface="+mj-lt"/>
              </a:rPr>
              <a:t>George B. McClellan </a:t>
            </a:r>
            <a:r>
              <a:rPr lang="en-US" sz="2200" dirty="0">
                <a:solidFill>
                  <a:srgbClr val="225790"/>
                </a:solidFill>
                <a:latin typeface="+mj-lt"/>
              </a:rPr>
              <a:t>will read the Chicago Platform</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807992">
            <a:off x="609600" y="1524000"/>
            <a:ext cx="3547241" cy="4572000"/>
          </a:xfrm>
          <a:prstGeom prst="rect">
            <a:avLst/>
          </a:prstGeom>
          <a:noFill/>
          <a:ln>
            <a:noFill/>
          </a:ln>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629005" y="1676400"/>
            <a:ext cx="848532" cy="667512"/>
          </a:xfrm>
          <a:prstGeom prst="rect">
            <a:avLst/>
          </a:prstGeom>
        </p:spPr>
      </p:pic>
    </p:spTree>
    <p:extLst>
      <p:ext uri="{BB962C8B-B14F-4D97-AF65-F5344CB8AC3E}">
        <p14:creationId xmlns:p14="http://schemas.microsoft.com/office/powerpoint/2010/main" val="1396990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1">
                    <a:lumMod val="75000"/>
                  </a:schemeClr>
                </a:solidFill>
              </a:rPr>
              <a:t>What do you think?</a:t>
            </a:r>
          </a:p>
        </p:txBody>
      </p:sp>
      <p:sp>
        <p:nvSpPr>
          <p:cNvPr id="6" name="Content Placeholder 5"/>
          <p:cNvSpPr>
            <a:spLocks noGrp="1"/>
          </p:cNvSpPr>
          <p:nvPr>
            <p:ph idx="1"/>
          </p:nvPr>
        </p:nvSpPr>
        <p:spPr/>
        <p:txBody>
          <a:bodyPr/>
          <a:lstStyle/>
          <a:p>
            <a:pPr marL="0" indent="0">
              <a:buNone/>
            </a:pPr>
            <a:r>
              <a:rPr lang="en-US" sz="2400" dirty="0" smtClean="0"/>
              <a:t>Not </a:t>
            </a:r>
            <a:r>
              <a:rPr lang="en-US" sz="2400" dirty="0"/>
              <a:t>knowing who will win or lose, is it worth continuing the war, no matter how many </a:t>
            </a:r>
            <a:r>
              <a:rPr lang="en-US" sz="2400" dirty="0" smtClean="0"/>
              <a:t>casualties?</a:t>
            </a:r>
            <a:endParaRPr lang="en-US" sz="2200" dirty="0"/>
          </a:p>
          <a:p>
            <a:pPr marL="0" indent="0">
              <a:buNone/>
            </a:pPr>
            <a:endParaRPr lang="en-US" sz="2200" dirty="0"/>
          </a:p>
          <a:p>
            <a:pPr marL="457200" indent="-457200">
              <a:buFont typeface="+mj-lt"/>
              <a:buAutoNum type="arabicPeriod"/>
            </a:pPr>
            <a:r>
              <a:rPr lang="en-US" sz="2200" dirty="0" smtClean="0">
                <a:solidFill>
                  <a:srgbClr val="225790"/>
                </a:solidFill>
                <a:latin typeface="+mj-lt"/>
              </a:rPr>
              <a:t>You </a:t>
            </a:r>
            <a:r>
              <a:rPr lang="en-US" sz="2200" dirty="0">
                <a:solidFill>
                  <a:srgbClr val="225790"/>
                </a:solidFill>
                <a:latin typeface="+mj-lt"/>
              </a:rPr>
              <a:t>will now break into two groups. </a:t>
            </a:r>
            <a:br>
              <a:rPr lang="en-US" sz="2200" dirty="0">
                <a:solidFill>
                  <a:srgbClr val="225790"/>
                </a:solidFill>
                <a:latin typeface="+mj-lt"/>
              </a:rPr>
            </a:br>
            <a:r>
              <a:rPr lang="en-US" sz="2200" dirty="0">
                <a:solidFill>
                  <a:srgbClr val="225790"/>
                </a:solidFill>
                <a:latin typeface="+mj-lt"/>
              </a:rPr>
              <a:t>	Group 1 – Lincoln</a:t>
            </a:r>
            <a:br>
              <a:rPr lang="en-US" sz="2200" dirty="0">
                <a:solidFill>
                  <a:srgbClr val="225790"/>
                </a:solidFill>
                <a:latin typeface="+mj-lt"/>
              </a:rPr>
            </a:br>
            <a:r>
              <a:rPr lang="en-US" sz="2200" dirty="0">
                <a:solidFill>
                  <a:srgbClr val="225790"/>
                </a:solidFill>
                <a:latin typeface="+mj-lt"/>
              </a:rPr>
              <a:t>	Group 2 </a:t>
            </a:r>
            <a:r>
              <a:rPr lang="en-US" sz="2200" dirty="0" smtClean="0">
                <a:solidFill>
                  <a:srgbClr val="225790"/>
                </a:solidFill>
                <a:latin typeface="+mj-lt"/>
              </a:rPr>
              <a:t>– McClellan</a:t>
            </a:r>
          </a:p>
          <a:p>
            <a:pPr marL="457200" indent="-457200">
              <a:buFont typeface="+mj-lt"/>
              <a:buAutoNum type="arabicPeriod"/>
            </a:pPr>
            <a:r>
              <a:rPr lang="en-US" sz="2200" dirty="0" smtClean="0">
                <a:solidFill>
                  <a:srgbClr val="225790"/>
                </a:solidFill>
                <a:latin typeface="+mj-lt"/>
              </a:rPr>
              <a:t>Read your platform as a group.</a:t>
            </a:r>
            <a:r>
              <a:rPr lang="en-US" dirty="0">
                <a:solidFill>
                  <a:schemeClr val="bg1"/>
                </a:solidFill>
              </a:rPr>
              <a:t/>
            </a:r>
            <a:br>
              <a:rPr lang="en-US" dirty="0">
                <a:solidFill>
                  <a:schemeClr val="bg1"/>
                </a:solidFill>
              </a:rPr>
            </a:br>
            <a:endParaRPr lang="en-US" dirty="0"/>
          </a:p>
        </p:txBody>
      </p:sp>
    </p:spTree>
    <p:extLst>
      <p:ext uri="{BB962C8B-B14F-4D97-AF65-F5344CB8AC3E}">
        <p14:creationId xmlns:p14="http://schemas.microsoft.com/office/powerpoint/2010/main" val="1484625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672590"/>
            <a:ext cx="8534400" cy="4339649"/>
          </a:xfrm>
          <a:prstGeom prst="rect">
            <a:avLst/>
          </a:prstGeom>
          <a:noFill/>
        </p:spPr>
        <p:txBody>
          <a:bodyPr wrap="square" rtlCol="0">
            <a:spAutoFit/>
          </a:bodyPr>
          <a:lstStyle/>
          <a:p>
            <a:r>
              <a:rPr lang="en-US" sz="2800" dirty="0" smtClean="0">
                <a:latin typeface="Georgia" pitchFamily="18" charset="0"/>
              </a:rPr>
              <a:t>If  you were Lincoln and chose to continue fighting the war…</a:t>
            </a:r>
          </a:p>
          <a:p>
            <a:r>
              <a:rPr lang="en-US" sz="2200" dirty="0" smtClean="0">
                <a:latin typeface="Georgia" pitchFamily="18" charset="0"/>
              </a:rPr>
              <a:t> </a:t>
            </a:r>
          </a:p>
          <a:p>
            <a:pPr marL="342900" lvl="0" indent="-342900">
              <a:buAutoNum type="arabicPeriod"/>
            </a:pPr>
            <a:r>
              <a:rPr lang="en-US" sz="2200" dirty="0" smtClean="0">
                <a:solidFill>
                  <a:srgbClr val="225790"/>
                </a:solidFill>
                <a:latin typeface="+mj-lt"/>
              </a:rPr>
              <a:t>How will you win?</a:t>
            </a:r>
          </a:p>
          <a:p>
            <a:pPr marL="342900" lvl="0" indent="-342900">
              <a:buAutoNum type="arabicPeriod"/>
            </a:pPr>
            <a:r>
              <a:rPr lang="en-US" sz="2200" dirty="0" smtClean="0">
                <a:solidFill>
                  <a:srgbClr val="225790"/>
                </a:solidFill>
                <a:latin typeface="+mj-lt"/>
              </a:rPr>
              <a:t>Will you continue to try to spare civilians as the war wages around them? </a:t>
            </a:r>
          </a:p>
          <a:p>
            <a:pPr marL="342900" lvl="0" indent="-342900">
              <a:buAutoNum type="arabicPeriod"/>
            </a:pPr>
            <a:r>
              <a:rPr lang="en-US" sz="2200" dirty="0" smtClean="0">
                <a:solidFill>
                  <a:srgbClr val="225790"/>
                </a:solidFill>
                <a:latin typeface="+mj-lt"/>
              </a:rPr>
              <a:t>How will you persuade the Northern public to support the effort? </a:t>
            </a:r>
          </a:p>
          <a:p>
            <a:pPr marL="342900" lvl="0" indent="-342900">
              <a:buAutoNum type="arabicPeriod"/>
            </a:pPr>
            <a:r>
              <a:rPr lang="en-US" sz="2200" dirty="0" smtClean="0">
                <a:solidFill>
                  <a:srgbClr val="225790"/>
                </a:solidFill>
                <a:latin typeface="+mj-lt"/>
              </a:rPr>
              <a:t>How will you persuade Congress to financially support the war effort?</a:t>
            </a:r>
          </a:p>
          <a:p>
            <a:pPr marL="342900" indent="-342900">
              <a:buFontTx/>
              <a:buAutoNum type="arabicPeriod"/>
            </a:pPr>
            <a:r>
              <a:rPr lang="en-US" sz="2200" dirty="0" smtClean="0">
                <a:solidFill>
                  <a:srgbClr val="225790"/>
                </a:solidFill>
                <a:latin typeface="+mj-lt"/>
              </a:rPr>
              <a:t> If you win, will you punish all of the people of the Confederacy or just those who “took up arms” against the United States or neither?  (How will you be able to tell the difference?)</a:t>
            </a:r>
          </a:p>
          <a:p>
            <a:pPr marL="342900" indent="-342900"/>
            <a:r>
              <a:rPr lang="en-US" sz="2200" dirty="0" smtClean="0">
                <a:latin typeface="Georgia" pitchFamily="18" charset="0"/>
              </a:rPr>
              <a:t> </a:t>
            </a:r>
          </a:p>
        </p:txBody>
      </p:sp>
      <p:sp>
        <p:nvSpPr>
          <p:cNvPr id="3" name="Title 2"/>
          <p:cNvSpPr>
            <a:spLocks noGrp="1"/>
          </p:cNvSpPr>
          <p:nvPr>
            <p:ph type="title"/>
          </p:nvPr>
        </p:nvSpPr>
        <p:spPr/>
        <p:txBody>
          <a:bodyPr/>
          <a:lstStyle/>
          <a:p>
            <a:r>
              <a:rPr lang="en-US" sz="4000" dirty="0" smtClean="0">
                <a:solidFill>
                  <a:srgbClr val="4D4D4D"/>
                </a:solidFill>
              </a:rPr>
              <a:t>What do you Think?</a:t>
            </a:r>
            <a:endParaRPr lang="en-US" sz="4000" dirty="0">
              <a:solidFill>
                <a:srgbClr val="4D4D4D"/>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What do you Think?</a:t>
            </a:r>
            <a:endParaRPr lang="en-US" sz="4000" dirty="0">
              <a:solidFill>
                <a:srgbClr val="4D4D4D"/>
              </a:solidFill>
            </a:endParaRPr>
          </a:p>
        </p:txBody>
      </p:sp>
      <p:sp>
        <p:nvSpPr>
          <p:cNvPr id="3" name="Content Placeholder 2"/>
          <p:cNvSpPr>
            <a:spLocks noGrp="1"/>
          </p:cNvSpPr>
          <p:nvPr>
            <p:ph idx="1"/>
          </p:nvPr>
        </p:nvSpPr>
        <p:spPr/>
        <p:txBody>
          <a:bodyPr/>
          <a:lstStyle/>
          <a:p>
            <a:pPr marL="0" indent="0">
              <a:buNone/>
            </a:pPr>
            <a:r>
              <a:rPr lang="en-US" sz="2800" dirty="0">
                <a:latin typeface="Georgia" pitchFamily="18" charset="0"/>
              </a:rPr>
              <a:t>If you were McClellan and chose NOT to continue the war…</a:t>
            </a:r>
          </a:p>
          <a:p>
            <a:pPr marL="0" indent="0">
              <a:buNone/>
            </a:pPr>
            <a:endParaRPr lang="en-US" sz="2200" dirty="0">
              <a:latin typeface="Georgia" pitchFamily="18" charset="0"/>
            </a:endParaRPr>
          </a:p>
          <a:p>
            <a:pPr lvl="0">
              <a:buAutoNum type="arabicPeriod"/>
            </a:pPr>
            <a:r>
              <a:rPr lang="en-US" sz="2200" dirty="0">
                <a:solidFill>
                  <a:srgbClr val="225790"/>
                </a:solidFill>
                <a:latin typeface="+mj-lt"/>
              </a:rPr>
              <a:t>How will you defend your new southern border?</a:t>
            </a:r>
          </a:p>
          <a:p>
            <a:pPr lvl="0">
              <a:buAutoNum type="arabicPeriod"/>
            </a:pPr>
            <a:r>
              <a:rPr lang="en-US" sz="2200" dirty="0">
                <a:solidFill>
                  <a:srgbClr val="225790"/>
                </a:solidFill>
                <a:latin typeface="+mj-lt"/>
              </a:rPr>
              <a:t>How will you address the issue of runaway slaves from the South?</a:t>
            </a:r>
          </a:p>
          <a:p>
            <a:pPr lvl="0">
              <a:buAutoNum type="arabicPeriod"/>
            </a:pPr>
            <a:r>
              <a:rPr lang="en-US" sz="2200" dirty="0">
                <a:solidFill>
                  <a:srgbClr val="225790"/>
                </a:solidFill>
                <a:latin typeface="+mj-lt"/>
              </a:rPr>
              <a:t>Will you enact a law similar to the Fugitive Slave Act in order to appease the new 	southern Confederacy?</a:t>
            </a:r>
          </a:p>
          <a:p>
            <a:pPr lvl="0">
              <a:buAutoNum type="arabicPeriod"/>
            </a:pPr>
            <a:r>
              <a:rPr lang="en-US" sz="2200" dirty="0">
                <a:solidFill>
                  <a:srgbClr val="225790"/>
                </a:solidFill>
                <a:latin typeface="+mj-lt"/>
              </a:rPr>
              <a:t>How will you deal with the expanding western border and the current U.S. territories such 	as Oregon and Oklahoma</a:t>
            </a:r>
            <a:r>
              <a:rPr lang="en-US" sz="2200" dirty="0" smtClean="0">
                <a:solidFill>
                  <a:srgbClr val="225790"/>
                </a:solidFill>
                <a:latin typeface="+mj-lt"/>
              </a:rPr>
              <a:t>?</a:t>
            </a:r>
            <a:endParaRPr lang="en-US" sz="2200" dirty="0">
              <a:solidFill>
                <a:srgbClr val="225790"/>
              </a:solidFill>
              <a:latin typeface="+mj-lt"/>
            </a:endParaRPr>
          </a:p>
        </p:txBody>
      </p:sp>
    </p:spTree>
    <p:extLst>
      <p:ext uri="{BB962C8B-B14F-4D97-AF65-F5344CB8AC3E}">
        <p14:creationId xmlns:p14="http://schemas.microsoft.com/office/powerpoint/2010/main" val="42584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solidFill>
                  <a:srgbClr val="4D4D4D"/>
                </a:solidFill>
              </a:rPr>
              <a:t>What do you Think?</a:t>
            </a:r>
            <a:endParaRPr lang="en-US" sz="4000" dirty="0">
              <a:solidFill>
                <a:srgbClr val="4D4D4D"/>
              </a:solidFill>
            </a:endParaRPr>
          </a:p>
        </p:txBody>
      </p:sp>
      <p:sp>
        <p:nvSpPr>
          <p:cNvPr id="5" name="Content Placeholder 3"/>
          <p:cNvSpPr>
            <a:spLocks noGrp="1"/>
          </p:cNvSpPr>
          <p:nvPr>
            <p:ph idx="1"/>
          </p:nvPr>
        </p:nvSpPr>
        <p:spPr>
          <a:xfrm>
            <a:off x="1295400" y="1600201"/>
            <a:ext cx="7391400" cy="4190999"/>
          </a:xfrm>
        </p:spPr>
        <p:txBody>
          <a:bodyPr/>
          <a:lstStyle/>
          <a:p>
            <a:pPr marL="0" indent="0">
              <a:buNone/>
            </a:pPr>
            <a:r>
              <a:rPr lang="en-US" sz="3600" dirty="0" smtClean="0"/>
              <a:t>Activity</a:t>
            </a:r>
            <a:r>
              <a:rPr lang="en-US" dirty="0" smtClean="0"/>
              <a:t/>
            </a:r>
            <a:br>
              <a:rPr lang="en-US" dirty="0" smtClean="0"/>
            </a:br>
            <a:r>
              <a:rPr lang="en-US" sz="2200" dirty="0" smtClean="0">
                <a:solidFill>
                  <a:srgbClr val="225790"/>
                </a:solidFill>
                <a:latin typeface="+mj-lt"/>
              </a:rPr>
              <a:t>Now</a:t>
            </a:r>
            <a:r>
              <a:rPr lang="en-US" sz="2200" dirty="0">
                <a:solidFill>
                  <a:srgbClr val="225790"/>
                </a:solidFill>
                <a:latin typeface="+mj-lt"/>
              </a:rPr>
              <a:t>, we will have a group debate between the </a:t>
            </a:r>
            <a:r>
              <a:rPr lang="en-US" sz="2200" b="1" dirty="0">
                <a:solidFill>
                  <a:srgbClr val="225790"/>
                </a:solidFill>
                <a:latin typeface="+mj-lt"/>
              </a:rPr>
              <a:t>Lincolns</a:t>
            </a:r>
            <a:r>
              <a:rPr lang="en-US" sz="2200" dirty="0" smtClean="0">
                <a:solidFill>
                  <a:srgbClr val="225790"/>
                </a:solidFill>
                <a:latin typeface="+mj-lt"/>
              </a:rPr>
              <a:t> </a:t>
            </a:r>
            <a:br>
              <a:rPr lang="en-US" sz="2200" dirty="0" smtClean="0">
                <a:solidFill>
                  <a:srgbClr val="225790"/>
                </a:solidFill>
                <a:latin typeface="+mj-lt"/>
              </a:rPr>
            </a:br>
            <a:r>
              <a:rPr lang="en-US" sz="2200" dirty="0" smtClean="0">
                <a:solidFill>
                  <a:srgbClr val="225790"/>
                </a:solidFill>
                <a:latin typeface="+mj-lt"/>
              </a:rPr>
              <a:t>and </a:t>
            </a:r>
            <a:r>
              <a:rPr lang="en-US" sz="2200" b="1" dirty="0" err="1" smtClean="0">
                <a:solidFill>
                  <a:srgbClr val="225790"/>
                </a:solidFill>
                <a:latin typeface="+mj-lt"/>
              </a:rPr>
              <a:t>McClellans</a:t>
            </a:r>
            <a:endParaRPr lang="en-US" sz="2200" b="1" dirty="0" smtClean="0">
              <a:solidFill>
                <a:srgbClr val="225790"/>
              </a:solidFill>
              <a:latin typeface="+mj-lt"/>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81000" y="1524000"/>
            <a:ext cx="848532" cy="66751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952374" y="6611779"/>
            <a:ext cx="2191626" cy="246221"/>
          </a:xfrm>
          <a:prstGeom prst="rect">
            <a:avLst/>
          </a:prstGeom>
          <a:noFill/>
        </p:spPr>
        <p:txBody>
          <a:bodyPr wrap="none" rtlCol="0">
            <a:spAutoFit/>
          </a:bodyPr>
          <a:lstStyle/>
          <a:p>
            <a:r>
              <a:rPr lang="en-US" sz="1000" i="1" dirty="0" smtClean="0"/>
              <a:t>Images courtesy of Library of Congress</a:t>
            </a:r>
            <a:endParaRPr lang="en-US" sz="1000" i="1" dirty="0"/>
          </a:p>
        </p:txBody>
      </p:sp>
      <p:sp>
        <p:nvSpPr>
          <p:cNvPr id="3" name="Title 2"/>
          <p:cNvSpPr>
            <a:spLocks noGrp="1"/>
          </p:cNvSpPr>
          <p:nvPr>
            <p:ph type="title"/>
          </p:nvPr>
        </p:nvSpPr>
        <p:spPr/>
        <p:txBody>
          <a:bodyPr/>
          <a:lstStyle/>
          <a:p>
            <a:r>
              <a:rPr lang="en-US" sz="4000" dirty="0">
                <a:solidFill>
                  <a:srgbClr val="4D4D4D"/>
                </a:solidFill>
              </a:rPr>
              <a:t>Bringing the War to an End</a:t>
            </a:r>
          </a:p>
        </p:txBody>
      </p:sp>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026995" y="1600200"/>
            <a:ext cx="3392605" cy="4232275"/>
          </a:xfrm>
        </p:spPr>
      </p:pic>
      <p:pic>
        <p:nvPicPr>
          <p:cNvPr id="11" name="Content Placeholder 10"/>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724400" y="1600200"/>
            <a:ext cx="3323866" cy="4232275"/>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What do you Think</a:t>
            </a:r>
            <a:endParaRPr lang="en-US" sz="4000" dirty="0">
              <a:solidFill>
                <a:srgbClr val="4D4D4D"/>
              </a:solidFill>
            </a:endParaRPr>
          </a:p>
        </p:txBody>
      </p:sp>
      <p:sp>
        <p:nvSpPr>
          <p:cNvPr id="7" name="Text Placeholder 6"/>
          <p:cNvSpPr>
            <a:spLocks noGrp="1"/>
          </p:cNvSpPr>
          <p:nvPr>
            <p:ph type="body" idx="1"/>
          </p:nvPr>
        </p:nvSpPr>
        <p:spPr/>
        <p:txBody>
          <a:bodyPr/>
          <a:lstStyle/>
          <a:p>
            <a:pPr algn="ctr"/>
            <a:r>
              <a:rPr lang="en-US" sz="2200" dirty="0">
                <a:solidFill>
                  <a:srgbClr val="225790"/>
                </a:solidFill>
                <a:latin typeface="+mj-lt"/>
              </a:rPr>
              <a:t>Raise your hand if you are</a:t>
            </a:r>
            <a:r>
              <a:rPr lang="en-US" sz="2200" dirty="0" smtClean="0">
                <a:solidFill>
                  <a:srgbClr val="225790"/>
                </a:solidFill>
                <a:latin typeface="+mj-lt"/>
              </a:rPr>
              <a:t> </a:t>
            </a:r>
            <a:br>
              <a:rPr lang="en-US" sz="2200" dirty="0" smtClean="0">
                <a:solidFill>
                  <a:srgbClr val="225790"/>
                </a:solidFill>
                <a:latin typeface="+mj-lt"/>
              </a:rPr>
            </a:br>
            <a:r>
              <a:rPr lang="en-US" sz="2200" dirty="0" smtClean="0">
                <a:solidFill>
                  <a:srgbClr val="225790"/>
                </a:solidFill>
                <a:latin typeface="+mj-lt"/>
              </a:rPr>
              <a:t>voting </a:t>
            </a:r>
            <a:r>
              <a:rPr lang="en-US" sz="2200" dirty="0">
                <a:solidFill>
                  <a:srgbClr val="225790"/>
                </a:solidFill>
                <a:latin typeface="+mj-lt"/>
              </a:rPr>
              <a:t>for </a:t>
            </a:r>
            <a:r>
              <a:rPr lang="en-US" sz="2200" b="1" dirty="0">
                <a:solidFill>
                  <a:srgbClr val="225790"/>
                </a:solidFill>
                <a:latin typeface="+mj-lt"/>
              </a:rPr>
              <a:t>Lincoln</a:t>
            </a:r>
            <a:r>
              <a:rPr lang="en-US" sz="2200" dirty="0" smtClean="0">
                <a:solidFill>
                  <a:srgbClr val="225790"/>
                </a:solidFill>
                <a:latin typeface="+mj-lt"/>
              </a:rPr>
              <a:t>.</a:t>
            </a:r>
            <a:endParaRPr lang="en-US" sz="2200" dirty="0">
              <a:solidFill>
                <a:srgbClr val="225790"/>
              </a:solidFill>
              <a:latin typeface="+mj-lt"/>
            </a:endParaRPr>
          </a:p>
        </p:txBody>
      </p:sp>
      <p:pic>
        <p:nvPicPr>
          <p:cNvPr id="11" name="Content Placeholder 10"/>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170440" y="2174875"/>
            <a:ext cx="2613708" cy="3675063"/>
          </a:xfrm>
        </p:spPr>
      </p:pic>
      <p:sp>
        <p:nvSpPr>
          <p:cNvPr id="9" name="Text Placeholder 8"/>
          <p:cNvSpPr>
            <a:spLocks noGrp="1"/>
          </p:cNvSpPr>
          <p:nvPr>
            <p:ph type="body" sz="quarter" idx="3"/>
          </p:nvPr>
        </p:nvSpPr>
        <p:spPr/>
        <p:txBody>
          <a:bodyPr/>
          <a:lstStyle/>
          <a:p>
            <a:pPr algn="ctr"/>
            <a:r>
              <a:rPr lang="en-US" sz="2200" dirty="0">
                <a:solidFill>
                  <a:srgbClr val="225790"/>
                </a:solidFill>
                <a:latin typeface="+mj-lt"/>
              </a:rPr>
              <a:t>Raise your hand if you </a:t>
            </a:r>
            <a:r>
              <a:rPr lang="en-US" sz="2200" dirty="0" smtClean="0">
                <a:solidFill>
                  <a:srgbClr val="225790"/>
                </a:solidFill>
                <a:latin typeface="+mj-lt"/>
              </a:rPr>
              <a:t>are</a:t>
            </a:r>
            <a:br>
              <a:rPr lang="en-US" sz="2200" dirty="0" smtClean="0">
                <a:solidFill>
                  <a:srgbClr val="225790"/>
                </a:solidFill>
                <a:latin typeface="+mj-lt"/>
              </a:rPr>
            </a:br>
            <a:r>
              <a:rPr lang="en-US" sz="2200" dirty="0" smtClean="0">
                <a:solidFill>
                  <a:srgbClr val="225790"/>
                </a:solidFill>
                <a:latin typeface="+mj-lt"/>
              </a:rPr>
              <a:t> </a:t>
            </a:r>
            <a:r>
              <a:rPr lang="en-US" sz="2200" dirty="0">
                <a:solidFill>
                  <a:srgbClr val="225790"/>
                </a:solidFill>
                <a:latin typeface="+mj-lt"/>
              </a:rPr>
              <a:t>voting for </a:t>
            </a:r>
            <a:r>
              <a:rPr lang="en-US" sz="2200" b="1" dirty="0">
                <a:solidFill>
                  <a:srgbClr val="225790"/>
                </a:solidFill>
                <a:latin typeface="+mj-lt"/>
              </a:rPr>
              <a:t>McClellan</a:t>
            </a:r>
            <a:r>
              <a:rPr lang="en-US" sz="2200" b="1" dirty="0" smtClean="0">
                <a:solidFill>
                  <a:srgbClr val="225790"/>
                </a:solidFill>
                <a:latin typeface="+mj-lt"/>
              </a:rPr>
              <a:t>.</a:t>
            </a:r>
            <a:endParaRPr lang="en-US" sz="2200" b="1" dirty="0">
              <a:solidFill>
                <a:srgbClr val="225790"/>
              </a:solidFill>
              <a:latin typeface="+mj-lt"/>
            </a:endParaRPr>
          </a:p>
        </p:txBody>
      </p:sp>
      <p:pic>
        <p:nvPicPr>
          <p:cNvPr id="12" name="Content Placeholder 11"/>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5195887" y="2174875"/>
            <a:ext cx="2940050" cy="3675063"/>
          </a:xfrm>
        </p:spPr>
      </p:pic>
    </p:spTree>
    <p:extLst>
      <p:ext uri="{BB962C8B-B14F-4D97-AF65-F5344CB8AC3E}">
        <p14:creationId xmlns:p14="http://schemas.microsoft.com/office/powerpoint/2010/main" val="3892087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4D4D4D"/>
                </a:solidFill>
              </a:rPr>
              <a:t>What do you Think?</a:t>
            </a:r>
            <a:endParaRPr lang="en-US" sz="4000" dirty="0">
              <a:solidFill>
                <a:srgbClr val="4D4D4D"/>
              </a:solidFill>
            </a:endParaRPr>
          </a:p>
        </p:txBody>
      </p:sp>
      <p:sp>
        <p:nvSpPr>
          <p:cNvPr id="5" name="Content Placeholder 4"/>
          <p:cNvSpPr>
            <a:spLocks noGrp="1"/>
          </p:cNvSpPr>
          <p:nvPr>
            <p:ph idx="1"/>
          </p:nvPr>
        </p:nvSpPr>
        <p:spPr/>
        <p:txBody>
          <a:bodyPr/>
          <a:lstStyle/>
          <a:p>
            <a:pPr marL="0" indent="0" algn="ctr">
              <a:buNone/>
            </a:pPr>
            <a:r>
              <a:rPr lang="en-US" dirty="0"/>
              <a:t>America chose, through the election</a:t>
            </a:r>
            <a:r>
              <a:rPr lang="en-US" dirty="0" smtClean="0"/>
              <a:t> </a:t>
            </a:r>
            <a:br>
              <a:rPr lang="en-US" dirty="0" smtClean="0"/>
            </a:br>
            <a:r>
              <a:rPr lang="en-US" dirty="0" smtClean="0"/>
              <a:t>of </a:t>
            </a:r>
            <a:r>
              <a:rPr lang="en-US" dirty="0"/>
              <a:t>Abraham Lincoln, to continue</a:t>
            </a:r>
            <a:r>
              <a:rPr lang="en-US" dirty="0" smtClean="0"/>
              <a:t> </a:t>
            </a:r>
            <a:br>
              <a:rPr lang="en-US" dirty="0" smtClean="0"/>
            </a:br>
            <a:r>
              <a:rPr lang="en-US" dirty="0" smtClean="0"/>
              <a:t>fighting </a:t>
            </a:r>
            <a:r>
              <a:rPr lang="en-US" dirty="0"/>
              <a:t>the war.  </a:t>
            </a:r>
            <a:br>
              <a:rPr lang="en-US" dirty="0"/>
            </a:br>
            <a:endParaRPr lang="en-US" dirty="0" smtClean="0"/>
          </a:p>
          <a:p>
            <a:pPr marL="0" indent="0" algn="ctr">
              <a:buNone/>
            </a:pPr>
            <a:r>
              <a:rPr lang="en-US" dirty="0" smtClean="0"/>
              <a:t>Word </a:t>
            </a:r>
            <a:r>
              <a:rPr lang="en-US" dirty="0"/>
              <a:t>of the events in Georgia and Virginia soon reached the capital.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Sherman’s March to the Sea</a:t>
            </a:r>
            <a:endParaRPr lang="en-US" dirty="0"/>
          </a:p>
        </p:txBody>
      </p:sp>
      <p:pic>
        <p:nvPicPr>
          <p:cNvPr id="6" name="Content Placeholder 5"/>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57200" y="1752600"/>
            <a:ext cx="4038600" cy="3486261"/>
          </a:xfrm>
        </p:spPr>
      </p:pic>
      <p:sp>
        <p:nvSpPr>
          <p:cNvPr id="5" name="Content Placeholder 4"/>
          <p:cNvSpPr>
            <a:spLocks noGrp="1"/>
          </p:cNvSpPr>
          <p:nvPr>
            <p:ph sz="half" idx="2"/>
          </p:nvPr>
        </p:nvSpPr>
        <p:spPr>
          <a:xfrm>
            <a:off x="4648200" y="1600200"/>
            <a:ext cx="4267200" cy="4231801"/>
          </a:xfrm>
        </p:spPr>
        <p:txBody>
          <a:bodyPr/>
          <a:lstStyle/>
          <a:p>
            <a:pPr marL="0" indent="0">
              <a:buNone/>
            </a:pPr>
            <a:r>
              <a:rPr lang="en-US" sz="1700" dirty="0">
                <a:latin typeface="Georgia" pitchFamily="18" charset="0"/>
              </a:rPr>
              <a:t>Sherman’s men left the city of Atlanta on </a:t>
            </a:r>
            <a:r>
              <a:rPr lang="en-US" sz="1700" b="1" dirty="0">
                <a:solidFill>
                  <a:srgbClr val="225790"/>
                </a:solidFill>
                <a:latin typeface="Georgia" pitchFamily="18" charset="0"/>
              </a:rPr>
              <a:t>November 15, 1864, </a:t>
            </a:r>
            <a:r>
              <a:rPr lang="en-US" sz="1700" dirty="0">
                <a:latin typeface="Georgia" pitchFamily="18" charset="0"/>
              </a:rPr>
              <a:t>heading toward the port at Savannah, on what would become known as </a:t>
            </a:r>
            <a:r>
              <a:rPr lang="en-US" sz="1700" b="1" dirty="0">
                <a:solidFill>
                  <a:srgbClr val="225790"/>
                </a:solidFill>
                <a:latin typeface="Georgia" pitchFamily="18" charset="0"/>
              </a:rPr>
              <a:t>Sherman’s March to the Sea</a:t>
            </a:r>
            <a:r>
              <a:rPr lang="en-US" sz="1700" dirty="0">
                <a:solidFill>
                  <a:srgbClr val="225790"/>
                </a:solidFill>
                <a:latin typeface="Georgia" pitchFamily="18" charset="0"/>
              </a:rPr>
              <a:t>.</a:t>
            </a:r>
            <a:r>
              <a:rPr lang="en-US" sz="1700" dirty="0">
                <a:latin typeface="Georgia" pitchFamily="18" charset="0"/>
              </a:rPr>
              <a:t>  Sherman believed that in order to end the war he must destroy all aspects of the Confederacy’s war machine.  Therefore, as he made his way to Savannah, he tore up railroad lines and destroyed all war- related industry.  Operating deep within enemy territory and without lines of supplies or communication, Sherman destroyed much of the South’s potential to wage war. </a:t>
            </a:r>
            <a:r>
              <a:rPr lang="en-US" sz="1700" dirty="0" smtClean="0">
                <a:latin typeface="Georgia" pitchFamily="18" charset="0"/>
              </a:rPr>
              <a:t> </a:t>
            </a:r>
          </a:p>
          <a:p>
            <a:pPr marL="0" indent="0">
              <a:buNone/>
            </a:pPr>
            <a:endParaRPr lang="en-US" sz="1700" dirty="0" smtClean="0">
              <a:latin typeface="Georgia" pitchFamily="18" charset="0"/>
            </a:endParaRPr>
          </a:p>
          <a:p>
            <a:pPr marL="0" indent="0">
              <a:buNone/>
            </a:pPr>
            <a:r>
              <a:rPr lang="en-US" sz="1700" dirty="0" smtClean="0">
                <a:solidFill>
                  <a:srgbClr val="225790"/>
                </a:solidFill>
                <a:latin typeface="+mj-lt"/>
              </a:rPr>
              <a:t>Find </a:t>
            </a:r>
            <a:r>
              <a:rPr lang="en-US" sz="1700" dirty="0">
                <a:solidFill>
                  <a:srgbClr val="225790"/>
                </a:solidFill>
                <a:latin typeface="+mj-lt"/>
              </a:rPr>
              <a:t>Savannah on your map and label it </a:t>
            </a:r>
            <a:r>
              <a:rPr lang="en-US" sz="1700" i="1" dirty="0">
                <a:solidFill>
                  <a:srgbClr val="225790"/>
                </a:solidFill>
                <a:latin typeface="+mj-lt"/>
              </a:rPr>
              <a:t>Sherman’s March to the Sea</a:t>
            </a:r>
            <a:r>
              <a:rPr lang="en-US" sz="1700" i="1" dirty="0">
                <a:latin typeface="Georgia" pitchFamily="18" charset="0"/>
              </a:rPr>
              <a:t>.</a:t>
            </a:r>
            <a:endParaRPr lang="en-US" sz="17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Lincoln Wins the Election</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09006" y="1524000"/>
            <a:ext cx="5325987" cy="4205288"/>
          </a:xfrm>
        </p:spPr>
      </p:pic>
      <p:sp>
        <p:nvSpPr>
          <p:cNvPr id="5" name="TextBox 4"/>
          <p:cNvSpPr txBox="1"/>
          <p:nvPr/>
        </p:nvSpPr>
        <p:spPr>
          <a:xfrm>
            <a:off x="1333500" y="5791200"/>
            <a:ext cx="6477000" cy="769441"/>
          </a:xfrm>
          <a:prstGeom prst="rect">
            <a:avLst/>
          </a:prstGeom>
          <a:noFill/>
        </p:spPr>
        <p:txBody>
          <a:bodyPr wrap="square" rtlCol="0">
            <a:spAutoFit/>
          </a:bodyPr>
          <a:lstStyle/>
          <a:p>
            <a:pPr algn="ctr"/>
            <a:r>
              <a:rPr lang="en-US" sz="2200" dirty="0" smtClean="0">
                <a:latin typeface="Georgia" pitchFamily="18" charset="0"/>
              </a:rPr>
              <a:t>Lincoln gives his Second Inaugural Address </a:t>
            </a:r>
            <a:r>
              <a:rPr lang="en-US" sz="2200" b="1" dirty="0" smtClean="0">
                <a:solidFill>
                  <a:srgbClr val="225790"/>
                </a:solidFill>
                <a:latin typeface="Georgia" pitchFamily="18" charset="0"/>
              </a:rPr>
              <a:t>March 4, 1865</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Siege of Petersburg</a:t>
            </a:r>
            <a:endParaRPr lang="en-US" dirty="0"/>
          </a:p>
        </p:txBody>
      </p:sp>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57200" y="1712752"/>
            <a:ext cx="4038600" cy="4007170"/>
          </a:xfrm>
        </p:spPr>
      </p:pic>
      <p:sp>
        <p:nvSpPr>
          <p:cNvPr id="5" name="Content Placeholder 4"/>
          <p:cNvSpPr>
            <a:spLocks noGrp="1"/>
          </p:cNvSpPr>
          <p:nvPr>
            <p:ph sz="half" idx="2"/>
          </p:nvPr>
        </p:nvSpPr>
        <p:spPr>
          <a:xfrm>
            <a:off x="4648200" y="1600200"/>
            <a:ext cx="4343400" cy="4231801"/>
          </a:xfrm>
        </p:spPr>
        <p:txBody>
          <a:bodyPr/>
          <a:lstStyle/>
          <a:p>
            <a:pPr marL="0" indent="0">
              <a:buNone/>
            </a:pPr>
            <a:r>
              <a:rPr lang="en-US" sz="1900" dirty="0">
                <a:latin typeface="Georgia" pitchFamily="18" charset="0"/>
              </a:rPr>
              <a:t>The </a:t>
            </a:r>
            <a:r>
              <a:rPr lang="en-US" sz="1900" b="1" dirty="0">
                <a:solidFill>
                  <a:srgbClr val="225790"/>
                </a:solidFill>
                <a:latin typeface="Georgia" pitchFamily="18" charset="0"/>
              </a:rPr>
              <a:t>Petersburg Campaign</a:t>
            </a:r>
            <a:r>
              <a:rPr lang="en-US" sz="1900" dirty="0">
                <a:solidFill>
                  <a:srgbClr val="225790"/>
                </a:solidFill>
                <a:latin typeface="Georgia" pitchFamily="18" charset="0"/>
              </a:rPr>
              <a:t> </a:t>
            </a:r>
            <a:r>
              <a:rPr lang="en-US" sz="1900" dirty="0">
                <a:latin typeface="Georgia" pitchFamily="18" charset="0"/>
              </a:rPr>
              <a:t>was a series of battles around Petersburg and Richmond Virginia, fought between </a:t>
            </a:r>
            <a:r>
              <a:rPr lang="en-US" sz="1900" b="1" dirty="0">
                <a:solidFill>
                  <a:srgbClr val="225790"/>
                </a:solidFill>
                <a:latin typeface="Georgia" pitchFamily="18" charset="0"/>
              </a:rPr>
              <a:t>June 1864 and April 1865</a:t>
            </a:r>
            <a:r>
              <a:rPr lang="en-US" sz="1900" dirty="0">
                <a:solidFill>
                  <a:srgbClr val="225790"/>
                </a:solidFill>
                <a:latin typeface="Georgia" pitchFamily="18" charset="0"/>
              </a:rPr>
              <a:t>. </a:t>
            </a:r>
            <a:r>
              <a:rPr lang="en-US" sz="1900" dirty="0">
                <a:latin typeface="Georgia" pitchFamily="18" charset="0"/>
              </a:rPr>
              <a:t>Petersburg was crucial to the supply of Confederate Gen. Robert E. Lee's army and the Confederate capital of Richmond. Lee finally yielded and abandoned both Richmond and Petersburg in April 1865, leading to his surrender at Appomattox.  </a:t>
            </a:r>
            <a:r>
              <a:rPr lang="en-US" sz="1900" dirty="0" smtClean="0">
                <a:latin typeface="Georgia" pitchFamily="18" charset="0"/>
              </a:rPr>
              <a:t> </a:t>
            </a:r>
          </a:p>
          <a:p>
            <a:pPr marL="0" indent="0">
              <a:buNone/>
            </a:pPr>
            <a:endParaRPr lang="en-US" sz="1900" dirty="0" smtClean="0">
              <a:solidFill>
                <a:srgbClr val="225790"/>
              </a:solidFill>
              <a:latin typeface="+mj-lt"/>
            </a:endParaRPr>
          </a:p>
          <a:p>
            <a:pPr marL="0" indent="0">
              <a:buNone/>
            </a:pPr>
            <a:r>
              <a:rPr lang="en-US" sz="1900" dirty="0" smtClean="0">
                <a:solidFill>
                  <a:srgbClr val="225790"/>
                </a:solidFill>
                <a:latin typeface="+mj-lt"/>
              </a:rPr>
              <a:t>Find </a:t>
            </a:r>
            <a:r>
              <a:rPr lang="en-US" sz="1900" dirty="0">
                <a:solidFill>
                  <a:srgbClr val="225790"/>
                </a:solidFill>
                <a:latin typeface="+mj-lt"/>
              </a:rPr>
              <a:t>Petersburg on your map and label it </a:t>
            </a:r>
            <a:r>
              <a:rPr lang="en-US" sz="1900" i="1" dirty="0">
                <a:solidFill>
                  <a:srgbClr val="225790"/>
                </a:solidFill>
                <a:latin typeface="+mj-lt"/>
              </a:rPr>
              <a:t>The Siege of Petersburg. </a:t>
            </a:r>
            <a:r>
              <a:rPr lang="en-US" sz="1900" dirty="0">
                <a:solidFill>
                  <a:srgbClr val="225790"/>
                </a:solidFill>
                <a:latin typeface="+mj-lt"/>
              </a:rPr>
              <a:t>Find Richmond on your map and label it </a:t>
            </a:r>
            <a:r>
              <a:rPr lang="en-US" sz="1900" i="1" dirty="0">
                <a:solidFill>
                  <a:srgbClr val="225790"/>
                </a:solidFill>
                <a:latin typeface="+mj-lt"/>
              </a:rPr>
              <a:t>The Fall of Richmond.</a:t>
            </a:r>
            <a:r>
              <a:rPr lang="en-US" sz="1900" dirty="0">
                <a:solidFill>
                  <a:srgbClr val="225790"/>
                </a:solidFill>
                <a:latin typeface="+mj-lt"/>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92688" y="6611779"/>
            <a:ext cx="2451312" cy="246221"/>
          </a:xfrm>
          <a:prstGeom prst="rect">
            <a:avLst/>
          </a:prstGeom>
          <a:noFill/>
        </p:spPr>
        <p:txBody>
          <a:bodyPr wrap="none" rtlCol="0">
            <a:spAutoFit/>
          </a:bodyPr>
          <a:lstStyle/>
          <a:p>
            <a:r>
              <a:rPr lang="en-US" sz="1000" dirty="0" smtClean="0"/>
              <a:t>Image courtesy of the National Park Service</a:t>
            </a:r>
            <a:endParaRPr lang="en-US" sz="1000" dirty="0"/>
          </a:p>
        </p:txBody>
      </p:sp>
      <p:sp>
        <p:nvSpPr>
          <p:cNvPr id="4" name="Title 3"/>
          <p:cNvSpPr>
            <a:spLocks noGrp="1"/>
          </p:cNvSpPr>
          <p:nvPr>
            <p:ph type="title"/>
          </p:nvPr>
        </p:nvSpPr>
        <p:spPr/>
        <p:txBody>
          <a:bodyPr/>
          <a:lstStyle/>
          <a:p>
            <a:r>
              <a:rPr lang="en-US" dirty="0" smtClean="0"/>
              <a:t>Confederate Surrender</a:t>
            </a:r>
            <a:endParaRPr lang="en-US" dirty="0"/>
          </a:p>
        </p:txBody>
      </p:sp>
      <p:pic>
        <p:nvPicPr>
          <p:cNvPr id="8" name="Content Placeholder 7"/>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533400" y="1905000"/>
            <a:ext cx="3648125" cy="3048000"/>
          </a:xfrm>
        </p:spPr>
      </p:pic>
      <p:sp>
        <p:nvSpPr>
          <p:cNvPr id="7" name="Content Placeholder 6"/>
          <p:cNvSpPr>
            <a:spLocks noGrp="1"/>
          </p:cNvSpPr>
          <p:nvPr>
            <p:ph sz="half" idx="2"/>
          </p:nvPr>
        </p:nvSpPr>
        <p:spPr/>
        <p:txBody>
          <a:bodyPr/>
          <a:lstStyle/>
          <a:p>
            <a:pPr marL="0" indent="0">
              <a:buNone/>
            </a:pPr>
            <a:r>
              <a:rPr lang="en-US" sz="2200" dirty="0"/>
              <a:t>The armies of the Union were able to coordinate successfully with each other and Lee surrendered at Appomattox, Virginia on April 9, 1865.</a:t>
            </a:r>
            <a:r>
              <a:rPr lang="en-US" sz="2200" dirty="0" smtClean="0"/>
              <a:t> </a:t>
            </a:r>
          </a:p>
          <a:p>
            <a:pPr marL="0" indent="0">
              <a:buNone/>
            </a:pPr>
            <a:endParaRPr lang="en-US" sz="2200" dirty="0" smtClean="0"/>
          </a:p>
          <a:p>
            <a:pPr marL="0" indent="0">
              <a:buNone/>
            </a:pPr>
            <a:r>
              <a:rPr lang="en-US" sz="2200" dirty="0" smtClean="0">
                <a:solidFill>
                  <a:srgbClr val="225790"/>
                </a:solidFill>
                <a:latin typeface="+mj-lt"/>
              </a:rPr>
              <a:t>Find </a:t>
            </a:r>
            <a:r>
              <a:rPr lang="en-US" sz="2200" dirty="0">
                <a:solidFill>
                  <a:srgbClr val="225790"/>
                </a:solidFill>
                <a:latin typeface="+mj-lt"/>
              </a:rPr>
              <a:t>Appomattox on your map and label it, </a:t>
            </a:r>
            <a:r>
              <a:rPr lang="en-US" sz="2200" i="1" dirty="0">
                <a:solidFill>
                  <a:srgbClr val="225790"/>
                </a:solidFill>
                <a:latin typeface="+mj-lt"/>
              </a:rPr>
              <a:t>Confederate surrender</a:t>
            </a:r>
            <a:r>
              <a:rPr lang="en-US" sz="2200" dirty="0">
                <a:solidFill>
                  <a:srgbClr val="225790"/>
                </a:solidFill>
                <a:latin typeface="+mj-lt"/>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83445" y="6611779"/>
            <a:ext cx="2260555" cy="246221"/>
          </a:xfrm>
          <a:prstGeom prst="rect">
            <a:avLst/>
          </a:prstGeom>
          <a:noFill/>
        </p:spPr>
        <p:txBody>
          <a:bodyPr wrap="none" rtlCol="0">
            <a:spAutoFit/>
          </a:bodyPr>
          <a:lstStyle/>
          <a:p>
            <a:r>
              <a:rPr lang="en-US" sz="1000" dirty="0" smtClean="0"/>
              <a:t>Image courtesy of the National Archives</a:t>
            </a:r>
            <a:endParaRPr lang="en-US" sz="1000" dirty="0"/>
          </a:p>
        </p:txBody>
      </p:sp>
      <p:sp>
        <p:nvSpPr>
          <p:cNvPr id="3" name="Title 2"/>
          <p:cNvSpPr>
            <a:spLocks noGrp="1"/>
          </p:cNvSpPr>
          <p:nvPr>
            <p:ph type="title"/>
          </p:nvPr>
        </p:nvSpPr>
        <p:spPr/>
        <p:txBody>
          <a:bodyPr/>
          <a:lstStyle/>
          <a:p>
            <a:r>
              <a:rPr lang="en-US" sz="4000" dirty="0" smtClean="0">
                <a:solidFill>
                  <a:srgbClr val="4D4D4D"/>
                </a:solidFill>
              </a:rPr>
              <a:t>Confederate Surrender</a:t>
            </a:r>
            <a:endParaRPr lang="en-US" sz="4000" dirty="0">
              <a:solidFill>
                <a:srgbClr val="4D4D4D"/>
              </a:solidFill>
            </a:endParaRPr>
          </a:p>
        </p:txBody>
      </p:sp>
      <p:pic>
        <p:nvPicPr>
          <p:cNvPr id="6" name="Content Placeholder 5"/>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559998" y="1600200"/>
            <a:ext cx="3833004" cy="4232275"/>
          </a:xfrm>
        </p:spPr>
      </p:pic>
      <p:sp>
        <p:nvSpPr>
          <p:cNvPr id="8" name="Content Placeholder 7"/>
          <p:cNvSpPr>
            <a:spLocks noGrp="1"/>
          </p:cNvSpPr>
          <p:nvPr>
            <p:ph sz="half" idx="2"/>
          </p:nvPr>
        </p:nvSpPr>
        <p:spPr>
          <a:xfrm>
            <a:off x="5477536" y="1600200"/>
            <a:ext cx="3209263" cy="4231801"/>
          </a:xfrm>
        </p:spPr>
        <p:txBody>
          <a:bodyPr/>
          <a:lstStyle/>
          <a:p>
            <a:pPr marL="0" indent="0">
              <a:buNone/>
            </a:pPr>
            <a:r>
              <a:rPr lang="en-US" sz="3200" dirty="0" smtClean="0">
                <a:latin typeface="Georgia" pitchFamily="18" charset="0"/>
              </a:rPr>
              <a:t>Activity</a:t>
            </a:r>
          </a:p>
          <a:p>
            <a:pPr marL="0" indent="0">
              <a:buNone/>
            </a:pPr>
            <a:r>
              <a:rPr lang="en-US" sz="2200" dirty="0" smtClean="0">
                <a:solidFill>
                  <a:schemeClr val="accent1">
                    <a:lumMod val="75000"/>
                  </a:schemeClr>
                </a:solidFill>
                <a:latin typeface="Georgia" pitchFamily="18" charset="0"/>
              </a:rPr>
              <a:t>Let’s read </a:t>
            </a:r>
            <a:r>
              <a:rPr lang="en-US" sz="2200" dirty="0">
                <a:solidFill>
                  <a:schemeClr val="accent1">
                    <a:lumMod val="75000"/>
                  </a:schemeClr>
                </a:solidFill>
                <a:latin typeface="Georgia" pitchFamily="18" charset="0"/>
              </a:rPr>
              <a:t>a portion of </a:t>
            </a:r>
            <a:r>
              <a:rPr lang="en-US" sz="2200" dirty="0" smtClean="0">
                <a:solidFill>
                  <a:schemeClr val="accent1">
                    <a:lumMod val="75000"/>
                  </a:schemeClr>
                </a:solidFill>
                <a:latin typeface="Georgia" pitchFamily="18" charset="0"/>
              </a:rPr>
              <a:t>General Chamberlain’s </a:t>
            </a:r>
            <a:r>
              <a:rPr lang="en-US" sz="2200" dirty="0">
                <a:solidFill>
                  <a:schemeClr val="accent1">
                    <a:lumMod val="75000"/>
                  </a:schemeClr>
                </a:solidFill>
                <a:latin typeface="Georgia" pitchFamily="18" charset="0"/>
              </a:rPr>
              <a:t>account as a class and answer the discussion </a:t>
            </a:r>
            <a:r>
              <a:rPr lang="en-US" sz="2200" dirty="0" smtClean="0">
                <a:solidFill>
                  <a:schemeClr val="accent1">
                    <a:lumMod val="75000"/>
                  </a:schemeClr>
                </a:solidFill>
                <a:latin typeface="Georgia" pitchFamily="18" charset="0"/>
              </a:rPr>
              <a:t>questions</a:t>
            </a:r>
            <a:endParaRPr lang="en-US" sz="2200" dirty="0">
              <a:solidFill>
                <a:schemeClr val="accent1">
                  <a:lumMod val="75000"/>
                </a:schemeClr>
              </a:solidFill>
              <a:latin typeface="Georgia" pitchFamily="18"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629005" y="1676400"/>
            <a:ext cx="848532" cy="66751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Johnston Surrenders to Sherman</a:t>
            </a:r>
            <a:endParaRPr lang="en-US" dirty="0"/>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2405674"/>
            <a:ext cx="4038600" cy="2621327"/>
          </a:xfrm>
        </p:spPr>
      </p:pic>
      <p:sp>
        <p:nvSpPr>
          <p:cNvPr id="4" name="Content Placeholder 3"/>
          <p:cNvSpPr>
            <a:spLocks noGrp="1"/>
          </p:cNvSpPr>
          <p:nvPr>
            <p:ph sz="half" idx="2"/>
          </p:nvPr>
        </p:nvSpPr>
        <p:spPr>
          <a:xfrm>
            <a:off x="4648200" y="2209800"/>
            <a:ext cx="4038600" cy="3622201"/>
          </a:xfrm>
        </p:spPr>
        <p:txBody>
          <a:bodyPr/>
          <a:lstStyle/>
          <a:p>
            <a:pPr marL="0" indent="0">
              <a:buNone/>
            </a:pPr>
            <a:r>
              <a:rPr lang="en-US" sz="2200" dirty="0"/>
              <a:t>Johnston surrendered to Sherman on </a:t>
            </a:r>
            <a:r>
              <a:rPr lang="en-US" sz="2200" b="1" dirty="0">
                <a:solidFill>
                  <a:srgbClr val="225790"/>
                </a:solidFill>
              </a:rPr>
              <a:t>April 26, 1865 </a:t>
            </a:r>
            <a:r>
              <a:rPr lang="en-US" sz="2200" dirty="0"/>
              <a:t>in the home of James Bennett near </a:t>
            </a:r>
            <a:r>
              <a:rPr lang="en-US" sz="2200" b="1" dirty="0">
                <a:solidFill>
                  <a:srgbClr val="225790"/>
                </a:solidFill>
              </a:rPr>
              <a:t>Durham, North Carolina</a:t>
            </a:r>
            <a:r>
              <a:rPr lang="en-US" sz="2200" dirty="0">
                <a:solidFill>
                  <a:srgbClr val="225790"/>
                </a:solidFill>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Rebuilding</a:t>
            </a:r>
            <a:endParaRPr lang="en-US" dirty="0"/>
          </a:p>
        </p:txBody>
      </p:sp>
      <p:pic>
        <p:nvPicPr>
          <p:cNvPr id="6" name="Content Placeholder 5"/>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57200" y="1700203"/>
            <a:ext cx="4038600" cy="4032269"/>
          </a:xfrm>
        </p:spPr>
      </p:pic>
      <p:sp>
        <p:nvSpPr>
          <p:cNvPr id="3" name="Content Placeholder 2"/>
          <p:cNvSpPr>
            <a:spLocks noGrp="1"/>
          </p:cNvSpPr>
          <p:nvPr>
            <p:ph sz="half" idx="2"/>
          </p:nvPr>
        </p:nvSpPr>
        <p:spPr/>
        <p:txBody>
          <a:bodyPr/>
          <a:lstStyle/>
          <a:p>
            <a:pPr marL="0" indent="0">
              <a:buNone/>
            </a:pPr>
            <a:r>
              <a:rPr lang="en-US" sz="2200" dirty="0"/>
              <a:t>After the surrender, the difficult task of rebuilding and reunifying the country began.</a:t>
            </a:r>
          </a:p>
        </p:txBody>
      </p:sp>
      <p:sp>
        <p:nvSpPr>
          <p:cNvPr id="5" name="TextBox 4"/>
          <p:cNvSpPr txBox="1"/>
          <p:nvPr/>
        </p:nvSpPr>
        <p:spPr>
          <a:xfrm>
            <a:off x="7295417" y="6642556"/>
            <a:ext cx="1848583" cy="215444"/>
          </a:xfrm>
          <a:prstGeom prst="rect">
            <a:avLst/>
          </a:prstGeom>
          <a:noFill/>
        </p:spPr>
        <p:txBody>
          <a:bodyPr wrap="none" rtlCol="0">
            <a:spAutoFit/>
          </a:bodyPr>
          <a:lstStyle/>
          <a:p>
            <a:r>
              <a:rPr lang="en-US" sz="800" dirty="0" smtClean="0"/>
              <a:t>Image courtesy of the National Archives</a:t>
            </a:r>
            <a:endParaRPr lang="en-US" sz="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7349350"/>
              </p:ext>
            </p:extLst>
          </p:nvPr>
        </p:nvGraphicFramePr>
        <p:xfrm>
          <a:off x="723900" y="1905000"/>
          <a:ext cx="7696200" cy="3297384"/>
        </p:xfrm>
        <a:graphic>
          <a:graphicData uri="http://schemas.openxmlformats.org/drawingml/2006/table">
            <a:tbl>
              <a:tblPr/>
              <a:tblGrid>
                <a:gridCol w="2940121"/>
                <a:gridCol w="4756079"/>
              </a:tblGrid>
              <a:tr h="304800">
                <a:tc>
                  <a:txBody>
                    <a:bodyPr/>
                    <a:lstStyle/>
                    <a:p>
                      <a:pPr marL="0" marR="0">
                        <a:spcBef>
                          <a:spcPts val="0"/>
                        </a:spcBef>
                        <a:spcAft>
                          <a:spcPts val="0"/>
                        </a:spcAft>
                      </a:pPr>
                      <a:r>
                        <a:rPr lang="en-US" sz="1600" dirty="0">
                          <a:solidFill>
                            <a:srgbClr val="225790"/>
                          </a:solidFill>
                          <a:latin typeface="+mj-lt"/>
                          <a:ea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225790"/>
                          </a:solidFill>
                          <a:latin typeface="+mj-lt"/>
                          <a:ea typeface="Times New Roman"/>
                        </a:rPr>
                        <a:t>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073">
                <a:tc>
                  <a:txBody>
                    <a:bodyPr/>
                    <a:lstStyle/>
                    <a:p>
                      <a:pPr marL="0" marR="0">
                        <a:spcBef>
                          <a:spcPts val="0"/>
                        </a:spcBef>
                        <a:spcAft>
                          <a:spcPts val="0"/>
                        </a:spcAft>
                      </a:pPr>
                      <a:endParaRPr lang="en-US" sz="1200" dirty="0" smtClean="0">
                        <a:latin typeface="Georgia" pitchFamily="18" charset="0"/>
                        <a:ea typeface="Times New Roman"/>
                      </a:endParaRPr>
                    </a:p>
                    <a:p>
                      <a:pPr marL="0" marR="0">
                        <a:spcBef>
                          <a:spcPts val="0"/>
                        </a:spcBef>
                        <a:spcAft>
                          <a:spcPts val="0"/>
                        </a:spcAft>
                      </a:pPr>
                      <a:r>
                        <a:rPr lang="en-US" sz="1200" dirty="0" smtClean="0">
                          <a:latin typeface="Georgia" pitchFamily="18" charset="0"/>
                          <a:ea typeface="Times New Roman"/>
                        </a:rPr>
                        <a:t>May-June </a:t>
                      </a:r>
                      <a:r>
                        <a:rPr lang="en-US" sz="1200" dirty="0">
                          <a:latin typeface="Georgia" pitchFamily="18" charset="0"/>
                          <a:ea typeface="Times New Roman"/>
                        </a:rPr>
                        <a:t>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smtClean="0">
                        <a:latin typeface="Georgia" pitchFamily="18" charset="0"/>
                        <a:ea typeface="Times New Roman"/>
                      </a:endParaRPr>
                    </a:p>
                    <a:p>
                      <a:pPr marL="0" marR="0">
                        <a:spcBef>
                          <a:spcPts val="0"/>
                        </a:spcBef>
                        <a:spcAft>
                          <a:spcPts val="0"/>
                        </a:spcAft>
                      </a:pPr>
                      <a:r>
                        <a:rPr lang="en-US" sz="1200" dirty="0" smtClean="0">
                          <a:latin typeface="Georgia" pitchFamily="18" charset="0"/>
                          <a:ea typeface="Times New Roman"/>
                        </a:rPr>
                        <a:t>Overland </a:t>
                      </a:r>
                      <a:r>
                        <a:rPr lang="en-US" sz="1200" dirty="0">
                          <a:latin typeface="Georgia" pitchFamily="18" charset="0"/>
                          <a:ea typeface="Times New Roman"/>
                        </a:rPr>
                        <a:t>Virginia Campaign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073">
                <a:tc>
                  <a:txBody>
                    <a:bodyPr/>
                    <a:lstStyle/>
                    <a:p>
                      <a:pPr marL="0" marR="0">
                        <a:spcBef>
                          <a:spcPts val="0"/>
                        </a:spcBef>
                        <a:spcAft>
                          <a:spcPts val="0"/>
                        </a:spcAft>
                      </a:pPr>
                      <a:endParaRPr lang="en-US" sz="1200" dirty="0" smtClean="0">
                        <a:latin typeface="Georgia" pitchFamily="18" charset="0"/>
                        <a:ea typeface="Times New Roman"/>
                      </a:endParaRPr>
                    </a:p>
                    <a:p>
                      <a:pPr marL="0" marR="0">
                        <a:spcBef>
                          <a:spcPts val="0"/>
                        </a:spcBef>
                        <a:spcAft>
                          <a:spcPts val="0"/>
                        </a:spcAft>
                      </a:pPr>
                      <a:r>
                        <a:rPr lang="en-US" sz="1200" dirty="0" smtClean="0">
                          <a:latin typeface="Georgia" pitchFamily="18" charset="0"/>
                          <a:ea typeface="Times New Roman"/>
                        </a:rPr>
                        <a:t>May-Sept</a:t>
                      </a:r>
                      <a:r>
                        <a:rPr lang="en-US" sz="1200" dirty="0">
                          <a:latin typeface="Georgia" pitchFamily="18" charset="0"/>
                          <a:ea typeface="Times New Roman"/>
                        </a:rPr>
                        <a:t>,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smtClean="0">
                        <a:latin typeface="Georgia" pitchFamily="18" charset="0"/>
                        <a:ea typeface="Times New Roman"/>
                      </a:endParaRPr>
                    </a:p>
                    <a:p>
                      <a:pPr marL="0" marR="0">
                        <a:spcBef>
                          <a:spcPts val="0"/>
                        </a:spcBef>
                        <a:spcAft>
                          <a:spcPts val="0"/>
                        </a:spcAft>
                      </a:pPr>
                      <a:r>
                        <a:rPr lang="en-US" sz="1200" dirty="0" smtClean="0">
                          <a:latin typeface="Georgia" pitchFamily="18" charset="0"/>
                          <a:ea typeface="Times New Roman"/>
                        </a:rPr>
                        <a:t>Atlanta</a:t>
                      </a:r>
                      <a:r>
                        <a:rPr lang="en-US" sz="1200" baseline="0" dirty="0" smtClean="0">
                          <a:latin typeface="Georgia" pitchFamily="18" charset="0"/>
                          <a:ea typeface="Times New Roman"/>
                        </a:rPr>
                        <a:t> </a:t>
                      </a:r>
                      <a:r>
                        <a:rPr lang="en-US" sz="1200" dirty="0" smtClean="0">
                          <a:latin typeface="Georgia" pitchFamily="18" charset="0"/>
                          <a:ea typeface="Times New Roman"/>
                        </a:rPr>
                        <a:t>Campaign</a:t>
                      </a:r>
                      <a:endParaRPr lang="en-US" sz="1200" dirty="0">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073">
                <a:tc>
                  <a:txBody>
                    <a:bodyPr/>
                    <a:lstStyle/>
                    <a:p>
                      <a:pPr marL="0" marR="0">
                        <a:spcBef>
                          <a:spcPts val="0"/>
                        </a:spcBef>
                        <a:spcAft>
                          <a:spcPts val="0"/>
                        </a:spcAft>
                      </a:pPr>
                      <a:endParaRPr lang="en-US" sz="1200" dirty="0" smtClean="0">
                        <a:latin typeface="Georgia" pitchFamily="18" charset="0"/>
                        <a:ea typeface="Times New Roman"/>
                      </a:endParaRPr>
                    </a:p>
                    <a:p>
                      <a:pPr marL="0" marR="0">
                        <a:spcBef>
                          <a:spcPts val="0"/>
                        </a:spcBef>
                        <a:spcAft>
                          <a:spcPts val="0"/>
                        </a:spcAft>
                      </a:pPr>
                      <a:r>
                        <a:rPr lang="en-US" sz="1200" dirty="0" smtClean="0">
                          <a:latin typeface="Georgia" pitchFamily="18" charset="0"/>
                          <a:ea typeface="Times New Roman"/>
                        </a:rPr>
                        <a:t>Nov </a:t>
                      </a:r>
                      <a:r>
                        <a:rPr lang="en-US" sz="1200" dirty="0">
                          <a:latin typeface="Georgia" pitchFamily="18" charset="0"/>
                          <a:ea typeface="Times New Roman"/>
                        </a:rPr>
                        <a:t>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smtClean="0">
                        <a:latin typeface="Georgia" pitchFamily="18" charset="0"/>
                        <a:ea typeface="Times New Roman"/>
                      </a:endParaRPr>
                    </a:p>
                    <a:p>
                      <a:pPr marL="0" marR="0">
                        <a:spcBef>
                          <a:spcPts val="0"/>
                        </a:spcBef>
                        <a:spcAft>
                          <a:spcPts val="0"/>
                        </a:spcAft>
                      </a:pPr>
                      <a:r>
                        <a:rPr lang="en-US" sz="1200" dirty="0" smtClean="0">
                          <a:latin typeface="Georgia" pitchFamily="18" charset="0"/>
                          <a:ea typeface="Times New Roman"/>
                        </a:rPr>
                        <a:t>Reelection of</a:t>
                      </a:r>
                      <a:r>
                        <a:rPr lang="en-US" sz="1200" baseline="0" dirty="0" smtClean="0">
                          <a:latin typeface="Georgia" pitchFamily="18" charset="0"/>
                          <a:ea typeface="Times New Roman"/>
                        </a:rPr>
                        <a:t> Abraham Lincoln</a:t>
                      </a:r>
                      <a:endParaRPr lang="en-US" sz="1200" dirty="0">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073">
                <a:tc>
                  <a:txBody>
                    <a:bodyPr/>
                    <a:lstStyle/>
                    <a:p>
                      <a:pPr marL="0" marR="0">
                        <a:spcBef>
                          <a:spcPts val="0"/>
                        </a:spcBef>
                        <a:spcAft>
                          <a:spcPts val="0"/>
                        </a:spcAft>
                      </a:pPr>
                      <a:endParaRPr lang="en-US" sz="1200" dirty="0" smtClean="0">
                        <a:latin typeface="Georgia" pitchFamily="18" charset="0"/>
                        <a:ea typeface="Times New Roman"/>
                      </a:endParaRPr>
                    </a:p>
                    <a:p>
                      <a:pPr marL="0" marR="0">
                        <a:spcBef>
                          <a:spcPts val="0"/>
                        </a:spcBef>
                        <a:spcAft>
                          <a:spcPts val="0"/>
                        </a:spcAft>
                      </a:pPr>
                      <a:r>
                        <a:rPr lang="en-US" sz="1200" dirty="0" smtClean="0">
                          <a:latin typeface="Georgia" pitchFamily="18" charset="0"/>
                          <a:ea typeface="Times New Roman"/>
                        </a:rPr>
                        <a:t>Sept </a:t>
                      </a:r>
                      <a:r>
                        <a:rPr lang="en-US" sz="1200" dirty="0">
                          <a:latin typeface="Georgia" pitchFamily="18" charset="0"/>
                          <a:ea typeface="Times New Roman"/>
                        </a:rPr>
                        <a:t>- Dec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smtClean="0">
                        <a:latin typeface="Georgia" pitchFamily="18" charset="0"/>
                        <a:ea typeface="Times New Roman"/>
                      </a:endParaRPr>
                    </a:p>
                    <a:p>
                      <a:pPr marL="0" marR="0">
                        <a:spcBef>
                          <a:spcPts val="0"/>
                        </a:spcBef>
                        <a:spcAft>
                          <a:spcPts val="0"/>
                        </a:spcAft>
                      </a:pPr>
                      <a:r>
                        <a:rPr lang="en-US" sz="1200" dirty="0" smtClean="0">
                          <a:latin typeface="Georgia" pitchFamily="18" charset="0"/>
                          <a:ea typeface="Times New Roman"/>
                        </a:rPr>
                        <a:t>Sherman’s March </a:t>
                      </a:r>
                      <a:r>
                        <a:rPr lang="en-US" sz="1200" dirty="0">
                          <a:latin typeface="Georgia" pitchFamily="18" charset="0"/>
                          <a:ea typeface="Times New Roman"/>
                        </a:rPr>
                        <a:t>to the Sea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073">
                <a:tc>
                  <a:txBody>
                    <a:bodyPr/>
                    <a:lstStyle/>
                    <a:p>
                      <a:pPr marL="0" marR="0">
                        <a:spcBef>
                          <a:spcPts val="0"/>
                        </a:spcBef>
                        <a:spcAft>
                          <a:spcPts val="0"/>
                        </a:spcAft>
                      </a:pPr>
                      <a:endParaRPr lang="en-US" sz="1200" dirty="0" smtClean="0">
                        <a:latin typeface="Georgia" pitchFamily="18" charset="0"/>
                        <a:ea typeface="Times New Roman"/>
                      </a:endParaRPr>
                    </a:p>
                    <a:p>
                      <a:pPr marL="0" marR="0">
                        <a:spcBef>
                          <a:spcPts val="0"/>
                        </a:spcBef>
                        <a:spcAft>
                          <a:spcPts val="0"/>
                        </a:spcAft>
                      </a:pPr>
                      <a:r>
                        <a:rPr lang="en-US" sz="1200" dirty="0" smtClean="0">
                          <a:latin typeface="Georgia" pitchFamily="18" charset="0"/>
                          <a:ea typeface="Times New Roman"/>
                        </a:rPr>
                        <a:t>July</a:t>
                      </a:r>
                      <a:r>
                        <a:rPr lang="en-US" sz="1200" baseline="0" dirty="0" smtClean="0">
                          <a:latin typeface="Georgia" pitchFamily="18" charset="0"/>
                          <a:ea typeface="Times New Roman"/>
                        </a:rPr>
                        <a:t> 1864</a:t>
                      </a:r>
                      <a:r>
                        <a:rPr lang="en-US" sz="1200" dirty="0" smtClean="0">
                          <a:latin typeface="Georgia" pitchFamily="18" charset="0"/>
                          <a:ea typeface="Times New Roman"/>
                        </a:rPr>
                        <a:t> </a:t>
                      </a:r>
                      <a:r>
                        <a:rPr lang="en-US" sz="1200" dirty="0">
                          <a:latin typeface="Georgia" pitchFamily="18" charset="0"/>
                          <a:ea typeface="Times New Roman"/>
                        </a:rPr>
                        <a:t>– </a:t>
                      </a:r>
                      <a:r>
                        <a:rPr lang="en-US" sz="1200" dirty="0" smtClean="0">
                          <a:latin typeface="Georgia" pitchFamily="18" charset="0"/>
                          <a:ea typeface="Times New Roman"/>
                        </a:rPr>
                        <a:t>April 1865</a:t>
                      </a:r>
                      <a:endParaRPr lang="en-US" sz="1200" dirty="0">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smtClean="0">
                        <a:latin typeface="Georgia" pitchFamily="18" charset="0"/>
                        <a:ea typeface="Times New Roman"/>
                      </a:endParaRPr>
                    </a:p>
                    <a:p>
                      <a:pPr marL="0" marR="0">
                        <a:spcBef>
                          <a:spcPts val="0"/>
                        </a:spcBef>
                        <a:spcAft>
                          <a:spcPts val="0"/>
                        </a:spcAft>
                      </a:pPr>
                      <a:r>
                        <a:rPr lang="en-US" sz="1200" dirty="0" smtClean="0">
                          <a:latin typeface="Georgia" pitchFamily="18" charset="0"/>
                          <a:ea typeface="Times New Roman"/>
                        </a:rPr>
                        <a:t>Siege </a:t>
                      </a:r>
                      <a:r>
                        <a:rPr lang="en-US" sz="1200" dirty="0">
                          <a:latin typeface="Georgia" pitchFamily="18" charset="0"/>
                          <a:ea typeface="Times New Roman"/>
                        </a:rPr>
                        <a:t>of </a:t>
                      </a:r>
                      <a:r>
                        <a:rPr lang="en-US" sz="1200" dirty="0" smtClean="0">
                          <a:latin typeface="Georgia" pitchFamily="18" charset="0"/>
                          <a:ea typeface="Times New Roman"/>
                        </a:rPr>
                        <a:t>Petersburg</a:t>
                      </a:r>
                      <a:endParaRPr lang="en-US" sz="1200" dirty="0">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073">
                <a:tc>
                  <a:txBody>
                    <a:bodyPr/>
                    <a:lstStyle/>
                    <a:p>
                      <a:pPr marL="0" marR="0">
                        <a:spcBef>
                          <a:spcPts val="0"/>
                        </a:spcBef>
                        <a:spcAft>
                          <a:spcPts val="0"/>
                        </a:spcAft>
                      </a:pPr>
                      <a:endParaRPr lang="en-US" sz="1200" dirty="0" smtClean="0">
                        <a:latin typeface="Georgia" pitchFamily="18" charset="0"/>
                        <a:ea typeface="Times New Roman"/>
                      </a:endParaRPr>
                    </a:p>
                    <a:p>
                      <a:pPr marL="0" marR="0">
                        <a:spcBef>
                          <a:spcPts val="0"/>
                        </a:spcBef>
                        <a:spcAft>
                          <a:spcPts val="0"/>
                        </a:spcAft>
                      </a:pPr>
                      <a:r>
                        <a:rPr lang="en-US" sz="1200" dirty="0" smtClean="0">
                          <a:latin typeface="Georgia" pitchFamily="18" charset="0"/>
                          <a:ea typeface="Times New Roman"/>
                        </a:rPr>
                        <a:t>April </a:t>
                      </a:r>
                      <a:r>
                        <a:rPr lang="en-US" sz="1200" dirty="0">
                          <a:latin typeface="Georgia" pitchFamily="18" charset="0"/>
                          <a:ea typeface="Times New Roman"/>
                        </a:rPr>
                        <a:t>9, 1865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smtClean="0">
                        <a:latin typeface="Georgia" pitchFamily="18" charset="0"/>
                        <a:ea typeface="Times New Roman"/>
                      </a:endParaRPr>
                    </a:p>
                    <a:p>
                      <a:pPr marL="0" marR="0">
                        <a:spcBef>
                          <a:spcPts val="0"/>
                        </a:spcBef>
                        <a:spcAft>
                          <a:spcPts val="0"/>
                        </a:spcAft>
                      </a:pPr>
                      <a:r>
                        <a:rPr lang="en-US" sz="1200" dirty="0" smtClean="0">
                          <a:latin typeface="Georgia" pitchFamily="18" charset="0"/>
                          <a:ea typeface="Times New Roman"/>
                        </a:rPr>
                        <a:t>Lee’s </a:t>
                      </a:r>
                      <a:r>
                        <a:rPr lang="en-US" sz="1200" dirty="0">
                          <a:latin typeface="Georgia" pitchFamily="18" charset="0"/>
                          <a:ea typeface="Times New Roman"/>
                        </a:rPr>
                        <a:t>army surrenders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073">
                <a:tc>
                  <a:txBody>
                    <a:bodyPr/>
                    <a:lstStyle/>
                    <a:p>
                      <a:pPr marL="0" marR="0">
                        <a:spcBef>
                          <a:spcPts val="0"/>
                        </a:spcBef>
                        <a:spcAft>
                          <a:spcPts val="0"/>
                        </a:spcAft>
                      </a:pPr>
                      <a:endParaRPr lang="en-US" sz="1200" dirty="0" smtClean="0">
                        <a:latin typeface="Georgia" pitchFamily="18" charset="0"/>
                        <a:ea typeface="Times New Roman"/>
                      </a:endParaRPr>
                    </a:p>
                    <a:p>
                      <a:pPr marL="0" marR="0">
                        <a:spcBef>
                          <a:spcPts val="0"/>
                        </a:spcBef>
                        <a:spcAft>
                          <a:spcPts val="0"/>
                        </a:spcAft>
                      </a:pPr>
                      <a:r>
                        <a:rPr lang="en-US" sz="1200" dirty="0" smtClean="0">
                          <a:latin typeface="Georgia" pitchFamily="18" charset="0"/>
                          <a:ea typeface="Times New Roman"/>
                        </a:rPr>
                        <a:t>April </a:t>
                      </a:r>
                      <a:r>
                        <a:rPr lang="en-US" sz="1200" dirty="0">
                          <a:latin typeface="Georgia" pitchFamily="18" charset="0"/>
                          <a:ea typeface="Times New Roman"/>
                        </a:rPr>
                        <a:t>14, 1865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smtClean="0">
                        <a:latin typeface="Georgia" pitchFamily="18" charset="0"/>
                        <a:ea typeface="Times New Roman"/>
                      </a:endParaRPr>
                    </a:p>
                    <a:p>
                      <a:pPr marL="0" marR="0">
                        <a:spcBef>
                          <a:spcPts val="0"/>
                        </a:spcBef>
                        <a:spcAft>
                          <a:spcPts val="0"/>
                        </a:spcAft>
                      </a:pPr>
                      <a:r>
                        <a:rPr lang="en-US" sz="1200" dirty="0" smtClean="0">
                          <a:latin typeface="Georgia" pitchFamily="18" charset="0"/>
                          <a:ea typeface="Times New Roman"/>
                        </a:rPr>
                        <a:t>Abraham Lincoln</a:t>
                      </a:r>
                      <a:r>
                        <a:rPr lang="en-US" sz="1200" baseline="0" dirty="0" smtClean="0">
                          <a:latin typeface="Georgia" pitchFamily="18" charset="0"/>
                          <a:ea typeface="Times New Roman"/>
                        </a:rPr>
                        <a:t> </a:t>
                      </a:r>
                      <a:r>
                        <a:rPr lang="en-US" sz="1200" dirty="0" smtClean="0">
                          <a:latin typeface="Georgia" pitchFamily="18" charset="0"/>
                          <a:ea typeface="Times New Roman"/>
                        </a:rPr>
                        <a:t>is </a:t>
                      </a:r>
                      <a:r>
                        <a:rPr lang="en-US" sz="1200" dirty="0">
                          <a:latin typeface="Georgia" pitchFamily="18" charset="0"/>
                          <a:ea typeface="Times New Roman"/>
                        </a:rPr>
                        <a:t>assassinated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073">
                <a:tc>
                  <a:txBody>
                    <a:bodyPr/>
                    <a:lstStyle/>
                    <a:p>
                      <a:pPr marL="0" marR="0">
                        <a:spcBef>
                          <a:spcPts val="0"/>
                        </a:spcBef>
                        <a:spcAft>
                          <a:spcPts val="0"/>
                        </a:spcAft>
                      </a:pPr>
                      <a:endParaRPr lang="en-US" sz="1200" dirty="0" smtClean="0">
                        <a:latin typeface="Georgia" pitchFamily="18" charset="0"/>
                        <a:ea typeface="Times New Roman"/>
                      </a:endParaRPr>
                    </a:p>
                    <a:p>
                      <a:pPr marL="0" marR="0">
                        <a:spcBef>
                          <a:spcPts val="0"/>
                        </a:spcBef>
                        <a:spcAft>
                          <a:spcPts val="0"/>
                        </a:spcAft>
                      </a:pPr>
                      <a:r>
                        <a:rPr lang="en-US" sz="1200" dirty="0" smtClean="0">
                          <a:latin typeface="Georgia" pitchFamily="18" charset="0"/>
                          <a:ea typeface="Times New Roman"/>
                        </a:rPr>
                        <a:t>April </a:t>
                      </a:r>
                      <a:r>
                        <a:rPr lang="en-US" sz="1200" dirty="0">
                          <a:latin typeface="Georgia" pitchFamily="18" charset="0"/>
                          <a:ea typeface="Times New Roman"/>
                        </a:rPr>
                        <a:t>26, 1865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smtClean="0">
                        <a:latin typeface="Georgia" pitchFamily="18" charset="0"/>
                        <a:ea typeface="Times New Roman"/>
                      </a:endParaRPr>
                    </a:p>
                    <a:p>
                      <a:pPr marL="0" marR="0">
                        <a:spcBef>
                          <a:spcPts val="0"/>
                        </a:spcBef>
                        <a:spcAft>
                          <a:spcPts val="0"/>
                        </a:spcAft>
                      </a:pPr>
                      <a:r>
                        <a:rPr lang="en-US" sz="1200" dirty="0" smtClean="0">
                          <a:latin typeface="Georgia" pitchFamily="18" charset="0"/>
                          <a:ea typeface="Times New Roman"/>
                        </a:rPr>
                        <a:t>Joseph Johnston’s </a:t>
                      </a:r>
                      <a:r>
                        <a:rPr lang="en-US" sz="1200" dirty="0">
                          <a:latin typeface="Georgia" pitchFamily="18" charset="0"/>
                          <a:ea typeface="Times New Roman"/>
                        </a:rPr>
                        <a:t>army surrenders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lstStyle/>
          <a:p>
            <a:r>
              <a:rPr lang="en-US" sz="4000" dirty="0" smtClean="0">
                <a:solidFill>
                  <a:srgbClr val="4D4D4D"/>
                </a:solidFill>
              </a:rPr>
              <a:t>Bringing the War to an End</a:t>
            </a:r>
            <a:endParaRPr lang="en-US" sz="4000" dirty="0">
              <a:solidFill>
                <a:srgbClr val="4D4D4D"/>
              </a:solidFill>
            </a:endParaRPr>
          </a:p>
        </p:txBody>
      </p:sp>
      <p:sp>
        <p:nvSpPr>
          <p:cNvPr id="7" name="TextBox 6"/>
          <p:cNvSpPr txBox="1"/>
          <p:nvPr/>
        </p:nvSpPr>
        <p:spPr>
          <a:xfrm>
            <a:off x="1600200" y="5294286"/>
            <a:ext cx="6858000" cy="1200329"/>
          </a:xfrm>
          <a:prstGeom prst="rect">
            <a:avLst/>
          </a:prstGeom>
          <a:noFill/>
        </p:spPr>
        <p:txBody>
          <a:bodyPr wrap="square" rtlCol="0">
            <a:spAutoFit/>
          </a:bodyPr>
          <a:lstStyle/>
          <a:p>
            <a:r>
              <a:rPr lang="en-US" sz="2800" dirty="0" smtClean="0">
                <a:latin typeface="Georgia" pitchFamily="18" charset="0"/>
              </a:rPr>
              <a:t>Activity</a:t>
            </a:r>
            <a:r>
              <a:rPr lang="en-US" sz="2200" dirty="0" smtClean="0">
                <a:latin typeface="Georgia" pitchFamily="18" charset="0"/>
              </a:rPr>
              <a:t> </a:t>
            </a:r>
            <a:br>
              <a:rPr lang="en-US" sz="2200" dirty="0" smtClean="0">
                <a:latin typeface="Georgia" pitchFamily="18" charset="0"/>
              </a:rPr>
            </a:br>
            <a:r>
              <a:rPr lang="en-US" sz="2200" dirty="0" smtClean="0">
                <a:solidFill>
                  <a:schemeClr val="accent1">
                    <a:lumMod val="75000"/>
                  </a:schemeClr>
                </a:solidFill>
                <a:latin typeface="Georgia" pitchFamily="18" charset="0"/>
              </a:rPr>
              <a:t>Place </a:t>
            </a:r>
            <a:r>
              <a:rPr lang="en-US" sz="2200" dirty="0">
                <a:solidFill>
                  <a:schemeClr val="accent1">
                    <a:lumMod val="75000"/>
                  </a:schemeClr>
                </a:solidFill>
                <a:latin typeface="Georgia" pitchFamily="18" charset="0"/>
              </a:rPr>
              <a:t>each of the final events of the Civil War in chronological order on your </a:t>
            </a:r>
            <a:r>
              <a:rPr lang="en-US" sz="2200" dirty="0" smtClean="0">
                <a:solidFill>
                  <a:schemeClr val="accent1">
                    <a:lumMod val="75000"/>
                  </a:schemeClr>
                </a:solidFill>
                <a:latin typeface="Georgia" pitchFamily="18" charset="0"/>
              </a:rPr>
              <a:t>timeline</a:t>
            </a:r>
            <a:r>
              <a:rPr lang="en-US" sz="2200" dirty="0">
                <a:solidFill>
                  <a:schemeClr val="accent1">
                    <a:lumMod val="75000"/>
                  </a:schemeClr>
                </a:solidFill>
                <a:latin typeface="Georgia" pitchFamily="18" charset="0"/>
              </a:rPr>
              <a:t>. </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759288" y="5296863"/>
            <a:ext cx="848532" cy="66751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773113"/>
          </a:xfrm>
        </p:spPr>
        <p:txBody>
          <a:bodyPr/>
          <a:lstStyle/>
          <a:p>
            <a:r>
              <a:rPr lang="en-US" sz="4000" dirty="0" smtClean="0">
                <a:solidFill>
                  <a:srgbClr val="4D4D4D"/>
                </a:solidFill>
              </a:rPr>
              <a:t>Bringing the War to an End</a:t>
            </a:r>
            <a:endParaRPr lang="en-US" sz="4000" dirty="0">
              <a:solidFill>
                <a:srgbClr val="4D4D4D"/>
              </a:solidFill>
            </a:endParaRP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60176" y="1066800"/>
            <a:ext cx="5423648" cy="4191001"/>
          </a:xfrm>
        </p:spPr>
      </p:pic>
      <p:sp>
        <p:nvSpPr>
          <p:cNvPr id="7" name="TextBox 6"/>
          <p:cNvSpPr txBox="1"/>
          <p:nvPr/>
        </p:nvSpPr>
        <p:spPr>
          <a:xfrm>
            <a:off x="1528483" y="5294286"/>
            <a:ext cx="7346576" cy="1200329"/>
          </a:xfrm>
          <a:prstGeom prst="rect">
            <a:avLst/>
          </a:prstGeom>
          <a:noFill/>
        </p:spPr>
        <p:txBody>
          <a:bodyPr wrap="square" rtlCol="0">
            <a:spAutoFit/>
          </a:bodyPr>
          <a:lstStyle/>
          <a:p>
            <a:r>
              <a:rPr lang="en-US" sz="2800" dirty="0" smtClean="0">
                <a:latin typeface="Georgia" pitchFamily="18" charset="0"/>
              </a:rPr>
              <a:t>Activity</a:t>
            </a:r>
          </a:p>
          <a:p>
            <a:r>
              <a:rPr lang="en-US" sz="2200" dirty="0" smtClean="0">
                <a:solidFill>
                  <a:schemeClr val="accent1">
                    <a:lumMod val="75000"/>
                  </a:schemeClr>
                </a:solidFill>
                <a:latin typeface="Georgia" pitchFamily="18" charset="0"/>
              </a:rPr>
              <a:t>As </a:t>
            </a:r>
            <a:r>
              <a:rPr lang="en-US" sz="2200" dirty="0">
                <a:solidFill>
                  <a:schemeClr val="accent1">
                    <a:lumMod val="75000"/>
                  </a:schemeClr>
                </a:solidFill>
                <a:latin typeface="Georgia" pitchFamily="18" charset="0"/>
              </a:rPr>
              <a:t>we discuss the final events of the war you will label each of the events and their date on your map.</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41359" y="5294286"/>
            <a:ext cx="848532" cy="66751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48793" y="6611779"/>
            <a:ext cx="2395207" cy="246221"/>
          </a:xfrm>
          <a:prstGeom prst="rect">
            <a:avLst/>
          </a:prstGeom>
        </p:spPr>
        <p:txBody>
          <a:bodyPr wrap="none">
            <a:spAutoFit/>
          </a:bodyPr>
          <a:lstStyle/>
          <a:p>
            <a:r>
              <a:rPr lang="en-US" sz="1000" dirty="0" smtClean="0"/>
              <a:t>Image courtesy of the Library of Congress</a:t>
            </a:r>
            <a:endParaRPr lang="en-US" sz="1000" dirty="0"/>
          </a:p>
        </p:txBody>
      </p:sp>
      <p:sp>
        <p:nvSpPr>
          <p:cNvPr id="3" name="Title 2"/>
          <p:cNvSpPr>
            <a:spLocks noGrp="1"/>
          </p:cNvSpPr>
          <p:nvPr>
            <p:ph type="title"/>
          </p:nvPr>
        </p:nvSpPr>
        <p:spPr/>
        <p:txBody>
          <a:bodyPr/>
          <a:lstStyle/>
          <a:p>
            <a:r>
              <a:rPr lang="en-US" sz="4000" dirty="0" smtClean="0">
                <a:solidFill>
                  <a:srgbClr val="4D4D4D"/>
                </a:solidFill>
              </a:rPr>
              <a:t>Bringing the War to an End</a:t>
            </a:r>
            <a:endParaRPr lang="en-US" sz="4000" dirty="0">
              <a:solidFill>
                <a:srgbClr val="4D4D4D"/>
              </a:solidFill>
            </a:endParaRPr>
          </a:p>
        </p:txBody>
      </p:sp>
      <p:pic>
        <p:nvPicPr>
          <p:cNvPr id="7" name="Content Placeholder 6"/>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838623" y="1600200"/>
            <a:ext cx="3275754" cy="4232275"/>
          </a:xfrm>
        </p:spPr>
      </p:pic>
      <p:sp>
        <p:nvSpPr>
          <p:cNvPr id="5" name="Content Placeholder 4"/>
          <p:cNvSpPr>
            <a:spLocks noGrp="1"/>
          </p:cNvSpPr>
          <p:nvPr>
            <p:ph sz="half" idx="2"/>
          </p:nvPr>
        </p:nvSpPr>
        <p:spPr>
          <a:xfrm>
            <a:off x="4419600" y="1600201"/>
            <a:ext cx="4267200" cy="4190999"/>
          </a:xfrm>
        </p:spPr>
        <p:txBody>
          <a:bodyPr/>
          <a:lstStyle/>
          <a:p>
            <a:pPr marL="0" indent="0">
              <a:buNone/>
            </a:pPr>
            <a:r>
              <a:rPr lang="en-US" sz="2200" dirty="0"/>
              <a:t>Abraham Lincoln appointed Ulysses S. Grant as commander of all the U.S. forces.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5869" y="1600200"/>
            <a:ext cx="6526577" cy="4576762"/>
          </a:xfrm>
          <a:prstGeom prst="rect">
            <a:avLst/>
          </a:prstGeom>
          <a:noFill/>
          <a:ln w="9525">
            <a:noFill/>
            <a:miter lim="800000"/>
            <a:headEnd/>
            <a:tailEnd/>
          </a:ln>
        </p:spPr>
      </p:pic>
      <p:sp>
        <p:nvSpPr>
          <p:cNvPr id="3" name="Title 2"/>
          <p:cNvSpPr>
            <a:spLocks noGrp="1"/>
          </p:cNvSpPr>
          <p:nvPr>
            <p:ph type="title"/>
          </p:nvPr>
        </p:nvSpPr>
        <p:spPr/>
        <p:txBody>
          <a:bodyPr/>
          <a:lstStyle/>
          <a:p>
            <a:r>
              <a:rPr lang="en-US" sz="4000" dirty="0" smtClean="0">
                <a:solidFill>
                  <a:srgbClr val="4D4D4D"/>
                </a:solidFill>
              </a:rPr>
              <a:t>Bringing the War to an End</a:t>
            </a:r>
            <a:endParaRPr lang="en-US" sz="4000" dirty="0">
              <a:solidFill>
                <a:srgbClr val="4D4D4D"/>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chemeClr val="accent1">
                    <a:lumMod val="75000"/>
                  </a:schemeClr>
                </a:solidFill>
              </a:rPr>
              <a:t>Overland Campaign</a:t>
            </a:r>
            <a:endParaRPr lang="en-US" dirty="0">
              <a:solidFill>
                <a:schemeClr val="accent1">
                  <a:lumMod val="75000"/>
                </a:schemeClr>
              </a:solidFill>
            </a:endParaRPr>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1676400"/>
            <a:ext cx="4038600" cy="2886869"/>
          </a:xfrm>
        </p:spPr>
      </p:pic>
      <p:sp>
        <p:nvSpPr>
          <p:cNvPr id="3" name="Content Placeholder 2"/>
          <p:cNvSpPr>
            <a:spLocks noGrp="1"/>
          </p:cNvSpPr>
          <p:nvPr>
            <p:ph sz="half" idx="2"/>
          </p:nvPr>
        </p:nvSpPr>
        <p:spPr/>
        <p:txBody>
          <a:bodyPr/>
          <a:lstStyle/>
          <a:p>
            <a:pPr marL="0" indent="0">
              <a:buNone/>
            </a:pPr>
            <a:r>
              <a:rPr lang="en-US" sz="2200" b="1" dirty="0">
                <a:solidFill>
                  <a:srgbClr val="225790"/>
                </a:solidFill>
              </a:rPr>
              <a:t>The Wilderness </a:t>
            </a:r>
            <a:r>
              <a:rPr lang="en-US" sz="2200" dirty="0"/>
              <a:t>was the first battle of the Overland Campaign and was fought in Orange County, Virginia</a:t>
            </a:r>
            <a:r>
              <a:rPr lang="en-US" sz="2200" dirty="0" smtClean="0"/>
              <a:t> </a:t>
            </a:r>
            <a:br>
              <a:rPr lang="en-US" sz="2200" dirty="0" smtClean="0"/>
            </a:br>
            <a:r>
              <a:rPr lang="en-US" sz="2200" b="1" dirty="0" smtClean="0">
                <a:solidFill>
                  <a:srgbClr val="225790"/>
                </a:solidFill>
              </a:rPr>
              <a:t>May </a:t>
            </a:r>
            <a:r>
              <a:rPr lang="en-US" sz="2200" b="1" dirty="0">
                <a:solidFill>
                  <a:srgbClr val="225790"/>
                </a:solidFill>
              </a:rPr>
              <a:t>5-7, 1864</a:t>
            </a:r>
            <a:r>
              <a:rPr lang="en-US" sz="2200" dirty="0"/>
              <a:t>.  Following the battle Union troops moved south to fight the next battle at Spotsylvania Court house just a day later. </a:t>
            </a:r>
            <a:r>
              <a:rPr lang="en-US" sz="2200" dirty="0" smtClean="0"/>
              <a:t> </a:t>
            </a:r>
          </a:p>
          <a:p>
            <a:pPr marL="0" indent="0">
              <a:buNone/>
            </a:pPr>
            <a:endParaRPr lang="en-US" sz="2200" dirty="0" smtClean="0"/>
          </a:p>
          <a:p>
            <a:pPr marL="0" indent="0">
              <a:buNone/>
            </a:pPr>
            <a:r>
              <a:rPr lang="en-US" sz="2200" dirty="0" smtClean="0">
                <a:solidFill>
                  <a:srgbClr val="225790"/>
                </a:solidFill>
                <a:latin typeface="+mj-lt"/>
              </a:rPr>
              <a:t>Find </a:t>
            </a:r>
            <a:r>
              <a:rPr lang="en-US" sz="2200" dirty="0">
                <a:solidFill>
                  <a:srgbClr val="225790"/>
                </a:solidFill>
                <a:latin typeface="+mj-lt"/>
              </a:rPr>
              <a:t>Orange County, Virginia on your map and label it </a:t>
            </a:r>
            <a:r>
              <a:rPr lang="en-US" sz="2200" i="1" dirty="0">
                <a:solidFill>
                  <a:srgbClr val="225790"/>
                </a:solidFill>
                <a:latin typeface="+mj-lt"/>
              </a:rPr>
              <a:t>The Wilderness</a:t>
            </a:r>
            <a:r>
              <a:rPr lang="en-US" sz="2200" dirty="0">
                <a:solidFill>
                  <a:srgbClr val="225790"/>
                </a:solidFill>
                <a:latin typeface="+mj-lt"/>
              </a:rPr>
              <a:t>.  </a:t>
            </a:r>
          </a:p>
        </p:txBody>
      </p:sp>
      <p:sp>
        <p:nvSpPr>
          <p:cNvPr id="7" name="TextBox 6"/>
          <p:cNvSpPr txBox="1"/>
          <p:nvPr/>
        </p:nvSpPr>
        <p:spPr>
          <a:xfrm>
            <a:off x="4800600" y="6611779"/>
            <a:ext cx="2359941" cy="246221"/>
          </a:xfrm>
          <a:prstGeom prst="rect">
            <a:avLst/>
          </a:prstGeom>
          <a:noFill/>
        </p:spPr>
        <p:txBody>
          <a:bodyPr wrap="none" rtlCol="0">
            <a:spAutoFit/>
          </a:bodyPr>
          <a:lstStyle/>
          <a:p>
            <a:r>
              <a:rPr lang="en-US" sz="1000" i="1" dirty="0" smtClean="0"/>
              <a:t>Image Courtesy of the Library of Congress</a:t>
            </a:r>
            <a:endParaRPr lang="en-US" sz="10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lumMod val="75000"/>
                  </a:schemeClr>
                </a:solidFill>
              </a:rPr>
              <a:t>Spotsylvania Court House</a:t>
            </a:r>
            <a:endParaRPr lang="en-US" sz="4000" dirty="0">
              <a:solidFill>
                <a:schemeClr val="accent1">
                  <a:lumMod val="75000"/>
                </a:schemeClr>
              </a:solidFill>
            </a:endParaRPr>
          </a:p>
        </p:txBody>
      </p:sp>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60042" y="1695680"/>
            <a:ext cx="3632916" cy="4041314"/>
          </a:xfrm>
        </p:spPr>
      </p:pic>
      <p:sp>
        <p:nvSpPr>
          <p:cNvPr id="5" name="Content Placeholder 4"/>
          <p:cNvSpPr>
            <a:spLocks noGrp="1"/>
          </p:cNvSpPr>
          <p:nvPr>
            <p:ph sz="half" idx="2"/>
          </p:nvPr>
        </p:nvSpPr>
        <p:spPr/>
        <p:txBody>
          <a:bodyPr/>
          <a:lstStyle/>
          <a:p>
            <a:pPr marL="0" indent="0">
              <a:buNone/>
            </a:pPr>
            <a:r>
              <a:rPr lang="en-US" sz="2200" dirty="0"/>
              <a:t>The next battle began on</a:t>
            </a:r>
            <a:r>
              <a:rPr lang="en-US" sz="2200" dirty="0" smtClean="0"/>
              <a:t> </a:t>
            </a:r>
            <a:br>
              <a:rPr lang="en-US" sz="2200" dirty="0" smtClean="0"/>
            </a:br>
            <a:r>
              <a:rPr lang="en-US" sz="2200" b="1" dirty="0" smtClean="0">
                <a:solidFill>
                  <a:srgbClr val="225790"/>
                </a:solidFill>
              </a:rPr>
              <a:t>May </a:t>
            </a:r>
            <a:r>
              <a:rPr lang="en-US" sz="2200" b="1" dirty="0">
                <a:solidFill>
                  <a:srgbClr val="225790"/>
                </a:solidFill>
              </a:rPr>
              <a:t>8, 1864 </a:t>
            </a:r>
            <a:r>
              <a:rPr lang="en-US" sz="2200" dirty="0"/>
              <a:t>and continued until the 21 at </a:t>
            </a:r>
            <a:r>
              <a:rPr lang="en-US" sz="2200" b="1" dirty="0">
                <a:solidFill>
                  <a:srgbClr val="225790"/>
                </a:solidFill>
              </a:rPr>
              <a:t>Spotsylvania Court House, Virginia.</a:t>
            </a:r>
            <a:r>
              <a:rPr lang="en-US" sz="2200" dirty="0" smtClean="0">
                <a:solidFill>
                  <a:srgbClr val="225790"/>
                </a:solidFill>
              </a:rPr>
              <a:t> </a:t>
            </a:r>
          </a:p>
          <a:p>
            <a:pPr marL="0" indent="0">
              <a:buNone/>
            </a:pPr>
            <a:endParaRPr lang="en-US" sz="2200" dirty="0" smtClean="0"/>
          </a:p>
          <a:p>
            <a:pPr marL="0" indent="0">
              <a:buNone/>
            </a:pPr>
            <a:r>
              <a:rPr lang="en-US" sz="2200" dirty="0" smtClean="0">
                <a:solidFill>
                  <a:srgbClr val="225790"/>
                </a:solidFill>
                <a:latin typeface="+mj-lt"/>
              </a:rPr>
              <a:t>Find </a:t>
            </a:r>
            <a:r>
              <a:rPr lang="en-US" sz="2200" dirty="0">
                <a:solidFill>
                  <a:srgbClr val="225790"/>
                </a:solidFill>
                <a:latin typeface="+mj-lt"/>
              </a:rPr>
              <a:t>Spotsylvania County on your map and label it </a:t>
            </a:r>
            <a:r>
              <a:rPr lang="en-US" sz="2200" i="1" dirty="0">
                <a:solidFill>
                  <a:srgbClr val="225790"/>
                </a:solidFill>
                <a:latin typeface="+mj-lt"/>
              </a:rPr>
              <a:t>Spotsylvania Court House. </a:t>
            </a:r>
            <a:endParaRPr lang="en-US" sz="2200" dirty="0">
              <a:solidFill>
                <a:srgbClr val="225790"/>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Harbor</a:t>
            </a:r>
            <a:endParaRPr lang="en-US" dirty="0"/>
          </a:p>
        </p:txBody>
      </p:sp>
      <p:pic>
        <p:nvPicPr>
          <p:cNvPr id="7" name="Content Placeholder 6"/>
          <p:cNvPicPr>
            <a:picLocks noGrp="1" noChangeAspect="1"/>
          </p:cNvPicPr>
          <p:nvPr>
            <p:ph sz="half" idx="1"/>
          </p:nvPr>
        </p:nvPicPr>
        <p:blipFill>
          <a:blip r:embed="rId3" cstate="email">
            <a:extLst>
              <a:ext uri="{BEBA8EAE-BF5A-486C-A8C5-ECC9F3942E4B}">
                <a14:imgProps xmlns:a14="http://schemas.microsoft.com/office/drawing/2010/main">
                  <a14:imgLayer r:embed="rId4">
                    <a14:imgEffect>
                      <a14:backgroundRemoval t="0" b="99451" l="0" r="100000"/>
                    </a14:imgEffect>
                  </a14:imgLayer>
                </a14:imgProps>
              </a:ext>
              <a:ext uri="{28A0092B-C50C-407E-A947-70E740481C1C}">
                <a14:useLocalDpi xmlns:a14="http://schemas.microsoft.com/office/drawing/2010/main"/>
              </a:ext>
            </a:extLst>
          </a:blip>
          <a:stretch>
            <a:fillRect/>
          </a:stretch>
        </p:blipFill>
        <p:spPr>
          <a:xfrm>
            <a:off x="381000" y="1981200"/>
            <a:ext cx="4038600" cy="2752903"/>
          </a:xfrm>
        </p:spPr>
      </p:pic>
      <p:sp>
        <p:nvSpPr>
          <p:cNvPr id="5" name="Content Placeholder 4"/>
          <p:cNvSpPr>
            <a:spLocks noGrp="1"/>
          </p:cNvSpPr>
          <p:nvPr>
            <p:ph sz="half" idx="2"/>
          </p:nvPr>
        </p:nvSpPr>
        <p:spPr/>
        <p:txBody>
          <a:bodyPr/>
          <a:lstStyle/>
          <a:p>
            <a:pPr marL="0" indent="0">
              <a:buNone/>
            </a:pPr>
            <a:r>
              <a:rPr lang="en-US" sz="2200" dirty="0"/>
              <a:t>The final major battle of the Overland Campaign was Cold Harbor, fought in Hanover County, Virginia on  </a:t>
            </a:r>
            <a:r>
              <a:rPr lang="en-US" sz="2200" b="1" dirty="0">
                <a:solidFill>
                  <a:srgbClr val="225790"/>
                </a:solidFill>
              </a:rPr>
              <a:t>May 31- June 12, 1864.</a:t>
            </a:r>
            <a:r>
              <a:rPr lang="en-US" sz="2200" dirty="0"/>
              <a:t>  Confederates won the battle.  There were many battles in the Overland Campaign and the National Park Service estimates that the total casualties were more than 70,000. </a:t>
            </a:r>
            <a:r>
              <a:rPr lang="en-US" sz="2200" dirty="0" smtClean="0"/>
              <a:t> </a:t>
            </a:r>
          </a:p>
          <a:p>
            <a:pPr marL="0" indent="0">
              <a:buNone/>
            </a:pPr>
            <a:endParaRPr lang="en-US" sz="2200" dirty="0" smtClean="0">
              <a:solidFill>
                <a:srgbClr val="225790"/>
              </a:solidFill>
              <a:latin typeface="+mj-lt"/>
            </a:endParaRPr>
          </a:p>
          <a:p>
            <a:pPr marL="0" indent="0">
              <a:buNone/>
            </a:pPr>
            <a:r>
              <a:rPr lang="en-US" sz="2200" dirty="0" smtClean="0">
                <a:solidFill>
                  <a:srgbClr val="225790"/>
                </a:solidFill>
                <a:latin typeface="+mj-lt"/>
              </a:rPr>
              <a:t>Find </a:t>
            </a:r>
            <a:r>
              <a:rPr lang="en-US" sz="2200" b="1" dirty="0">
                <a:solidFill>
                  <a:srgbClr val="225790"/>
                </a:solidFill>
                <a:latin typeface="+mj-lt"/>
              </a:rPr>
              <a:t>Hanover County </a:t>
            </a:r>
            <a:r>
              <a:rPr lang="en-US" sz="2200" dirty="0">
                <a:solidFill>
                  <a:srgbClr val="225790"/>
                </a:solidFill>
                <a:latin typeface="+mj-lt"/>
              </a:rPr>
              <a:t>on your map and label it </a:t>
            </a:r>
            <a:r>
              <a:rPr lang="en-US" sz="2200" i="1" dirty="0">
                <a:solidFill>
                  <a:srgbClr val="225790"/>
                </a:solidFill>
                <a:latin typeface="+mj-lt"/>
              </a:rPr>
              <a:t>Cold Harbor</a:t>
            </a:r>
            <a:r>
              <a:rPr lang="en-US" sz="2200" i="1" dirty="0" smtClean="0">
                <a:solidFill>
                  <a:srgbClr val="225790"/>
                </a:solidFill>
                <a:latin typeface="+mj-lt"/>
              </a:rPr>
              <a:t>.</a:t>
            </a:r>
            <a:endParaRPr lang="en-US" sz="2200" dirty="0">
              <a:solidFill>
                <a:srgbClr val="225790"/>
              </a:solidFill>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3576</TotalTime>
  <Words>1331</Words>
  <Application>Microsoft Office PowerPoint</Application>
  <PresentationFormat>On-screen Show (4:3)</PresentationFormat>
  <Paragraphs>177</Paragraphs>
  <Slides>28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ＭＳ Ｐゴシック</vt:lpstr>
      <vt:lpstr>Arial</vt:lpstr>
      <vt:lpstr>Calibri</vt:lpstr>
      <vt:lpstr>Georgia</vt:lpstr>
      <vt:lpstr>Times New Roman</vt:lpstr>
      <vt:lpstr>Curriculum</vt:lpstr>
      <vt:lpstr>1864-1865: Bringing the War to an End</vt:lpstr>
      <vt:lpstr>Bringing the War to an End</vt:lpstr>
      <vt:lpstr>Bringing the War to an End</vt:lpstr>
      <vt:lpstr>Bringing the War to an End</vt:lpstr>
      <vt:lpstr>Bringing the War to an End</vt:lpstr>
      <vt:lpstr>Bringing the War to an End</vt:lpstr>
      <vt:lpstr>Overland Campaign</vt:lpstr>
      <vt:lpstr>Spotsylvania Court House</vt:lpstr>
      <vt:lpstr>Cold Harbor</vt:lpstr>
      <vt:lpstr>Atlanta Campaign</vt:lpstr>
      <vt:lpstr>Election of 1864</vt:lpstr>
      <vt:lpstr>Election of 1864</vt:lpstr>
      <vt:lpstr>Election of 1864</vt:lpstr>
      <vt:lpstr>Election of 1864</vt:lpstr>
      <vt:lpstr>Election of 1864</vt:lpstr>
      <vt:lpstr>What do you think?</vt:lpstr>
      <vt:lpstr>What do you Think?</vt:lpstr>
      <vt:lpstr>What do you Think?</vt:lpstr>
      <vt:lpstr>What do you Think?</vt:lpstr>
      <vt:lpstr>What do you Think</vt:lpstr>
      <vt:lpstr>What do you Think?</vt:lpstr>
      <vt:lpstr>Sherman’s March to the Sea</vt:lpstr>
      <vt:lpstr> Lincoln Wins the Election</vt:lpstr>
      <vt:lpstr>Siege of Petersburg</vt:lpstr>
      <vt:lpstr>Confederate Surrender</vt:lpstr>
      <vt:lpstr>Confederate Surrender</vt:lpstr>
      <vt:lpstr>Johnston Surrenders to Sherman</vt:lpstr>
      <vt:lpstr>Rebuilding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War So Far…</dc:title>
  <dc:creator>Sheralyn</dc:creator>
  <cp:lastModifiedBy>James Paoletti</cp:lastModifiedBy>
  <cp:revision>155</cp:revision>
  <dcterms:created xsi:type="dcterms:W3CDTF">2011-02-25T18:51:57Z</dcterms:created>
  <dcterms:modified xsi:type="dcterms:W3CDTF">2017-03-23T12:25:59Z</dcterms:modified>
</cp:coreProperties>
</file>