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09" r:id="rId2"/>
    <p:sldId id="257" r:id="rId3"/>
    <p:sldId id="295" r:id="rId4"/>
    <p:sldId id="263" r:id="rId5"/>
    <p:sldId id="299" r:id="rId6"/>
    <p:sldId id="298" r:id="rId7"/>
    <p:sldId id="265" r:id="rId8"/>
    <p:sldId id="306" r:id="rId9"/>
    <p:sldId id="260" r:id="rId10"/>
    <p:sldId id="261" r:id="rId11"/>
    <p:sldId id="307" r:id="rId12"/>
    <p:sldId id="262" r:id="rId13"/>
    <p:sldId id="304" r:id="rId14"/>
    <p:sldId id="271" r:id="rId15"/>
    <p:sldId id="272" r:id="rId16"/>
    <p:sldId id="273" r:id="rId17"/>
    <p:sldId id="274" r:id="rId18"/>
    <p:sldId id="275" r:id="rId19"/>
    <p:sldId id="276" r:id="rId20"/>
    <p:sldId id="277" r:id="rId21"/>
    <p:sldId id="278" r:id="rId22"/>
    <p:sldId id="300" r:id="rId23"/>
    <p:sldId id="305" r:id="rId24"/>
    <p:sldId id="308" r:id="rId25"/>
    <p:sldId id="282" r:id="rId26"/>
    <p:sldId id="284" r:id="rId27"/>
    <p:sldId id="285" r:id="rId28"/>
    <p:sldId id="286" r:id="rId29"/>
    <p:sldId id="287" r:id="rId30"/>
    <p:sldId id="288" r:id="rId31"/>
    <p:sldId id="290" r:id="rId32"/>
    <p:sldId id="30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79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36"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5A6D5-7418-4044-82F6-82B83D4E5F7A}" type="datetimeFigureOut">
              <a:rPr lang="en-US" smtClean="0"/>
              <a:pPr/>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873D4-1168-4F80-BF4F-F53F20AF8559}" type="slidenum">
              <a:rPr lang="en-US" smtClean="0"/>
              <a:pPr/>
              <a:t>‹#›</a:t>
            </a:fld>
            <a:endParaRPr lang="en-US"/>
          </a:p>
        </p:txBody>
      </p:sp>
    </p:spTree>
    <p:extLst>
      <p:ext uri="{BB962C8B-B14F-4D97-AF65-F5344CB8AC3E}">
        <p14:creationId xmlns:p14="http://schemas.microsoft.com/office/powerpoint/2010/main" val="38607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war had not been going well for  the Union armies around Washington, D.C.</a:t>
            </a:r>
            <a:br>
              <a:rPr lang="en-US" sz="1200" dirty="0" smtClean="0">
                <a:solidFill>
                  <a:schemeClr val="tx1"/>
                </a:solidFill>
                <a:latin typeface="+mn-lt"/>
              </a:rPr>
            </a:br>
            <a:r>
              <a:rPr lang="en-US" sz="1200" dirty="0" smtClean="0">
                <a:solidFill>
                  <a:schemeClr val="tx1"/>
                </a:solidFill>
                <a:latin typeface="+mn-lt"/>
              </a:rPr>
              <a:t/>
            </a:r>
            <a:br>
              <a:rPr lang="en-US" sz="1200" dirty="0" smtClean="0">
                <a:solidFill>
                  <a:schemeClr val="tx1"/>
                </a:solidFill>
                <a:latin typeface="+mn-lt"/>
              </a:rPr>
            </a:br>
            <a:r>
              <a:rPr lang="en-US" sz="1200" dirty="0" smtClean="0">
                <a:solidFill>
                  <a:schemeClr val="tx1"/>
                </a:solidFill>
                <a:latin typeface="+mn-lt"/>
              </a:rPr>
              <a:t>The Union had lost every major battle in which it had fought in 1861 and 1862.</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4</a:t>
            </a:fld>
            <a:endParaRPr lang="en-US"/>
          </a:p>
        </p:txBody>
      </p:sp>
    </p:spTree>
    <p:extLst>
      <p:ext uri="{BB962C8B-B14F-4D97-AF65-F5344CB8AC3E}">
        <p14:creationId xmlns:p14="http://schemas.microsoft.com/office/powerpoint/2010/main" val="14601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War Department decided that African American soldiers would be placed in all African American units commanded by white officers.</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26</a:t>
            </a:fld>
            <a:endParaRPr lang="en-US"/>
          </a:p>
        </p:txBody>
      </p:sp>
    </p:spTree>
    <p:extLst>
      <p:ext uri="{BB962C8B-B14F-4D97-AF65-F5344CB8AC3E}">
        <p14:creationId xmlns:p14="http://schemas.microsoft.com/office/powerpoint/2010/main" val="13286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African Americans were now directly involved in their own emancipation.</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30</a:t>
            </a:fld>
            <a:endParaRPr lang="en-US"/>
          </a:p>
        </p:txBody>
      </p:sp>
    </p:spTree>
    <p:extLst>
      <p:ext uri="{BB962C8B-B14F-4D97-AF65-F5344CB8AC3E}">
        <p14:creationId xmlns:p14="http://schemas.microsoft.com/office/powerpoint/2010/main" val="51376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stated purpose of the war by the United States was to save the Union. </a:t>
            </a:r>
            <a:br>
              <a:rPr lang="en-US" sz="1200" dirty="0" smtClean="0">
                <a:solidFill>
                  <a:schemeClr val="tx1"/>
                </a:solidFill>
                <a:latin typeface="+mn-lt"/>
              </a:rPr>
            </a:br>
            <a:r>
              <a:rPr lang="en-US" sz="1200" dirty="0" smtClean="0">
                <a:solidFill>
                  <a:schemeClr val="tx1"/>
                </a:solidFill>
                <a:latin typeface="+mn-lt"/>
              </a:rPr>
              <a:t>However, abolitionists and Republicans were pressuring Lincoln to making freeing the slaves a goal of the war. </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6</a:t>
            </a:fld>
            <a:endParaRPr lang="en-US"/>
          </a:p>
        </p:txBody>
      </p:sp>
    </p:spTree>
    <p:extLst>
      <p:ext uri="{BB962C8B-B14F-4D97-AF65-F5344CB8AC3E}">
        <p14:creationId xmlns:p14="http://schemas.microsoft.com/office/powerpoint/2010/main" val="325500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mn-lt"/>
              </a:rPr>
              <a:t>Before freeing the slaves could be added to the war aims Lincoln felt strongly that the Union needed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7</a:t>
            </a:fld>
            <a:endParaRPr lang="en-US"/>
          </a:p>
        </p:txBody>
      </p:sp>
    </p:spTree>
    <p:extLst>
      <p:ext uri="{BB962C8B-B14F-4D97-AF65-F5344CB8AC3E}">
        <p14:creationId xmlns:p14="http://schemas.microsoft.com/office/powerpoint/2010/main" val="214053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result of the Battle of Antietam (or Sharpsburg, as the Confederates called it), the Confederate army left Maryland and went back into Virginia, allowing the Union to claim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10</a:t>
            </a:fld>
            <a:endParaRPr lang="en-US"/>
          </a:p>
        </p:txBody>
      </p:sp>
    </p:spTree>
    <p:extLst>
      <p:ext uri="{BB962C8B-B14F-4D97-AF65-F5344CB8AC3E}">
        <p14:creationId xmlns:p14="http://schemas.microsoft.com/office/powerpoint/2010/main" val="347983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Abraham Lincoln now had a victory to issue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12</a:t>
            </a:fld>
            <a:endParaRPr lang="en-US"/>
          </a:p>
        </p:txBody>
      </p:sp>
    </p:spTree>
    <p:extLst>
      <p:ext uri="{BB962C8B-B14F-4D97-AF65-F5344CB8AC3E}">
        <p14:creationId xmlns:p14="http://schemas.microsoft.com/office/powerpoint/2010/main" val="8749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However, Lincoln had some challenges to overcome before he wrote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13</a:t>
            </a:fld>
            <a:endParaRPr lang="en-US"/>
          </a:p>
        </p:txBody>
      </p:sp>
    </p:spTree>
    <p:extLst>
      <p:ext uri="{BB962C8B-B14F-4D97-AF65-F5344CB8AC3E}">
        <p14:creationId xmlns:p14="http://schemas.microsoft.com/office/powerpoint/2010/main" val="215534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Lincoln therefore stated in his Emancipation Proclamation that any property (slaves) captured by U.S. military forces would be freed.</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20</a:t>
            </a:fld>
            <a:endParaRPr lang="en-US"/>
          </a:p>
        </p:txBody>
      </p:sp>
    </p:spTree>
    <p:extLst>
      <p:ext uri="{BB962C8B-B14F-4D97-AF65-F5344CB8AC3E}">
        <p14:creationId xmlns:p14="http://schemas.microsoft.com/office/powerpoint/2010/main" val="161470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Union demonstrated its ability to fight</a:t>
            </a:r>
            <a:r>
              <a:rPr lang="en-US" sz="1200" baseline="0" dirty="0" smtClean="0"/>
              <a:t> and win against the Confederate army. In addition, m</a:t>
            </a:r>
            <a:r>
              <a:rPr lang="en-US" sz="1200" dirty="0" smtClean="0"/>
              <a:t>ost Europeans did not like slavery. Therefore, now that the war was about freeing the slaves, they decided not to get involved with either the Union or the Confederacy.</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23</a:t>
            </a:fld>
            <a:endParaRPr lang="en-US"/>
          </a:p>
        </p:txBody>
      </p:sp>
    </p:spTree>
    <p:extLst>
      <p:ext uri="{BB962C8B-B14F-4D97-AF65-F5344CB8AC3E}">
        <p14:creationId xmlns:p14="http://schemas.microsoft.com/office/powerpoint/2010/main" val="37487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Lincoln had some other challenges. He wanted African American men interested in joining the United States military to be able to do so.</a:t>
            </a:r>
            <a:r>
              <a:rPr lang="en-US" sz="1200" baseline="0" dirty="0" smtClean="0"/>
              <a:t> </a:t>
            </a:r>
            <a:r>
              <a:rPr lang="en-US" sz="1200" dirty="0" smtClean="0"/>
              <a:t>However, some white, Union soldiers did not want to serve with African American soldiers. There were also concerns about how well African Americans would fight since most of them did not have any military service. </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24</a:t>
            </a:fld>
            <a:endParaRPr lang="en-US"/>
          </a:p>
        </p:txBody>
      </p:sp>
    </p:spTree>
    <p:extLst>
      <p:ext uri="{BB962C8B-B14F-4D97-AF65-F5344CB8AC3E}">
        <p14:creationId xmlns:p14="http://schemas.microsoft.com/office/powerpoint/2010/main" val="11063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FF6D7B0-9362-4AA8-ADE1-4ED20076FC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1862: Antietam and Emancipation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Antietam</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71383" y="1600200"/>
            <a:ext cx="5601233" cy="4205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775258" y="1783080"/>
            <a:ext cx="3593483" cy="3291840"/>
          </a:xfrm>
          <a:prstGeom prst="rect">
            <a:avLst/>
          </a:prstGeom>
          <a:noFill/>
          <a:ln>
            <a:noFill/>
          </a:ln>
        </p:spPr>
      </p:pic>
    </p:spTree>
    <p:extLst>
      <p:ext uri="{BB962C8B-B14F-4D97-AF65-F5344CB8AC3E}">
        <p14:creationId xmlns:p14="http://schemas.microsoft.com/office/powerpoint/2010/main" val="239607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00873" y="1600200"/>
            <a:ext cx="5942254" cy="4205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dirty="0" smtClean="0">
                <a:solidFill>
                  <a:srgbClr val="4D4D4D"/>
                </a:solidFill>
              </a:rPr>
              <a:t>Emancipation</a:t>
            </a:r>
            <a:r>
              <a:rPr lang="en-US" dirty="0" smtClean="0"/>
              <a:t>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0044" y="1600200"/>
            <a:ext cx="5183912" cy="4205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2531" name="Content Placeholder 5" descr="Constitution.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62000" y="1600200"/>
            <a:ext cx="3496622" cy="4232275"/>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a:latin typeface="Georgia" pitchFamily="18" charset="0"/>
              </a:rPr>
              <a:t>His first challenge was that the U.S. Constitution did not prohibit slavery. Individual states could outlaw slavery, but not the U.S. Government.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2531" name="Content Placeholder 3" descr="USPSLincoln3.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2444588"/>
          </a:xfrm>
        </p:spPr>
      </p:pic>
      <p:sp>
        <p:nvSpPr>
          <p:cNvPr id="2" name="Content Placeholder 1"/>
          <p:cNvSpPr>
            <a:spLocks noGrp="1"/>
          </p:cNvSpPr>
          <p:nvPr>
            <p:ph sz="half" idx="2"/>
          </p:nvPr>
        </p:nvSpPr>
        <p:spPr/>
        <p:txBody>
          <a:bodyPr/>
          <a:lstStyle/>
          <a:p>
            <a:pPr marL="0" indent="0">
              <a:buNone/>
            </a:pPr>
            <a:r>
              <a:rPr lang="en-US" sz="2200" dirty="0" smtClean="0">
                <a:latin typeface="Georgia" pitchFamily="18" charset="0"/>
              </a:rPr>
              <a:t>Lincoln </a:t>
            </a:r>
            <a:r>
              <a:rPr lang="en-US" sz="2200" dirty="0">
                <a:latin typeface="Georgia" pitchFamily="18" charset="0"/>
              </a:rPr>
              <a:t>used his background as a lawyer to come up with a solution more or less based on the following questions that I would like you to answer: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dirty="0" smtClean="0">
                <a:solidFill>
                  <a:srgbClr val="4D4D4D"/>
                </a:solidFill>
              </a:rPr>
              <a:t>Emancipation</a:t>
            </a:r>
            <a:endParaRPr lang="en-US" sz="4000" i="1" dirty="0" smtClean="0">
              <a:solidFill>
                <a:srgbClr val="4D4D4D"/>
              </a:solidFill>
            </a:endParaRPr>
          </a:p>
        </p:txBody>
      </p:sp>
      <p:pic>
        <p:nvPicPr>
          <p:cNvPr id="24579" name="Content Placeholder 3" descr="slavery chains.jpg"/>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80404" y="1676399"/>
            <a:ext cx="3762995" cy="4048463"/>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t>How </a:t>
            </a:r>
            <a:r>
              <a:rPr lang="en-US" sz="2200" dirty="0"/>
              <a:t>did slave owners legally consider their slaves (and horses, buildings,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5603" name="Content Placeholder 3" descr="31259.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76400"/>
            <a:ext cx="4038600" cy="2689707"/>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Answer: </a:t>
            </a:r>
          </a:p>
          <a:p>
            <a:pPr marL="0" indent="0">
              <a:buNone/>
            </a:pPr>
            <a:r>
              <a:rPr lang="en-US" sz="2200" dirty="0" smtClean="0">
                <a:latin typeface="Georgia" pitchFamily="18" charset="0"/>
              </a:rPr>
              <a:t>Slaves </a:t>
            </a:r>
            <a:r>
              <a:rPr lang="en-US" sz="2200" dirty="0">
                <a:latin typeface="Georgia" pitchFamily="18" charset="0"/>
              </a:rPr>
              <a:t>were considered to be property.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4D4D4D"/>
                </a:solidFill>
              </a:rPr>
              <a:t>Emancipation</a:t>
            </a:r>
            <a:endParaRPr lang="en-US" sz="4000" dirty="0">
              <a:solidFill>
                <a:srgbClr val="4D4D4D"/>
              </a:solidFill>
            </a:endParaRPr>
          </a:p>
        </p:txBody>
      </p:sp>
      <p:pic>
        <p:nvPicPr>
          <p:cNvPr id="26627" name="Content Placeholder 3" descr="jacksonspoils.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497912" y="1600200"/>
            <a:ext cx="2921688" cy="4232275"/>
          </a:xfrm>
          <a:prstGeom prst="rect">
            <a:avLst/>
          </a:prstGeom>
          <a:noFill/>
          <a:ln>
            <a:noFill/>
          </a:ln>
        </p:spPr>
      </p:pic>
      <p:sp>
        <p:nvSpPr>
          <p:cNvPr id="3" name="Content Placeholder 2"/>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t>What </a:t>
            </a:r>
            <a:r>
              <a:rPr lang="en-US" sz="2200" dirty="0"/>
              <a:t>happens to property that armies capture from their enemy during a war?</a:t>
            </a:r>
          </a:p>
        </p:txBody>
      </p:sp>
      <p:sp>
        <p:nvSpPr>
          <p:cNvPr id="25604"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7651" name="Content Placeholder 3" descr="nyihobblex.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3008757"/>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Answer: </a:t>
            </a:r>
          </a:p>
          <a:p>
            <a:pPr marL="0" indent="0">
              <a:buNone/>
            </a:pPr>
            <a:r>
              <a:rPr lang="en-US" sz="2200" dirty="0" smtClean="0"/>
              <a:t>The </a:t>
            </a:r>
            <a:r>
              <a:rPr lang="en-US" sz="2200" dirty="0"/>
              <a:t>property captured (called contraband) belongs to the army that captured it and its government.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773113"/>
          </a:xfrm>
        </p:spPr>
        <p:txBody>
          <a:bodyPr/>
          <a:lstStyle/>
          <a:p>
            <a:r>
              <a:rPr lang="en-US" sz="4000" dirty="0" smtClean="0">
                <a:solidFill>
                  <a:srgbClr val="4D4D4D"/>
                </a:solidFill>
              </a:rPr>
              <a:t>Antietam &amp; Emancipation</a:t>
            </a:r>
            <a:r>
              <a:rPr lang="en-US" sz="4000" dirty="0" smtClean="0"/>
              <a:t> </a:t>
            </a:r>
            <a:endParaRPr lang="en-US" sz="4000" dirty="0"/>
          </a:p>
        </p:txBody>
      </p:sp>
      <p:sp>
        <p:nvSpPr>
          <p:cNvPr id="6" name="Content Placeholder 5"/>
          <p:cNvSpPr>
            <a:spLocks noGrp="1"/>
          </p:cNvSpPr>
          <p:nvPr>
            <p:ph idx="1"/>
          </p:nvPr>
        </p:nvSpPr>
        <p:spPr>
          <a:xfrm>
            <a:off x="1612392" y="2590800"/>
            <a:ext cx="6553200" cy="1676399"/>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Pick </a:t>
            </a:r>
            <a:r>
              <a:rPr lang="en-US" sz="2200" dirty="0">
                <a:solidFill>
                  <a:srgbClr val="225790"/>
                </a:solidFill>
                <a:latin typeface="+mj-lt"/>
              </a:rPr>
              <a:t>up a post-it note and answer the</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following </a:t>
            </a:r>
            <a:r>
              <a:rPr lang="en-US" sz="2200" dirty="0">
                <a:solidFill>
                  <a:srgbClr val="225790"/>
                </a:solidFill>
                <a:latin typeface="+mj-lt"/>
              </a:rPr>
              <a:t>question:</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What does “emancipation” mean?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62000" y="2760025"/>
            <a:ext cx="850392" cy="668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97230" y="1600200"/>
            <a:ext cx="6549540" cy="42052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31747" name="Content Placeholder 3" descr="emancipation-proclamationna.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3344" y="1600200"/>
            <a:ext cx="2708656" cy="4232275"/>
          </a:xfrm>
          <a:prstGeom prst="rect">
            <a:avLst/>
          </a:prstGeom>
          <a:noFill/>
          <a:ln>
            <a:noFill/>
          </a:ln>
        </p:spPr>
      </p:pic>
      <p:sp>
        <p:nvSpPr>
          <p:cNvPr id="5" name="Content Placeholder 4"/>
          <p:cNvSpPr>
            <a:spLocks noGrp="1"/>
          </p:cNvSpPr>
          <p:nvPr>
            <p:ph sz="half" idx="2"/>
          </p:nvPr>
        </p:nvSpPr>
        <p:spPr>
          <a:xfrm>
            <a:off x="5727192" y="1600200"/>
            <a:ext cx="3112008" cy="4231801"/>
          </a:xfrm>
        </p:spPr>
        <p:txBody>
          <a:bodyPr/>
          <a:lstStyle/>
          <a:p>
            <a:pPr marL="0" indent="0">
              <a:buNone/>
            </a:pPr>
            <a:r>
              <a:rPr lang="en-US" sz="3600" dirty="0" smtClean="0"/>
              <a:t>Activity</a:t>
            </a:r>
            <a:r>
              <a:rPr lang="en-US" sz="2200" dirty="0" smtClean="0"/>
              <a:t/>
            </a:r>
            <a:br>
              <a:rPr lang="en-US" sz="2200" dirty="0" smtClean="0"/>
            </a:br>
            <a:r>
              <a:rPr lang="en-US" sz="2200" dirty="0" smtClean="0">
                <a:solidFill>
                  <a:srgbClr val="225790"/>
                </a:solidFill>
                <a:latin typeface="+mj-lt"/>
              </a:rPr>
              <a:t>Look </a:t>
            </a:r>
            <a:r>
              <a:rPr lang="en-US" sz="2200" dirty="0">
                <a:solidFill>
                  <a:srgbClr val="225790"/>
                </a:solidFill>
                <a:latin typeface="+mj-lt"/>
              </a:rPr>
              <a:t>at your excerpt from the Emancipation Proclamation. </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Let’s read the second paragraph together.</a:t>
            </a:r>
          </a:p>
        </p:txBody>
      </p:sp>
      <p:sp>
        <p:nvSpPr>
          <p:cNvPr id="28676"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876800" y="1757204"/>
            <a:ext cx="850392" cy="6689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dirty="0" smtClean="0">
                <a:solidFill>
                  <a:srgbClr val="4D4D4D"/>
                </a:solidFill>
              </a:rPr>
              <a:t>Emancipation</a:t>
            </a:r>
            <a:endParaRPr lang="en-US" sz="4000" i="1" dirty="0" smtClean="0">
              <a:solidFill>
                <a:srgbClr val="4D4D4D"/>
              </a:solidFill>
            </a:endParaRPr>
          </a:p>
        </p:txBody>
      </p:sp>
      <p:pic>
        <p:nvPicPr>
          <p:cNvPr id="29699" name="Content Placeholder 3" descr="Antietamhagerstownrdloc.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81137"/>
            <a:ext cx="4038600" cy="4070400"/>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a:t>The war was no longer just about preserving the union, it was also about freeing the slaves.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78645" y="1600200"/>
            <a:ext cx="6586709" cy="42052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Colored Troops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49457" y="1600200"/>
            <a:ext cx="5245085" cy="4205288"/>
          </a:xfrm>
        </p:spPr>
      </p:pic>
    </p:spTree>
    <p:extLst>
      <p:ext uri="{BB962C8B-B14F-4D97-AF65-F5344CB8AC3E}">
        <p14:creationId xmlns:p14="http://schemas.microsoft.com/office/powerpoint/2010/main" val="72506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4000" dirty="0" smtClean="0">
                <a:solidFill>
                  <a:srgbClr val="4D4D4D"/>
                </a:solidFill>
              </a:rPr>
              <a:t>United States Colored Troops</a:t>
            </a:r>
          </a:p>
        </p:txBody>
      </p:sp>
      <p:pic>
        <p:nvPicPr>
          <p:cNvPr id="36867" name="Content Placeholder 3" descr="1807294.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25736" y="1600200"/>
            <a:ext cx="2465264" cy="4232275"/>
          </a:xfrm>
          <a:prstGeom prst="rect">
            <a:avLst/>
          </a:prstGeom>
          <a:noFill/>
          <a:ln>
            <a:noFill/>
          </a:ln>
        </p:spPr>
      </p:pic>
      <p:sp>
        <p:nvSpPr>
          <p:cNvPr id="2" name="Content Placeholder 1"/>
          <p:cNvSpPr>
            <a:spLocks noGrp="1"/>
          </p:cNvSpPr>
          <p:nvPr>
            <p:ph sz="half" idx="2"/>
          </p:nvPr>
        </p:nvSpPr>
        <p:spPr>
          <a:xfrm>
            <a:off x="5410200" y="1600200"/>
            <a:ext cx="3352800" cy="4231801"/>
          </a:xfrm>
        </p:spPr>
        <p:txBody>
          <a:bodyPr/>
          <a:lstStyle/>
          <a:p>
            <a:pPr marL="0" indent="0">
              <a:buNone/>
            </a:pPr>
            <a:r>
              <a:rPr lang="en-US" sz="2200" dirty="0">
                <a:latin typeface="Georgia" pitchFamily="18" charset="0"/>
              </a:rPr>
              <a:t>In the Emancipation Proclamation Lincoln addressed the enlistment of African Americans in the United States armed forces. </a:t>
            </a:r>
            <a:br>
              <a:rPr lang="en-US" sz="2200" dirty="0">
                <a:latin typeface="Georgia" pitchFamily="18" charset="0"/>
              </a:rPr>
            </a:br>
            <a:r>
              <a:rPr lang="en-US" sz="2200" dirty="0" smtClean="0">
                <a:latin typeface="Georgia" pitchFamily="18" charset="0"/>
              </a:rPr>
              <a:t/>
            </a:r>
            <a:br>
              <a:rPr lang="en-US" sz="2200" dirty="0" smtClean="0">
                <a:latin typeface="Georgia" pitchFamily="18" charset="0"/>
              </a:rPr>
            </a:b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In </a:t>
            </a:r>
            <a:r>
              <a:rPr lang="en-US" sz="2200" dirty="0">
                <a:solidFill>
                  <a:srgbClr val="225790"/>
                </a:solidFill>
                <a:latin typeface="+mj-lt"/>
              </a:rPr>
              <a:t>paragraph #8 Lincoln discusses them being accepted into the military.  Let’s read it together. </a:t>
            </a:r>
          </a:p>
        </p:txBody>
      </p:sp>
      <p:sp>
        <p:nvSpPr>
          <p:cNvPr id="34820"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04197" y="4038600"/>
            <a:ext cx="850392" cy="6689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United States Colored Troops</a:t>
            </a:r>
            <a:endParaRPr lang="en-US" sz="4000"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71625" y="1774031"/>
            <a:ext cx="6000750" cy="38576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000" dirty="0">
                <a:solidFill>
                  <a:srgbClr val="4D4D4D"/>
                </a:solidFill>
              </a:rPr>
              <a:t>United States Colored Troops</a:t>
            </a:r>
            <a:endParaRPr lang="en-US" sz="4000" dirty="0" smtClean="0">
              <a:solidFill>
                <a:srgbClr val="4D4D4D"/>
              </a:solidFill>
            </a:endParaRPr>
          </a:p>
        </p:txBody>
      </p:sp>
      <p:pic>
        <p:nvPicPr>
          <p:cNvPr id="38915" name="Content Placeholder 3" descr="general order 143 national archives.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79147" y="1600200"/>
            <a:ext cx="2840453" cy="4232275"/>
          </a:xfrm>
          <a:prstGeom prst="rect">
            <a:avLst/>
          </a:prstGeom>
          <a:noFill/>
          <a:ln>
            <a:noFill/>
          </a:ln>
        </p:spPr>
      </p:pic>
      <p:sp>
        <p:nvSpPr>
          <p:cNvPr id="2" name="Content Placeholder 1"/>
          <p:cNvSpPr>
            <a:spLocks noGrp="1"/>
          </p:cNvSpPr>
          <p:nvPr>
            <p:ph sz="half" idx="2"/>
          </p:nvPr>
        </p:nvSpPr>
        <p:spPr>
          <a:xfrm>
            <a:off x="5791200" y="1600200"/>
            <a:ext cx="2971800" cy="4231801"/>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Let’s </a:t>
            </a:r>
            <a:r>
              <a:rPr lang="en-US" sz="2200" dirty="0">
                <a:solidFill>
                  <a:srgbClr val="225790"/>
                </a:solidFill>
                <a:latin typeface="+mj-lt"/>
              </a:rPr>
              <a:t>read an excerpts from General Order 143, which created the “United States Colored Troops” (USCT).</a:t>
            </a:r>
          </a:p>
        </p:txBody>
      </p:sp>
      <p:sp>
        <p:nvSpPr>
          <p:cNvPr id="36868" name="Rectangle 3"/>
          <p:cNvSpPr>
            <a:spLocks noChangeArrowheads="1"/>
          </p:cNvSpPr>
          <p:nvPr/>
        </p:nvSpPr>
        <p:spPr bwMode="auto">
          <a:xfrm>
            <a:off x="7058025" y="6611938"/>
            <a:ext cx="2085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i="1"/>
              <a:t>Image courtesy National Archives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876800" y="1731447"/>
            <a:ext cx="850392" cy="6689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000" dirty="0">
                <a:solidFill>
                  <a:srgbClr val="4D4D4D"/>
                </a:solidFill>
              </a:rPr>
              <a:t>United States Colored Troops</a:t>
            </a:r>
            <a:endParaRPr lang="en-US" sz="4000" dirty="0" smtClean="0">
              <a:solidFill>
                <a:srgbClr val="4D4D4D"/>
              </a:solidFill>
            </a:endParaRPr>
          </a:p>
        </p:txBody>
      </p:sp>
      <p:pic>
        <p:nvPicPr>
          <p:cNvPr id="39939" name="Content Placeholder 3" descr="CHP_War_Memorialusctedu.jpg"/>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57200" y="1752600"/>
            <a:ext cx="4000500" cy="2800350"/>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latin typeface="Georgia" pitchFamily="18" charset="0"/>
              </a:rPr>
              <a:t>What </a:t>
            </a:r>
            <a:r>
              <a:rPr lang="en-US" sz="2200" dirty="0">
                <a:latin typeface="Georgia" pitchFamily="18" charset="0"/>
              </a:rPr>
              <a:t>do you think were some advantages for the United States in having African Americans serve in the military?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000" dirty="0">
                <a:solidFill>
                  <a:srgbClr val="4D4D4D"/>
                </a:solidFill>
              </a:rPr>
              <a:t>United States Colored Troops</a:t>
            </a:r>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l="16742" t="21502" r="20755" b="11197"/>
          <a:stretch/>
        </p:blipFill>
        <p:spPr>
          <a:xfrm>
            <a:off x="762000" y="1676400"/>
            <a:ext cx="3547100" cy="3058469"/>
          </a:xfrm>
        </p:spPr>
      </p:pic>
      <p:sp>
        <p:nvSpPr>
          <p:cNvPr id="3" name="Content Placeholder 2"/>
          <p:cNvSpPr>
            <a:spLocks noGrp="1"/>
          </p:cNvSpPr>
          <p:nvPr>
            <p:ph sz="half" idx="2"/>
          </p:nvPr>
        </p:nvSpPr>
        <p:spPr/>
        <p:txBody>
          <a:bodyPr/>
          <a:lstStyle/>
          <a:p>
            <a:pPr marL="0" indent="0">
              <a:buNone/>
            </a:pPr>
            <a:r>
              <a:rPr lang="en-US" sz="2200" dirty="0" smtClean="0">
                <a:solidFill>
                  <a:srgbClr val="225790"/>
                </a:solidFill>
                <a:latin typeface="+mj-lt"/>
              </a:rPr>
              <a:t>Answer:</a:t>
            </a:r>
          </a:p>
          <a:p>
            <a:pPr marL="0" indent="0">
              <a:buNone/>
            </a:pPr>
            <a:r>
              <a:rPr lang="en-US" sz="2200" dirty="0">
                <a:latin typeface="Georgia" pitchFamily="18" charset="0"/>
              </a:rPr>
              <a:t>African Americans </a:t>
            </a:r>
            <a:r>
              <a:rPr lang="en-US" sz="2200" dirty="0" smtClean="0">
                <a:latin typeface="Georgia" pitchFamily="18" charset="0"/>
              </a:rPr>
              <a:t>joined </a:t>
            </a:r>
            <a:r>
              <a:rPr lang="en-US" sz="2200" dirty="0">
                <a:latin typeface="Georgia" pitchFamily="18" charset="0"/>
              </a:rPr>
              <a:t>the United </a:t>
            </a:r>
            <a:r>
              <a:rPr lang="en-US" sz="2200" dirty="0" smtClean="0">
                <a:latin typeface="Georgia" pitchFamily="18" charset="0"/>
              </a:rPr>
              <a:t>States </a:t>
            </a:r>
            <a:r>
              <a:rPr lang="en-US" sz="2200" dirty="0">
                <a:latin typeface="Georgia" pitchFamily="18" charset="0"/>
              </a:rPr>
              <a:t>military in large numbers</a:t>
            </a:r>
            <a:r>
              <a:rPr lang="en-US" sz="2200" dirty="0" smtClean="0">
                <a:latin typeface="Georgia" pitchFamily="18" charset="0"/>
              </a:rPr>
              <a:t>. Which led to a larger army, one </a:t>
            </a:r>
            <a:r>
              <a:rPr lang="en-US" sz="2200" dirty="0">
                <a:latin typeface="Georgia" pitchFamily="18" charset="0"/>
              </a:rPr>
              <a:t>of the deciding factors in the United States defeating the Confederacy.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rgbClr val="4D4D4D"/>
                </a:solidFill>
              </a:rPr>
              <a:t>Antietam &amp; Emancipation</a:t>
            </a:r>
            <a:r>
              <a:rPr lang="en-US" sz="4000" dirty="0"/>
              <a:t> </a:t>
            </a:r>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8165" t="30077" r="6186" b="17687"/>
          <a:stretch/>
        </p:blipFill>
        <p:spPr>
          <a:xfrm>
            <a:off x="2057400" y="2057400"/>
            <a:ext cx="4829577" cy="2562896"/>
          </a:xfrm>
        </p:spPr>
      </p:pic>
      <p:sp>
        <p:nvSpPr>
          <p:cNvPr id="6" name="TextBox 5"/>
          <p:cNvSpPr txBox="1"/>
          <p:nvPr/>
        </p:nvSpPr>
        <p:spPr>
          <a:xfrm>
            <a:off x="1600200" y="4876800"/>
            <a:ext cx="6019800" cy="430887"/>
          </a:xfrm>
          <a:prstGeom prst="rect">
            <a:avLst/>
          </a:prstGeom>
          <a:noFill/>
        </p:spPr>
        <p:txBody>
          <a:bodyPr wrap="square" rtlCol="0">
            <a:spAutoFit/>
          </a:bodyPr>
          <a:lstStyle/>
          <a:p>
            <a:pPr algn="ctr"/>
            <a:r>
              <a:rPr lang="en-US" sz="2200" dirty="0" smtClean="0">
                <a:solidFill>
                  <a:srgbClr val="225790"/>
                </a:solidFill>
                <a:latin typeface="+mj-lt"/>
              </a:rPr>
              <a:t>Emancipation – The act of freeing</a:t>
            </a:r>
            <a:endParaRPr lang="en-US" sz="2200" dirty="0">
              <a:solidFill>
                <a:srgbClr val="22579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United States Colored Troops</a:t>
            </a:r>
            <a:endParaRPr lang="en-US" sz="40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62622" y="1600200"/>
            <a:ext cx="5618756" cy="420528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en-US" sz="3600" dirty="0" smtClean="0">
                <a:solidFill>
                  <a:schemeClr val="bg1"/>
                </a:solidFill>
              </a:rPr>
              <a:t>Key items to remember from today’s lesson</a:t>
            </a:r>
            <a:endParaRPr lang="en-US" sz="3600" dirty="0">
              <a:solidFill>
                <a:schemeClr val="bg1"/>
              </a:solidFill>
            </a:endParaRPr>
          </a:p>
        </p:txBody>
      </p:sp>
      <p:sp>
        <p:nvSpPr>
          <p:cNvPr id="3" name="Content Placeholder 2"/>
          <p:cNvSpPr>
            <a:spLocks noGrp="1"/>
          </p:cNvSpPr>
          <p:nvPr>
            <p:ph idx="1"/>
          </p:nvPr>
        </p:nvSpPr>
        <p:spPr>
          <a:xfrm>
            <a:off x="457200" y="1326060"/>
            <a:ext cx="8229600" cy="4205880"/>
          </a:xfrm>
        </p:spPr>
        <p:txBody>
          <a:bodyPr/>
          <a:lstStyle/>
          <a:p>
            <a:r>
              <a:rPr lang="en-US" sz="2200" dirty="0">
                <a:solidFill>
                  <a:srgbClr val="FFFFFF"/>
                </a:solidFill>
                <a:latin typeface="Georgia" pitchFamily="18" charset="0"/>
              </a:rPr>
              <a:t>The “bloodiest” day in American history was the Battle of Antietam, Maryland</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Union “victory” at Antietam allowed President Lincoln to issue the Emancipation Proclamation</a:t>
            </a:r>
            <a:r>
              <a:rPr lang="en-US" sz="2200" dirty="0" smtClean="0">
                <a:solidFill>
                  <a:srgbClr val="FFFFFF"/>
                </a:solidFill>
                <a:latin typeface="Georgia" pitchFamily="18" charset="0"/>
              </a:rPr>
              <a:t>.</a:t>
            </a:r>
          </a:p>
          <a:p>
            <a:r>
              <a:rPr lang="en-US" sz="2200" dirty="0">
                <a:solidFill>
                  <a:srgbClr val="FFFFFF"/>
                </a:solidFill>
                <a:latin typeface="Georgia" pitchFamily="18" charset="0"/>
              </a:rPr>
              <a:t>Great Britain and France remained neutral and did not enter the war on the side of the Confederacy</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Emancipation Proclamation freed slaves in the Confederate States</a:t>
            </a:r>
            <a:br>
              <a:rPr lang="en-US" sz="2200" dirty="0">
                <a:solidFill>
                  <a:srgbClr val="FFFFFF"/>
                </a:solidFill>
                <a:latin typeface="Georgia" pitchFamily="18" charset="0"/>
              </a:rPr>
            </a:br>
            <a:r>
              <a:rPr lang="en-US" sz="2200" dirty="0">
                <a:solidFill>
                  <a:srgbClr val="FFFFFF"/>
                </a:solidFill>
                <a:latin typeface="Georgia" pitchFamily="18" charset="0"/>
              </a:rPr>
              <a:t>(Eventually all states would free their slaves</a:t>
            </a:r>
            <a:r>
              <a:rPr lang="en-US" sz="2200" dirty="0" smtClean="0">
                <a:solidFill>
                  <a:srgbClr val="FFFFFF"/>
                </a:solidFill>
                <a:latin typeface="Georgia" pitchFamily="18" charset="0"/>
              </a:rPr>
              <a:t>)</a:t>
            </a:r>
          </a:p>
          <a:p>
            <a:r>
              <a:rPr lang="en-US" sz="2200" dirty="0">
                <a:solidFill>
                  <a:srgbClr val="FFFFFF"/>
                </a:solidFill>
                <a:latin typeface="Georgia" pitchFamily="18" charset="0"/>
              </a:rPr>
              <a:t>With African Americans joining the armed forces, the United States had a greater advantage over the Confederate States because of its number of soldiers and sailors.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dirty="0">
                <a:solidFill>
                  <a:srgbClr val="4D4D4D"/>
                </a:solidFill>
              </a:rPr>
              <a:t> </a:t>
            </a:r>
            <a:endParaRPr lang="en-US" sz="3200" dirty="0" smtClean="0">
              <a:solidFill>
                <a:srgbClr val="4D4D4D"/>
              </a:solidFill>
            </a:endParaRPr>
          </a:p>
        </p:txBody>
      </p:sp>
      <p:sp>
        <p:nvSpPr>
          <p:cNvPr id="2" name="Content Placeholder 1"/>
          <p:cNvSpPr>
            <a:spLocks noGrp="1"/>
          </p:cNvSpPr>
          <p:nvPr>
            <p:ph idx="1"/>
          </p:nvPr>
        </p:nvSpPr>
        <p:spPr>
          <a:xfrm>
            <a:off x="1459992" y="2667000"/>
            <a:ext cx="6769608" cy="1523999"/>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Let’s </a:t>
            </a:r>
            <a:r>
              <a:rPr lang="en-US" sz="2200" dirty="0">
                <a:solidFill>
                  <a:srgbClr val="225790"/>
                </a:solidFill>
                <a:latin typeface="+mj-lt"/>
              </a:rPr>
              <a:t>complete the Emancipation Proclamation Activity. </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Place the statements from the Emancipation Proclamation in the order that they happen.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09600" y="2748566"/>
            <a:ext cx="850392" cy="6689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latin typeface="Georgia" pitchFamily="18" charset="0"/>
              </a:rPr>
              <a:t>The War So Far</a:t>
            </a:r>
            <a:endParaRPr lang="en-US" sz="4000" dirty="0">
              <a:solidFill>
                <a:srgbClr val="4D4D4D"/>
              </a:solidFill>
              <a:latin typeface="Georgia" pitchFamily="18" charset="0"/>
            </a:endParaRPr>
          </a:p>
        </p:txBody>
      </p:sp>
      <p:pic>
        <p:nvPicPr>
          <p:cNvPr id="6147" name="Content Placeholder 3" descr="lincoln-mcclellan.jp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924388" y="1600200"/>
            <a:ext cx="7295224"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4D4D4D"/>
                </a:solidFill>
              </a:rPr>
              <a:t>The War So Far</a:t>
            </a:r>
            <a:endParaRPr lang="en-US" sz="4000" dirty="0">
              <a:solidFill>
                <a:srgbClr val="4D4D4D"/>
              </a:solidFill>
            </a:endParaRPr>
          </a:p>
        </p:txBody>
      </p:sp>
      <p:sp>
        <p:nvSpPr>
          <p:cNvPr id="3" name="Content Placeholder 2"/>
          <p:cNvSpPr>
            <a:spLocks noGrp="1"/>
          </p:cNvSpPr>
          <p:nvPr>
            <p:ph sz="half" idx="1"/>
          </p:nvPr>
        </p:nvSpPr>
        <p:spPr>
          <a:xfrm>
            <a:off x="4724400" y="1582928"/>
            <a:ext cx="4038600" cy="4231800"/>
          </a:xfrm>
        </p:spPr>
        <p:txBody>
          <a:bodyPr/>
          <a:lstStyle/>
          <a:p>
            <a:pPr marL="0" indent="0">
              <a:buNone/>
            </a:pPr>
            <a:r>
              <a:rPr lang="en-US" sz="2200" dirty="0">
                <a:solidFill>
                  <a:schemeClr val="tx1"/>
                </a:solidFill>
                <a:latin typeface="Georgia" pitchFamily="18" charset="0"/>
              </a:rPr>
              <a:t>The Confederacy was hoping that Great Britain and France might help them in the war, giving the Confederacy an advantage.</a:t>
            </a:r>
            <a:endParaRPr lang="en-US" sz="2200" dirty="0">
              <a:latin typeface="Georgia" pitchFamily="18" charset="0"/>
            </a:endParaRPr>
          </a:p>
        </p:txBody>
      </p:sp>
      <p:pic>
        <p:nvPicPr>
          <p:cNvPr id="1027" name="Picture 3" descr="C:\Users\nosier\AppData\Local\Microsoft\Windows\Temporary Internet Files\Content.IE5\MOBB4T3I\MP90040079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626984"/>
            <a:ext cx="2771488" cy="2217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nosier\AppData\Local\Microsoft\Windows\Temporary Internet Files\Content.IE5\MOBB4T3I\MP90040081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505200"/>
            <a:ext cx="2817208" cy="225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3" descr="charlestonmercuryloc.jpg"/>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990600" y="1616765"/>
            <a:ext cx="2262366" cy="4680758"/>
          </a:xfrm>
          <a:prstGeom prst="rect">
            <a:avLst/>
          </a:prstGeom>
          <a:noFill/>
          <a:ln>
            <a:noFill/>
          </a:ln>
        </p:spPr>
      </p:pic>
      <p:sp>
        <p:nvSpPr>
          <p:cNvPr id="4" name="TextBox 3"/>
          <p:cNvSpPr txBox="1"/>
          <p:nvPr/>
        </p:nvSpPr>
        <p:spPr>
          <a:xfrm>
            <a:off x="-41910" y="685800"/>
            <a:ext cx="9144000" cy="707886"/>
          </a:xfrm>
          <a:prstGeom prst="rect">
            <a:avLst/>
          </a:prstGeom>
          <a:noFill/>
        </p:spPr>
        <p:txBody>
          <a:bodyPr wrap="square" rtlCol="0">
            <a:spAutoFit/>
          </a:bodyPr>
          <a:lstStyle/>
          <a:p>
            <a:pPr algn="ctr"/>
            <a:r>
              <a:rPr lang="en-US" sz="4000" dirty="0" smtClean="0">
                <a:solidFill>
                  <a:srgbClr val="4D4D4D"/>
                </a:solidFill>
                <a:latin typeface="Georgia" pitchFamily="18" charset="0"/>
              </a:rPr>
              <a:t>The War So Far</a:t>
            </a:r>
            <a:endParaRPr lang="en-US" sz="4000" dirty="0">
              <a:solidFill>
                <a:srgbClr val="4D4D4D"/>
              </a:solidFill>
              <a:latin typeface="Georgia" pitchFamily="18" charset="0"/>
            </a:endParaRPr>
          </a:p>
        </p:txBody>
      </p:sp>
      <p:sp>
        <p:nvSpPr>
          <p:cNvPr id="8" name="TextBox 7"/>
          <p:cNvSpPr txBox="1"/>
          <p:nvPr/>
        </p:nvSpPr>
        <p:spPr>
          <a:xfrm>
            <a:off x="3352799" y="1616765"/>
            <a:ext cx="5172249" cy="1107996"/>
          </a:xfrm>
          <a:prstGeom prst="rect">
            <a:avLst/>
          </a:prstGeom>
          <a:noFill/>
        </p:spPr>
        <p:txBody>
          <a:bodyPr wrap="square" rtlCol="0">
            <a:spAutoFit/>
          </a:bodyPr>
          <a:lstStyle/>
          <a:p>
            <a:r>
              <a:rPr lang="en-US" sz="2200" dirty="0" smtClean="0">
                <a:solidFill>
                  <a:srgbClr val="225790"/>
                </a:solidFill>
                <a:latin typeface="+mj-lt"/>
                <a:cs typeface="Georgia"/>
              </a:rPr>
              <a:t>What is the war about?</a:t>
            </a:r>
          </a:p>
          <a:p>
            <a:r>
              <a:rPr lang="en-US" sz="2200" dirty="0" smtClean="0">
                <a:latin typeface="Georgia"/>
                <a:cs typeface="Georgia"/>
              </a:rPr>
              <a:t>Preserving the Union </a:t>
            </a:r>
            <a:br>
              <a:rPr lang="en-US" sz="2200" dirty="0" smtClean="0">
                <a:latin typeface="Georgia"/>
                <a:cs typeface="Georgia"/>
              </a:rPr>
            </a:br>
            <a:r>
              <a:rPr lang="en-US" sz="2200" dirty="0" smtClean="0">
                <a:latin typeface="Georgia"/>
                <a:cs typeface="Georgia"/>
              </a:rPr>
              <a:t>or Freeing the Slaves?</a:t>
            </a:r>
            <a:endParaRPr lang="en-US" sz="2200" dirty="0">
              <a:latin typeface="Georgia"/>
              <a:cs typeface="Georgia"/>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799" y="3002314"/>
            <a:ext cx="2505249" cy="264544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6342" y="3002314"/>
            <a:ext cx="2462581" cy="30721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t"/>
          <a:lstStyle/>
          <a:p>
            <a:r>
              <a:rPr lang="en-US" sz="4000" dirty="0" smtClean="0">
                <a:solidFill>
                  <a:srgbClr val="4D4D4D"/>
                </a:solidFill>
                <a:latin typeface="Georgia" pitchFamily="18" charset="0"/>
              </a:rPr>
              <a:t>The War so Far</a:t>
            </a:r>
          </a:p>
        </p:txBody>
      </p:sp>
      <p:pic>
        <p:nvPicPr>
          <p:cNvPr id="11267" name="Content Placeholder 3" descr="lincoln-mcclellan tent.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922070" y="1600200"/>
            <a:ext cx="3108859" cy="4232275"/>
          </a:xfrm>
        </p:spPr>
      </p:pic>
      <p:sp>
        <p:nvSpPr>
          <p:cNvPr id="3" name="Content Placeholder 2"/>
          <p:cNvSpPr>
            <a:spLocks noGrp="1"/>
          </p:cNvSpPr>
          <p:nvPr>
            <p:ph sz="half" idx="2"/>
          </p:nvPr>
        </p:nvSpPr>
        <p:spPr/>
        <p:txBody>
          <a:bodyPr/>
          <a:lstStyle/>
          <a:p>
            <a:pPr marL="0" indent="0">
              <a:buNone/>
            </a:pPr>
            <a:r>
              <a:rPr lang="en-US" sz="2200" dirty="0">
                <a:solidFill>
                  <a:srgbClr val="225790"/>
                </a:solidFill>
                <a:latin typeface="+mj-lt"/>
              </a:rPr>
              <a:t>Reasons a Victory was </a:t>
            </a:r>
            <a:r>
              <a:rPr lang="en-US" sz="2200" dirty="0" smtClean="0">
                <a:solidFill>
                  <a:srgbClr val="225790"/>
                </a:solidFill>
                <a:latin typeface="+mj-lt"/>
              </a:rPr>
              <a:t>Needed:</a:t>
            </a:r>
            <a:endParaRPr lang="en-US" sz="2200" dirty="0">
              <a:solidFill>
                <a:srgbClr val="225790"/>
              </a:solidFill>
              <a:latin typeface="+mj-lt"/>
            </a:endParaRPr>
          </a:p>
          <a:p>
            <a:pPr lvl="1"/>
            <a:r>
              <a:rPr lang="en-US" sz="2200" dirty="0" smtClean="0">
                <a:solidFill>
                  <a:schemeClr val="tx1"/>
                </a:solidFill>
                <a:latin typeface="Georgia" pitchFamily="18" charset="0"/>
              </a:rPr>
              <a:t>Lincoln </a:t>
            </a:r>
            <a:r>
              <a:rPr lang="en-US" sz="2200" dirty="0">
                <a:solidFill>
                  <a:schemeClr val="tx1"/>
                </a:solidFill>
                <a:latin typeface="Georgia" pitchFamily="18" charset="0"/>
              </a:rPr>
              <a:t>wanted to show that his government was strong and could support or “back up” the </a:t>
            </a:r>
            <a:r>
              <a:rPr lang="en-US" sz="2200" dirty="0" smtClean="0">
                <a:solidFill>
                  <a:schemeClr val="tx1"/>
                </a:solidFill>
                <a:latin typeface="Georgia" pitchFamily="18" charset="0"/>
              </a:rPr>
              <a:t>proclamation.</a:t>
            </a:r>
            <a:endParaRPr lang="en-US" sz="2200" dirty="0">
              <a:solidFill>
                <a:schemeClr val="tx1"/>
              </a:solidFill>
              <a:latin typeface="Georgia" pitchFamily="18" charset="0"/>
            </a:endParaRPr>
          </a:p>
          <a:p>
            <a:pPr lvl="1"/>
            <a:r>
              <a:rPr lang="en-US" sz="2200" dirty="0" smtClean="0">
                <a:solidFill>
                  <a:schemeClr val="tx1"/>
                </a:solidFill>
                <a:latin typeface="Georgia" pitchFamily="18" charset="0"/>
              </a:rPr>
              <a:t>Lincoln </a:t>
            </a:r>
            <a:r>
              <a:rPr lang="en-US" sz="2200" dirty="0">
                <a:solidFill>
                  <a:schemeClr val="tx1"/>
                </a:solidFill>
                <a:latin typeface="Georgia" pitchFamily="18" charset="0"/>
              </a:rPr>
              <a:t>didn’t want it to appear that his government was weak, and that he was asking the slaves to rebel against their masters.</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Antietam</a:t>
            </a:r>
            <a:br>
              <a:rPr lang="en-US" dirty="0" smtClean="0"/>
            </a:br>
            <a:r>
              <a:rPr lang="en-US" sz="2800" dirty="0" smtClean="0">
                <a:solidFill>
                  <a:schemeClr val="tx1"/>
                </a:solidFill>
                <a:latin typeface="+mj-lt"/>
              </a:rPr>
              <a:t>September 17, 1862</a:t>
            </a:r>
            <a:endParaRPr lang="en-US" sz="2800" dirty="0">
              <a:solidFill>
                <a:schemeClr val="tx1"/>
              </a:solidFill>
              <a:latin typeface="+mj-lt"/>
            </a:endParaRPr>
          </a:p>
        </p:txBody>
      </p:sp>
      <p:pic>
        <p:nvPicPr>
          <p:cNvPr id="4" name="Content Placeholder 3" descr="battle_of_antietam.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6443" y="1890712"/>
            <a:ext cx="6031113" cy="4205288"/>
          </a:xfrm>
          <a:prstGeom prst="rect">
            <a:avLst/>
          </a:prstGeom>
          <a:noFill/>
          <a:ln>
            <a:noFill/>
          </a:ln>
        </p:spPr>
      </p:pic>
    </p:spTree>
    <p:extLst>
      <p:ext uri="{BB962C8B-B14F-4D97-AF65-F5344CB8AC3E}">
        <p14:creationId xmlns:p14="http://schemas.microsoft.com/office/powerpoint/2010/main" val="371780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sz="4000" dirty="0" smtClean="0">
                <a:solidFill>
                  <a:srgbClr val="4D4D4D"/>
                </a:solidFill>
              </a:rPr>
              <a:t>Antietam</a:t>
            </a:r>
          </a:p>
        </p:txBody>
      </p:sp>
      <p:pic>
        <p:nvPicPr>
          <p:cNvPr id="16386" name="Content Placeholder 3" descr="antietam_church_dead500-762342.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3085490"/>
          </a:xfrm>
          <a:prstGeom prst="rect">
            <a:avLst/>
          </a:prstGeom>
          <a:noFill/>
          <a:ln>
            <a:noFill/>
          </a:ln>
        </p:spPr>
      </p:pic>
      <p:sp>
        <p:nvSpPr>
          <p:cNvPr id="2" name="Content Placeholder 1"/>
          <p:cNvSpPr>
            <a:spLocks noGrp="1"/>
          </p:cNvSpPr>
          <p:nvPr>
            <p:ph sz="half" idx="2"/>
          </p:nvPr>
        </p:nvSpPr>
        <p:spPr>
          <a:xfrm>
            <a:off x="5727192" y="1676400"/>
            <a:ext cx="2959608" cy="4155601"/>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As a group read the Battle of Antietam Summary.</a:t>
            </a:r>
            <a:endParaRPr lang="en-US" sz="2200" dirty="0">
              <a:solidFill>
                <a:srgbClr val="225790"/>
              </a:solidFill>
              <a:latin typeface="+mj-l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876800" y="1760805"/>
            <a:ext cx="850392" cy="6689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2079</TotalTime>
  <Words>758</Words>
  <Application>Microsoft Office PowerPoint</Application>
  <PresentationFormat>On-screen Show (4:3)</PresentationFormat>
  <Paragraphs>91</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Georgia</vt:lpstr>
      <vt:lpstr>Curriculum</vt:lpstr>
      <vt:lpstr>1862: Antietam and Emancipation</vt:lpstr>
      <vt:lpstr>Antietam &amp; Emancipation </vt:lpstr>
      <vt:lpstr>Antietam &amp; Emancipation </vt:lpstr>
      <vt:lpstr>The War So Far</vt:lpstr>
      <vt:lpstr>The War So Far</vt:lpstr>
      <vt:lpstr>PowerPoint Presentation</vt:lpstr>
      <vt:lpstr>The War so Far</vt:lpstr>
      <vt:lpstr>Antietam September 17, 1862</vt:lpstr>
      <vt:lpstr>Antietam</vt:lpstr>
      <vt:lpstr>Antietam</vt:lpstr>
      <vt:lpstr>Emancipation</vt:lpstr>
      <vt:lpstr>Emancipation</vt:lpstr>
      <vt:lpstr>Emancipation </vt:lpstr>
      <vt:lpstr>Emancipation</vt:lpstr>
      <vt:lpstr>Emancipation</vt:lpstr>
      <vt:lpstr>Emancipation</vt:lpstr>
      <vt:lpstr>Emancipation</vt:lpstr>
      <vt:lpstr>Emancipation</vt:lpstr>
      <vt:lpstr>Emancipation</vt:lpstr>
      <vt:lpstr>Emancipation</vt:lpstr>
      <vt:lpstr>Emancipation</vt:lpstr>
      <vt:lpstr>Emancipation</vt:lpstr>
      <vt:lpstr>Emancipation</vt:lpstr>
      <vt:lpstr>United States Colored Troops</vt:lpstr>
      <vt:lpstr>United States Colored Troops</vt:lpstr>
      <vt:lpstr>United States Colored Troops</vt:lpstr>
      <vt:lpstr>United States Colored Troops</vt:lpstr>
      <vt:lpstr>United States Colored Troops</vt:lpstr>
      <vt:lpstr>United States Colored Troops</vt:lpstr>
      <vt:lpstr>United States Colored Troops</vt:lpstr>
      <vt:lpstr>Key items to remember from today’s lesson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Antietam and Emancipation</dc:title>
  <dc:creator>Tracey McIntire</dc:creator>
  <cp:lastModifiedBy>James Paoletti</cp:lastModifiedBy>
  <cp:revision>190</cp:revision>
  <dcterms:created xsi:type="dcterms:W3CDTF">2011-02-24T18:49:52Z</dcterms:created>
  <dcterms:modified xsi:type="dcterms:W3CDTF">2017-03-08T13:49:39Z</dcterms:modified>
</cp:coreProperties>
</file>