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9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18" r:id="rId264"/>
    <p:sldId id="519" r:id="rId265"/>
    <p:sldId id="520" r:id="rId266"/>
    <p:sldId id="521" r:id="rId267"/>
    <p:sldId id="522" r:id="rId268"/>
    <p:sldId id="523" r:id="rId269"/>
    <p:sldId id="524" r:id="rId270"/>
    <p:sldId id="525" r:id="rId271"/>
    <p:sldId id="526" r:id="rId272"/>
    <p:sldId id="527" r:id="rId273"/>
    <p:sldId id="528" r:id="rId274"/>
    <p:sldId id="529" r:id="rId275"/>
    <p:sldId id="530" r:id="rId276"/>
    <p:sldId id="531" r:id="rId277"/>
    <p:sldId id="532" r:id="rId278"/>
    <p:sldId id="533" r:id="rId279"/>
    <p:sldId id="534" r:id="rId280"/>
    <p:sldId id="535" r:id="rId281"/>
    <p:sldId id="536" r:id="rId282"/>
    <p:sldId id="537" r:id="rId283"/>
    <p:sldId id="538" r:id="rId284"/>
    <p:sldId id="539" r:id="rId285"/>
    <p:sldId id="540" r:id="rId286"/>
    <p:sldId id="541" r:id="rId287"/>
    <p:sldId id="542" r:id="rId288"/>
    <p:sldId id="543" r:id="rId289"/>
    <p:sldId id="544" r:id="rId290"/>
    <p:sldId id="545" r:id="rId291"/>
    <p:sldId id="546" r:id="rId292"/>
    <p:sldId id="547" r:id="rId293"/>
    <p:sldId id="548" r:id="rId294"/>
    <p:sldId id="549" r:id="rId295"/>
    <p:sldId id="550" r:id="rId296"/>
    <p:sldId id="551" r:id="rId297"/>
    <p:sldId id="552" r:id="rId298"/>
    <p:sldId id="553" r:id="rId299"/>
    <p:sldId id="554" r:id="rId300"/>
    <p:sldId id="555" r:id="rId301"/>
    <p:sldId id="556" r:id="rId302"/>
    <p:sldId id="557" r:id="rId303"/>
    <p:sldId id="558" r:id="rId304"/>
    <p:sldId id="559" r:id="rId305"/>
    <p:sldId id="560" r:id="rId306"/>
    <p:sldId id="561" r:id="rId307"/>
    <p:sldId id="562" r:id="rId308"/>
    <p:sldId id="563" r:id="rId309"/>
    <p:sldId id="564" r:id="rId310"/>
    <p:sldId id="565" r:id="rId311"/>
    <p:sldId id="566" r:id="rId312"/>
    <p:sldId id="567" r:id="rId313"/>
    <p:sldId id="568" r:id="rId314"/>
    <p:sldId id="569" r:id="rId315"/>
    <p:sldId id="570" r:id="rId316"/>
    <p:sldId id="571" r:id="rId317"/>
    <p:sldId id="572" r:id="rId318"/>
    <p:sldId id="573" r:id="rId319"/>
    <p:sldId id="574" r:id="rId320"/>
    <p:sldId id="575" r:id="rId321"/>
    <p:sldId id="576" r:id="rId322"/>
    <p:sldId id="577" r:id="rId323"/>
    <p:sldId id="578" r:id="rId324"/>
    <p:sldId id="579" r:id="rId325"/>
    <p:sldId id="580" r:id="rId326"/>
    <p:sldId id="581" r:id="rId327"/>
    <p:sldId id="582" r:id="rId328"/>
    <p:sldId id="583" r:id="rId329"/>
    <p:sldId id="584" r:id="rId330"/>
    <p:sldId id="585" r:id="rId331"/>
    <p:sldId id="586" r:id="rId332"/>
    <p:sldId id="587" r:id="rId333"/>
    <p:sldId id="588" r:id="rId334"/>
    <p:sldId id="589" r:id="rId335"/>
    <p:sldId id="590" r:id="rId336"/>
    <p:sldId id="591" r:id="rId337"/>
    <p:sldId id="592" r:id="rId338"/>
    <p:sldId id="593" r:id="rId339"/>
    <p:sldId id="594" r:id="rId340"/>
    <p:sldId id="595" r:id="rId341"/>
    <p:sldId id="596" r:id="rId342"/>
    <p:sldId id="597" r:id="rId343"/>
    <p:sldId id="598" r:id="rId344"/>
    <p:sldId id="599" r:id="rId345"/>
    <p:sldId id="600" r:id="rId346"/>
    <p:sldId id="601" r:id="rId347"/>
    <p:sldId id="602" r:id="rId348"/>
    <p:sldId id="603" r:id="rId349"/>
    <p:sldId id="604" r:id="rId350"/>
    <p:sldId id="605" r:id="rId351"/>
    <p:sldId id="606" r:id="rId352"/>
    <p:sldId id="607" r:id="rId353"/>
    <p:sldId id="608" r:id="rId354"/>
    <p:sldId id="609" r:id="rId355"/>
    <p:sldId id="610" r:id="rId356"/>
    <p:sldId id="611" r:id="rId357"/>
    <p:sldId id="612" r:id="rId358"/>
    <p:sldId id="613" r:id="rId359"/>
    <p:sldId id="614" r:id="rId360"/>
    <p:sldId id="615" r:id="rId361"/>
    <p:sldId id="616" r:id="rId362"/>
    <p:sldId id="617" r:id="rId363"/>
    <p:sldId id="618" r:id="rId364"/>
    <p:sldId id="619" r:id="rId365"/>
    <p:sldId id="620" r:id="rId366"/>
    <p:sldId id="621" r:id="rId367"/>
    <p:sldId id="622" r:id="rId368"/>
    <p:sldId id="623" r:id="rId369"/>
    <p:sldId id="624" r:id="rId370"/>
    <p:sldId id="625" r:id="rId371"/>
    <p:sldId id="626" r:id="rId372"/>
    <p:sldId id="627" r:id="rId373"/>
    <p:sldId id="628" r:id="rId374"/>
    <p:sldId id="629" r:id="rId375"/>
    <p:sldId id="630" r:id="rId376"/>
    <p:sldId id="631" r:id="rId377"/>
    <p:sldId id="632" r:id="rId378"/>
    <p:sldId id="633" r:id="rId379"/>
    <p:sldId id="634" r:id="rId380"/>
    <p:sldId id="635" r:id="rId381"/>
    <p:sldId id="636" r:id="rId382"/>
    <p:sldId id="637" r:id="rId383"/>
    <p:sldId id="638" r:id="rId384"/>
    <p:sldId id="639" r:id="rId385"/>
    <p:sldId id="640" r:id="rId386"/>
    <p:sldId id="641" r:id="rId387"/>
    <p:sldId id="642" r:id="rId388"/>
    <p:sldId id="643" r:id="rId389"/>
    <p:sldId id="644" r:id="rId390"/>
    <p:sldId id="645" r:id="rId391"/>
    <p:sldId id="646" r:id="rId392"/>
    <p:sldId id="647" r:id="rId393"/>
    <p:sldId id="648" r:id="rId394"/>
    <p:sldId id="649" r:id="rId395"/>
    <p:sldId id="650" r:id="rId396"/>
    <p:sldId id="651" r:id="rId397"/>
    <p:sldId id="652" r:id="rId398"/>
    <p:sldId id="653" r:id="rId399"/>
    <p:sldId id="654" r:id="rId400"/>
    <p:sldId id="655" r:id="rId401"/>
    <p:sldId id="656" r:id="rId402"/>
    <p:sldId id="657" r:id="rId403"/>
    <p:sldId id="658" r:id="rId404"/>
    <p:sldId id="659" r:id="rId405"/>
    <p:sldId id="660" r:id="rId406"/>
    <p:sldId id="661" r:id="rId407"/>
    <p:sldId id="662" r:id="rId408"/>
    <p:sldId id="663" r:id="rId409"/>
    <p:sldId id="664" r:id="rId410"/>
    <p:sldId id="665" r:id="rId411"/>
    <p:sldId id="666" r:id="rId412"/>
    <p:sldId id="667" r:id="rId413"/>
    <p:sldId id="668" r:id="rId414"/>
    <p:sldId id="669" r:id="rId415"/>
    <p:sldId id="670" r:id="rId416"/>
    <p:sldId id="671" r:id="rId417"/>
    <p:sldId id="672" r:id="rId418"/>
    <p:sldId id="673" r:id="rId419"/>
    <p:sldId id="674" r:id="rId420"/>
    <p:sldId id="675" r:id="rId421"/>
    <p:sldId id="676" r:id="rId422"/>
    <p:sldId id="677" r:id="rId423"/>
    <p:sldId id="678" r:id="rId424"/>
    <p:sldId id="679" r:id="rId425"/>
    <p:sldId id="680" r:id="rId426"/>
    <p:sldId id="681" r:id="rId427"/>
    <p:sldId id="682" r:id="rId428"/>
    <p:sldId id="683" r:id="rId429"/>
    <p:sldId id="684" r:id="rId430"/>
    <p:sldId id="685" r:id="rId431"/>
    <p:sldId id="686" r:id="rId432"/>
    <p:sldId id="687" r:id="rId433"/>
    <p:sldId id="688" r:id="rId434"/>
    <p:sldId id="689" r:id="rId435"/>
    <p:sldId id="690" r:id="rId436"/>
    <p:sldId id="691" r:id="rId437"/>
    <p:sldId id="692" r:id="rId438"/>
    <p:sldId id="693" r:id="rId439"/>
    <p:sldId id="694" r:id="rId440"/>
    <p:sldId id="695" r:id="rId441"/>
    <p:sldId id="696" r:id="rId442"/>
    <p:sldId id="697" r:id="rId443"/>
    <p:sldId id="698" r:id="rId444"/>
    <p:sldId id="699" r:id="rId445"/>
    <p:sldId id="700" r:id="rId446"/>
    <p:sldId id="701" r:id="rId447"/>
    <p:sldId id="702" r:id="rId448"/>
    <p:sldId id="703" r:id="rId449"/>
    <p:sldId id="704" r:id="rId450"/>
    <p:sldId id="705" r:id="rId451"/>
    <p:sldId id="706" r:id="rId452"/>
    <p:sldId id="707" r:id="rId453"/>
    <p:sldId id="708" r:id="rId454"/>
    <p:sldId id="709" r:id="rId455"/>
    <p:sldId id="710" r:id="rId456"/>
    <p:sldId id="711" r:id="rId457"/>
    <p:sldId id="712" r:id="rId458"/>
    <p:sldId id="713" r:id="rId459"/>
    <p:sldId id="714" r:id="rId460"/>
    <p:sldId id="715" r:id="rId461"/>
    <p:sldId id="716" r:id="rId462"/>
    <p:sldId id="717" r:id="rId463"/>
    <p:sldId id="718" r:id="rId464"/>
    <p:sldId id="719" r:id="rId465"/>
    <p:sldId id="720" r:id="rId466"/>
    <p:sldId id="721" r:id="rId467"/>
    <p:sldId id="722" r:id="rId468"/>
    <p:sldId id="723" r:id="rId469"/>
    <p:sldId id="724" r:id="rId470"/>
    <p:sldId id="725" r:id="rId471"/>
    <p:sldId id="726" r:id="rId472"/>
    <p:sldId id="727" r:id="rId473"/>
    <p:sldId id="728" r:id="rId474"/>
    <p:sldId id="729" r:id="rId475"/>
    <p:sldId id="730" r:id="rId476"/>
    <p:sldId id="731" r:id="rId477"/>
    <p:sldId id="732" r:id="rId478"/>
    <p:sldId id="733" r:id="rId479"/>
    <p:sldId id="734" r:id="rId480"/>
    <p:sldId id="735" r:id="rId481"/>
    <p:sldId id="736" r:id="rId482"/>
    <p:sldId id="737" r:id="rId483"/>
    <p:sldId id="738" r:id="rId484"/>
    <p:sldId id="739" r:id="rId485"/>
    <p:sldId id="740" r:id="rId486"/>
    <p:sldId id="741" r:id="rId487"/>
    <p:sldId id="742" r:id="rId488"/>
    <p:sldId id="743" r:id="rId489"/>
    <p:sldId id="744" r:id="rId490"/>
    <p:sldId id="745" r:id="rId491"/>
  </p:sldIdLst>
  <p:sldSz cx="9144000" cy="6858000" type="screen4x3"/>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2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notesMaster" Target="notesMasters/notesMaster1.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viewProps" Target="viewProps.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tableStyles" Target="tableStyles.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presProps" Target="presProps.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7175" y="697225"/>
            <a:ext cx="458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10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4" name="Google Shape;674;p10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0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0" name="Google Shape;680;p10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0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6" name="Google Shape;686;p10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10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2" name="Google Shape;692;p10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10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8" name="Google Shape;698;p10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10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4" name="Google Shape;704;p10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10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0" name="Google Shape;710;p10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0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6" name="Google Shape;716;p10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10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2" name="Google Shape;722;p10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10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8" name="Google Shape;728;p10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11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4" name="Google Shape;734;p1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1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0" name="Google Shape;740;p1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11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6" name="Google Shape;746;p1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1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2" name="Google Shape;752;p11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11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8" name="Google Shape;758;p11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11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4" name="Google Shape;764;p1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11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0" name="Google Shape;770;p11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11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6" name="Google Shape;776;p11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11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2" name="Google Shape;782;p11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1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8" name="Google Shape;788;p11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12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4" name="Google Shape;794;p12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12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0" name="Google Shape;800;p12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2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6" name="Google Shape;806;p12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12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2" name="Google Shape;812;p12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12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8" name="Google Shape;818;p12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12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4" name="Google Shape;824;p12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12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0" name="Google Shape;830;p12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12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6" name="Google Shape;836;p12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2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2" name="Google Shape;842;p12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12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8" name="Google Shape;848;p12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1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13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4" name="Google Shape;854;p13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13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0" name="Google Shape;860;p13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3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6" name="Google Shape;866;p13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13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2" name="Google Shape;872;p13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13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8" name="Google Shape;878;p13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13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4" name="Google Shape;884;p13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13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0" name="Google Shape;890;p13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13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6" name="Google Shape;896;p13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13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2" name="Google Shape;902;p13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13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8" name="Google Shape;908;p13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1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4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4" name="Google Shape;914;p14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14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0" name="Google Shape;920;p14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14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6" name="Google Shape;926;p14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14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2" name="Google Shape;932;p14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14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8" name="Google Shape;938;p14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14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4" name="Google Shape;944;p14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14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0" name="Google Shape;950;p14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14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6" name="Google Shape;956;p14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14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2" name="Google Shape;962;p14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14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8" name="Google Shape;968;p14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15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4" name="Google Shape;974;p15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15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0" name="Google Shape;980;p15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15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6" name="Google Shape;986;p15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5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2" name="Google Shape;992;p15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15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8" name="Google Shape;998;p15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15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4" name="Google Shape;1004;p15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5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0" name="Google Shape;1010;p15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15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6" name="Google Shape;1016;p15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5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2" name="Google Shape;1022;p15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5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8" name="Google Shape;1028;p15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1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16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4" name="Google Shape;1034;p16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16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0" name="Google Shape;1040;p16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6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6" name="Google Shape;1046;p16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16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2" name="Google Shape;1052;p16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16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8" name="Google Shape;1058;p16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16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4" name="Google Shape;1064;p16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16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0" name="Google Shape;1070;p16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16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6" name="Google Shape;1076;p16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16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2" name="Google Shape;1082;p16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16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8" name="Google Shape;1088;p16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1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17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4" name="Google Shape;1094;p17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17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0" name="Google Shape;1100;p17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17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6" name="Google Shape;1106;p17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7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2" name="Google Shape;1112;p17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17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8" name="Google Shape;1118;p17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17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4" name="Google Shape;1124;p17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17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0" name="Google Shape;1130;p17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7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6" name="Google Shape;1136;p17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17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2" name="Google Shape;1142;p17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17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8" name="Google Shape;1148;p17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1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18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4" name="Google Shape;1154;p18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18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0" name="Google Shape;1160;p18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p18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6" name="Google Shape;1166;p18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p18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2" name="Google Shape;1172;p18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18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8" name="Google Shape;1178;p18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8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4" name="Google Shape;1184;p18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18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0" name="Google Shape;1190;p18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18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6" name="Google Shape;1196;p18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18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2" name="Google Shape;1202;p18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p18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8" name="Google Shape;1208;p18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1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19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4" name="Google Shape;1214;p19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p19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0" name="Google Shape;1220;p19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p19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6" name="Google Shape;1226;p19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19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2" name="Google Shape;1232;p19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19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8" name="Google Shape;1238;p19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19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4" name="Google Shape;1244;p19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p19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0" name="Google Shape;1250;p19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19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6" name="Google Shape;1256;p19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p19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2" name="Google Shape;1262;p19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p19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8" name="Google Shape;1268;p19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2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20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4" name="Google Shape;1274;p20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20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0" name="Google Shape;1280;p20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20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6" name="Google Shape;1286;p20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20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2" name="Google Shape;1292;p20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20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8" name="Google Shape;1298;p20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20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4" name="Google Shape;1304;p20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20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0" name="Google Shape;1310;p20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20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6" name="Google Shape;1316;p20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p20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2" name="Google Shape;1322;p20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20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8" name="Google Shape;1328;p20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2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21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4" name="Google Shape;1334;p2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p21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0" name="Google Shape;1340;p2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21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6" name="Google Shape;1346;p2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p21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2" name="Google Shape;1352;p21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p21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8" name="Google Shape;1358;p21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p21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4" name="Google Shape;1364;p2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8"/>
        <p:cNvGrpSpPr/>
        <p:nvPr/>
      </p:nvGrpSpPr>
      <p:grpSpPr>
        <a:xfrm>
          <a:off x="0" y="0"/>
          <a:ext cx="0" cy="0"/>
          <a:chOff x="0" y="0"/>
          <a:chExt cx="0" cy="0"/>
        </a:xfrm>
      </p:grpSpPr>
      <p:sp>
        <p:nvSpPr>
          <p:cNvPr id="1369" name="Google Shape;1369;p21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0" name="Google Shape;1370;p21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p21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6" name="Google Shape;1376;p21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p21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2" name="Google Shape;1382;p21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p21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8" name="Google Shape;1388;p21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2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p22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4" name="Google Shape;1394;p22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p22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0" name="Google Shape;1400;p22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22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6" name="Google Shape;1406;p22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p22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2" name="Google Shape;1412;p22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p22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8" name="Google Shape;1418;p22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p22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4" name="Google Shape;1424;p22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p22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0" name="Google Shape;1430;p22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22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6" name="Google Shape;1436;p22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p22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2" name="Google Shape;1442;p22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22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8" name="Google Shape;1448;p22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2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p23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4" name="Google Shape;1454;p23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p23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0" name="Google Shape;1460;p23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p23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6" name="Google Shape;1466;p23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p23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2" name="Google Shape;1472;p23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p23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8" name="Google Shape;1478;p23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23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4" name="Google Shape;1484;p23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23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0" name="Google Shape;1490;p23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p23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6" name="Google Shape;1496;p23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p23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2" name="Google Shape;1502;p23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p23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8" name="Google Shape;1508;p23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2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24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4" name="Google Shape;1514;p24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p24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0" name="Google Shape;1520;p24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p24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6" name="Google Shape;1526;p24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p24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2" name="Google Shape;1532;p24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p24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8" name="Google Shape;1538;p24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p24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4" name="Google Shape;1544;p24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p24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0" name="Google Shape;1550;p24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24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6" name="Google Shape;1556;p24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p24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2" name="Google Shape;1562;p24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p24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8" name="Google Shape;1568;p24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2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p25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4" name="Google Shape;1574;p25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p25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0" name="Google Shape;1580;p25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p25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6" name="Google Shape;1586;p25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5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2" name="Google Shape;1592;p25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p25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8" name="Google Shape;1598;p25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25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4" name="Google Shape;1604;p25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25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0" name="Google Shape;1610;p25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p25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6" name="Google Shape;1616;p25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p25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2" name="Google Shape;1622;p25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p25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8" name="Google Shape;1628;p25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2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p26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4" name="Google Shape;1634;p26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p26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0" name="Google Shape;1640;p26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p26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6" name="Google Shape;1646;p26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26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2" name="Google Shape;1652;p26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p26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8" name="Google Shape;1658;p26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p26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4" name="Google Shape;1664;p26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p26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0" name="Google Shape;1670;p26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4"/>
        <p:cNvGrpSpPr/>
        <p:nvPr/>
      </p:nvGrpSpPr>
      <p:grpSpPr>
        <a:xfrm>
          <a:off x="0" y="0"/>
          <a:ext cx="0" cy="0"/>
          <a:chOff x="0" y="0"/>
          <a:chExt cx="0" cy="0"/>
        </a:xfrm>
      </p:grpSpPr>
      <p:sp>
        <p:nvSpPr>
          <p:cNvPr id="1675" name="Google Shape;1675;p26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6" name="Google Shape;1676;p26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p26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2" name="Google Shape;1682;p26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p26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8" name="Google Shape;1688;p26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2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p27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4" name="Google Shape;1694;p27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p27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0" name="Google Shape;1700;p27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p27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6" name="Google Shape;1706;p27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p27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2" name="Google Shape;1712;p27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p27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8" name="Google Shape;1718;p27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p27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4" name="Google Shape;1724;p27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p27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0" name="Google Shape;1730;p27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p27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6" name="Google Shape;1736;p27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p27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2" name="Google Shape;1742;p27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p27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8" name="Google Shape;1748;p27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2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p28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4" name="Google Shape;1754;p28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p28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0" name="Google Shape;1760;p28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p28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6" name="Google Shape;1766;p28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p28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2" name="Google Shape;1772;p28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p28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8" name="Google Shape;1778;p28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p28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4" name="Google Shape;1784;p28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Google Shape;1789;p28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0" name="Google Shape;1790;p28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p28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6" name="Google Shape;1796;p28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p28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2" name="Google Shape;1802;p28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p28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8" name="Google Shape;1808;p28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2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p29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4" name="Google Shape;1814;p29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p29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0" name="Google Shape;1820;p29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p29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6" name="Google Shape;1826;p29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9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2" name="Google Shape;1832;p29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p29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8" name="Google Shape;1838;p29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p29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4" name="Google Shape;1844;p29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p29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0" name="Google Shape;1850;p29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p29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6" name="Google Shape;1856;p29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p29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2" name="Google Shape;1862;p29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p29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8" name="Google Shape;1868;p29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3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p30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4" name="Google Shape;1874;p30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p30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0" name="Google Shape;1880;p30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p30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6" name="Google Shape;1886;p30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30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2" name="Google Shape;1892;p30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p30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8" name="Google Shape;1898;p30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2"/>
        <p:cNvGrpSpPr/>
        <p:nvPr/>
      </p:nvGrpSpPr>
      <p:grpSpPr>
        <a:xfrm>
          <a:off x="0" y="0"/>
          <a:ext cx="0" cy="0"/>
          <a:chOff x="0" y="0"/>
          <a:chExt cx="0" cy="0"/>
        </a:xfrm>
      </p:grpSpPr>
      <p:sp>
        <p:nvSpPr>
          <p:cNvPr id="1903" name="Google Shape;1903;p30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4" name="Google Shape;1904;p30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p:cNvGrpSpPr/>
        <p:nvPr/>
      </p:nvGrpSpPr>
      <p:grpSpPr>
        <a:xfrm>
          <a:off x="0" y="0"/>
          <a:ext cx="0" cy="0"/>
          <a:chOff x="0" y="0"/>
          <a:chExt cx="0" cy="0"/>
        </a:xfrm>
      </p:grpSpPr>
      <p:sp>
        <p:nvSpPr>
          <p:cNvPr id="1909" name="Google Shape;1909;p30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0" name="Google Shape;1910;p30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4"/>
        <p:cNvGrpSpPr/>
        <p:nvPr/>
      </p:nvGrpSpPr>
      <p:grpSpPr>
        <a:xfrm>
          <a:off x="0" y="0"/>
          <a:ext cx="0" cy="0"/>
          <a:chOff x="0" y="0"/>
          <a:chExt cx="0" cy="0"/>
        </a:xfrm>
      </p:grpSpPr>
      <p:sp>
        <p:nvSpPr>
          <p:cNvPr id="1915" name="Google Shape;1915;p30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6" name="Google Shape;1916;p30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0"/>
        <p:cNvGrpSpPr/>
        <p:nvPr/>
      </p:nvGrpSpPr>
      <p:grpSpPr>
        <a:xfrm>
          <a:off x="0" y="0"/>
          <a:ext cx="0" cy="0"/>
          <a:chOff x="0" y="0"/>
          <a:chExt cx="0" cy="0"/>
        </a:xfrm>
      </p:grpSpPr>
      <p:sp>
        <p:nvSpPr>
          <p:cNvPr id="1921" name="Google Shape;1921;p30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2" name="Google Shape;1922;p30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p30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8" name="Google Shape;1928;p30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3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2"/>
        <p:cNvGrpSpPr/>
        <p:nvPr/>
      </p:nvGrpSpPr>
      <p:grpSpPr>
        <a:xfrm>
          <a:off x="0" y="0"/>
          <a:ext cx="0" cy="0"/>
          <a:chOff x="0" y="0"/>
          <a:chExt cx="0" cy="0"/>
        </a:xfrm>
      </p:grpSpPr>
      <p:sp>
        <p:nvSpPr>
          <p:cNvPr id="1933" name="Google Shape;1933;p31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4" name="Google Shape;1934;p3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p31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0" name="Google Shape;1940;p3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p31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6" name="Google Shape;1946;p3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0"/>
        <p:cNvGrpSpPr/>
        <p:nvPr/>
      </p:nvGrpSpPr>
      <p:grpSpPr>
        <a:xfrm>
          <a:off x="0" y="0"/>
          <a:ext cx="0" cy="0"/>
          <a:chOff x="0" y="0"/>
          <a:chExt cx="0" cy="0"/>
        </a:xfrm>
      </p:grpSpPr>
      <p:sp>
        <p:nvSpPr>
          <p:cNvPr id="1951" name="Google Shape;1951;p31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2" name="Google Shape;1952;p31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p31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8" name="Google Shape;1958;p31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p31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4" name="Google Shape;1964;p3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p31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0" name="Google Shape;1970;p31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p31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6" name="Google Shape;1976;p31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0"/>
        <p:cNvGrpSpPr/>
        <p:nvPr/>
      </p:nvGrpSpPr>
      <p:grpSpPr>
        <a:xfrm>
          <a:off x="0" y="0"/>
          <a:ext cx="0" cy="0"/>
          <a:chOff x="0" y="0"/>
          <a:chExt cx="0" cy="0"/>
        </a:xfrm>
      </p:grpSpPr>
      <p:sp>
        <p:nvSpPr>
          <p:cNvPr id="1981" name="Google Shape;1981;p31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2" name="Google Shape;1982;p31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p31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8" name="Google Shape;1988;p31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3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p32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4" name="Google Shape;1994;p32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p32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0" name="Google Shape;2000;p32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4"/>
        <p:cNvGrpSpPr/>
        <p:nvPr/>
      </p:nvGrpSpPr>
      <p:grpSpPr>
        <a:xfrm>
          <a:off x="0" y="0"/>
          <a:ext cx="0" cy="0"/>
          <a:chOff x="0" y="0"/>
          <a:chExt cx="0" cy="0"/>
        </a:xfrm>
      </p:grpSpPr>
      <p:sp>
        <p:nvSpPr>
          <p:cNvPr id="2005" name="Google Shape;2005;p32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6" name="Google Shape;2006;p32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p32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2" name="Google Shape;2012;p32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p32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8" name="Google Shape;2018;p32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2"/>
        <p:cNvGrpSpPr/>
        <p:nvPr/>
      </p:nvGrpSpPr>
      <p:grpSpPr>
        <a:xfrm>
          <a:off x="0" y="0"/>
          <a:ext cx="0" cy="0"/>
          <a:chOff x="0" y="0"/>
          <a:chExt cx="0" cy="0"/>
        </a:xfrm>
      </p:grpSpPr>
      <p:sp>
        <p:nvSpPr>
          <p:cNvPr id="2023" name="Google Shape;2023;p32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4" name="Google Shape;2024;p32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p32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0" name="Google Shape;2030;p32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p32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6" name="Google Shape;2036;p32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0"/>
        <p:cNvGrpSpPr/>
        <p:nvPr/>
      </p:nvGrpSpPr>
      <p:grpSpPr>
        <a:xfrm>
          <a:off x="0" y="0"/>
          <a:ext cx="0" cy="0"/>
          <a:chOff x="0" y="0"/>
          <a:chExt cx="0" cy="0"/>
        </a:xfrm>
      </p:grpSpPr>
      <p:sp>
        <p:nvSpPr>
          <p:cNvPr id="2041" name="Google Shape;2041;p32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2" name="Google Shape;2042;p32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Google Shape;2047;p32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8" name="Google Shape;2048;p32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3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2"/>
        <p:cNvGrpSpPr/>
        <p:nvPr/>
      </p:nvGrpSpPr>
      <p:grpSpPr>
        <a:xfrm>
          <a:off x="0" y="0"/>
          <a:ext cx="0" cy="0"/>
          <a:chOff x="0" y="0"/>
          <a:chExt cx="0" cy="0"/>
        </a:xfrm>
      </p:grpSpPr>
      <p:sp>
        <p:nvSpPr>
          <p:cNvPr id="2053" name="Google Shape;2053;p33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4" name="Google Shape;2054;p33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p33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0" name="Google Shape;2060;p33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p33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6" name="Google Shape;2066;p33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p33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2" name="Google Shape;2072;p33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6"/>
        <p:cNvGrpSpPr/>
        <p:nvPr/>
      </p:nvGrpSpPr>
      <p:grpSpPr>
        <a:xfrm>
          <a:off x="0" y="0"/>
          <a:ext cx="0" cy="0"/>
          <a:chOff x="0" y="0"/>
          <a:chExt cx="0" cy="0"/>
        </a:xfrm>
      </p:grpSpPr>
      <p:sp>
        <p:nvSpPr>
          <p:cNvPr id="2077" name="Google Shape;2077;p33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8" name="Google Shape;2078;p33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2"/>
        <p:cNvGrpSpPr/>
        <p:nvPr/>
      </p:nvGrpSpPr>
      <p:grpSpPr>
        <a:xfrm>
          <a:off x="0" y="0"/>
          <a:ext cx="0" cy="0"/>
          <a:chOff x="0" y="0"/>
          <a:chExt cx="0" cy="0"/>
        </a:xfrm>
      </p:grpSpPr>
      <p:sp>
        <p:nvSpPr>
          <p:cNvPr id="2083" name="Google Shape;2083;p33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4" name="Google Shape;2084;p33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8"/>
        <p:cNvGrpSpPr/>
        <p:nvPr/>
      </p:nvGrpSpPr>
      <p:grpSpPr>
        <a:xfrm>
          <a:off x="0" y="0"/>
          <a:ext cx="0" cy="0"/>
          <a:chOff x="0" y="0"/>
          <a:chExt cx="0" cy="0"/>
        </a:xfrm>
      </p:grpSpPr>
      <p:sp>
        <p:nvSpPr>
          <p:cNvPr id="2089" name="Google Shape;2089;p33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0" name="Google Shape;2090;p33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p33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6" name="Google Shape;2096;p33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0"/>
        <p:cNvGrpSpPr/>
        <p:nvPr/>
      </p:nvGrpSpPr>
      <p:grpSpPr>
        <a:xfrm>
          <a:off x="0" y="0"/>
          <a:ext cx="0" cy="0"/>
          <a:chOff x="0" y="0"/>
          <a:chExt cx="0" cy="0"/>
        </a:xfrm>
      </p:grpSpPr>
      <p:sp>
        <p:nvSpPr>
          <p:cNvPr id="2101" name="Google Shape;2101;p33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2" name="Google Shape;2102;p33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p33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8" name="Google Shape;2108;p33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3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p34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4" name="Google Shape;2114;p34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8"/>
        <p:cNvGrpSpPr/>
        <p:nvPr/>
      </p:nvGrpSpPr>
      <p:grpSpPr>
        <a:xfrm>
          <a:off x="0" y="0"/>
          <a:ext cx="0" cy="0"/>
          <a:chOff x="0" y="0"/>
          <a:chExt cx="0" cy="0"/>
        </a:xfrm>
      </p:grpSpPr>
      <p:sp>
        <p:nvSpPr>
          <p:cNvPr id="2119" name="Google Shape;2119;p34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0" name="Google Shape;2120;p34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4"/>
        <p:cNvGrpSpPr/>
        <p:nvPr/>
      </p:nvGrpSpPr>
      <p:grpSpPr>
        <a:xfrm>
          <a:off x="0" y="0"/>
          <a:ext cx="0" cy="0"/>
          <a:chOff x="0" y="0"/>
          <a:chExt cx="0" cy="0"/>
        </a:xfrm>
      </p:grpSpPr>
      <p:sp>
        <p:nvSpPr>
          <p:cNvPr id="2125" name="Google Shape;2125;p34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6" name="Google Shape;2126;p34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p34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2" name="Google Shape;2132;p34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6"/>
        <p:cNvGrpSpPr/>
        <p:nvPr/>
      </p:nvGrpSpPr>
      <p:grpSpPr>
        <a:xfrm>
          <a:off x="0" y="0"/>
          <a:ext cx="0" cy="0"/>
          <a:chOff x="0" y="0"/>
          <a:chExt cx="0" cy="0"/>
        </a:xfrm>
      </p:grpSpPr>
      <p:sp>
        <p:nvSpPr>
          <p:cNvPr id="2137" name="Google Shape;2137;p34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8" name="Google Shape;2138;p34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p34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4" name="Google Shape;2144;p34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p34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0" name="Google Shape;2150;p34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p34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6" name="Google Shape;2156;p34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0"/>
        <p:cNvGrpSpPr/>
        <p:nvPr/>
      </p:nvGrpSpPr>
      <p:grpSpPr>
        <a:xfrm>
          <a:off x="0" y="0"/>
          <a:ext cx="0" cy="0"/>
          <a:chOff x="0" y="0"/>
          <a:chExt cx="0" cy="0"/>
        </a:xfrm>
      </p:grpSpPr>
      <p:sp>
        <p:nvSpPr>
          <p:cNvPr id="2161" name="Google Shape;2161;p34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2" name="Google Shape;2162;p34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p34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8" name="Google Shape;2168;p34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p3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p35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4" name="Google Shape;2174;p35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p35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0" name="Google Shape;2180;p35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p35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6" name="Google Shape;2186;p35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0"/>
        <p:cNvGrpSpPr/>
        <p:nvPr/>
      </p:nvGrpSpPr>
      <p:grpSpPr>
        <a:xfrm>
          <a:off x="0" y="0"/>
          <a:ext cx="0" cy="0"/>
          <a:chOff x="0" y="0"/>
          <a:chExt cx="0" cy="0"/>
        </a:xfrm>
      </p:grpSpPr>
      <p:sp>
        <p:nvSpPr>
          <p:cNvPr id="2191" name="Google Shape;2191;p35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2" name="Google Shape;2192;p35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p35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8" name="Google Shape;2198;p35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2"/>
        <p:cNvGrpSpPr/>
        <p:nvPr/>
      </p:nvGrpSpPr>
      <p:grpSpPr>
        <a:xfrm>
          <a:off x="0" y="0"/>
          <a:ext cx="0" cy="0"/>
          <a:chOff x="0" y="0"/>
          <a:chExt cx="0" cy="0"/>
        </a:xfrm>
      </p:grpSpPr>
      <p:sp>
        <p:nvSpPr>
          <p:cNvPr id="2203" name="Google Shape;2203;p35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4" name="Google Shape;2204;p35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p35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0" name="Google Shape;2210;p35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4"/>
        <p:cNvGrpSpPr/>
        <p:nvPr/>
      </p:nvGrpSpPr>
      <p:grpSpPr>
        <a:xfrm>
          <a:off x="0" y="0"/>
          <a:ext cx="0" cy="0"/>
          <a:chOff x="0" y="0"/>
          <a:chExt cx="0" cy="0"/>
        </a:xfrm>
      </p:grpSpPr>
      <p:sp>
        <p:nvSpPr>
          <p:cNvPr id="2215" name="Google Shape;2215;p35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6" name="Google Shape;2216;p35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p35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2" name="Google Shape;2222;p35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p35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8" name="Google Shape;2228;p35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3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2"/>
        <p:cNvGrpSpPr/>
        <p:nvPr/>
      </p:nvGrpSpPr>
      <p:grpSpPr>
        <a:xfrm>
          <a:off x="0" y="0"/>
          <a:ext cx="0" cy="0"/>
          <a:chOff x="0" y="0"/>
          <a:chExt cx="0" cy="0"/>
        </a:xfrm>
      </p:grpSpPr>
      <p:sp>
        <p:nvSpPr>
          <p:cNvPr id="2233" name="Google Shape;2233;p36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4" name="Google Shape;2234;p36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8"/>
        <p:cNvGrpSpPr/>
        <p:nvPr/>
      </p:nvGrpSpPr>
      <p:grpSpPr>
        <a:xfrm>
          <a:off x="0" y="0"/>
          <a:ext cx="0" cy="0"/>
          <a:chOff x="0" y="0"/>
          <a:chExt cx="0" cy="0"/>
        </a:xfrm>
      </p:grpSpPr>
      <p:sp>
        <p:nvSpPr>
          <p:cNvPr id="2239" name="Google Shape;2239;p36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0" name="Google Shape;2240;p36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4"/>
        <p:cNvGrpSpPr/>
        <p:nvPr/>
      </p:nvGrpSpPr>
      <p:grpSpPr>
        <a:xfrm>
          <a:off x="0" y="0"/>
          <a:ext cx="0" cy="0"/>
          <a:chOff x="0" y="0"/>
          <a:chExt cx="0" cy="0"/>
        </a:xfrm>
      </p:grpSpPr>
      <p:sp>
        <p:nvSpPr>
          <p:cNvPr id="2245" name="Google Shape;2245;p36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6" name="Google Shape;2246;p36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p:cNvGrpSpPr/>
        <p:nvPr/>
      </p:nvGrpSpPr>
      <p:grpSpPr>
        <a:xfrm>
          <a:off x="0" y="0"/>
          <a:ext cx="0" cy="0"/>
          <a:chOff x="0" y="0"/>
          <a:chExt cx="0" cy="0"/>
        </a:xfrm>
      </p:grpSpPr>
      <p:sp>
        <p:nvSpPr>
          <p:cNvPr id="2251" name="Google Shape;2251;p36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2" name="Google Shape;2252;p36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p36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8" name="Google Shape;2258;p36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p36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4" name="Google Shape;2264;p36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p36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0" name="Google Shape;2270;p36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p36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6" name="Google Shape;2276;p36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0"/>
        <p:cNvGrpSpPr/>
        <p:nvPr/>
      </p:nvGrpSpPr>
      <p:grpSpPr>
        <a:xfrm>
          <a:off x="0" y="0"/>
          <a:ext cx="0" cy="0"/>
          <a:chOff x="0" y="0"/>
          <a:chExt cx="0" cy="0"/>
        </a:xfrm>
      </p:grpSpPr>
      <p:sp>
        <p:nvSpPr>
          <p:cNvPr id="2281" name="Google Shape;2281;p36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2" name="Google Shape;2282;p36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p36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8" name="Google Shape;2288;p36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p3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2"/>
        <p:cNvGrpSpPr/>
        <p:nvPr/>
      </p:nvGrpSpPr>
      <p:grpSpPr>
        <a:xfrm>
          <a:off x="0" y="0"/>
          <a:ext cx="0" cy="0"/>
          <a:chOff x="0" y="0"/>
          <a:chExt cx="0" cy="0"/>
        </a:xfrm>
      </p:grpSpPr>
      <p:sp>
        <p:nvSpPr>
          <p:cNvPr id="2293" name="Google Shape;2293;p37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4" name="Google Shape;2294;p37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p37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0" name="Google Shape;2300;p37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4"/>
        <p:cNvGrpSpPr/>
        <p:nvPr/>
      </p:nvGrpSpPr>
      <p:grpSpPr>
        <a:xfrm>
          <a:off x="0" y="0"/>
          <a:ext cx="0" cy="0"/>
          <a:chOff x="0" y="0"/>
          <a:chExt cx="0" cy="0"/>
        </a:xfrm>
      </p:grpSpPr>
      <p:sp>
        <p:nvSpPr>
          <p:cNvPr id="2305" name="Google Shape;2305;p37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6" name="Google Shape;2306;p37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p37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2" name="Google Shape;2312;p37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6"/>
        <p:cNvGrpSpPr/>
        <p:nvPr/>
      </p:nvGrpSpPr>
      <p:grpSpPr>
        <a:xfrm>
          <a:off x="0" y="0"/>
          <a:ext cx="0" cy="0"/>
          <a:chOff x="0" y="0"/>
          <a:chExt cx="0" cy="0"/>
        </a:xfrm>
      </p:grpSpPr>
      <p:sp>
        <p:nvSpPr>
          <p:cNvPr id="2317" name="Google Shape;2317;p37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8" name="Google Shape;2318;p37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p37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4" name="Google Shape;2324;p37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8"/>
        <p:cNvGrpSpPr/>
        <p:nvPr/>
      </p:nvGrpSpPr>
      <p:grpSpPr>
        <a:xfrm>
          <a:off x="0" y="0"/>
          <a:ext cx="0" cy="0"/>
          <a:chOff x="0" y="0"/>
          <a:chExt cx="0" cy="0"/>
        </a:xfrm>
      </p:grpSpPr>
      <p:sp>
        <p:nvSpPr>
          <p:cNvPr id="2329" name="Google Shape;2329;p37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0" name="Google Shape;2330;p37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p37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6" name="Google Shape;2336;p37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0"/>
        <p:cNvGrpSpPr/>
        <p:nvPr/>
      </p:nvGrpSpPr>
      <p:grpSpPr>
        <a:xfrm>
          <a:off x="0" y="0"/>
          <a:ext cx="0" cy="0"/>
          <a:chOff x="0" y="0"/>
          <a:chExt cx="0" cy="0"/>
        </a:xfrm>
      </p:grpSpPr>
      <p:sp>
        <p:nvSpPr>
          <p:cNvPr id="2341" name="Google Shape;2341;p37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2" name="Google Shape;2342;p37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6"/>
        <p:cNvGrpSpPr/>
        <p:nvPr/>
      </p:nvGrpSpPr>
      <p:grpSpPr>
        <a:xfrm>
          <a:off x="0" y="0"/>
          <a:ext cx="0" cy="0"/>
          <a:chOff x="0" y="0"/>
          <a:chExt cx="0" cy="0"/>
        </a:xfrm>
      </p:grpSpPr>
      <p:sp>
        <p:nvSpPr>
          <p:cNvPr id="2347" name="Google Shape;2347;p37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8" name="Google Shape;2348;p37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3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2"/>
        <p:cNvGrpSpPr/>
        <p:nvPr/>
      </p:nvGrpSpPr>
      <p:grpSpPr>
        <a:xfrm>
          <a:off x="0" y="0"/>
          <a:ext cx="0" cy="0"/>
          <a:chOff x="0" y="0"/>
          <a:chExt cx="0" cy="0"/>
        </a:xfrm>
      </p:grpSpPr>
      <p:sp>
        <p:nvSpPr>
          <p:cNvPr id="2353" name="Google Shape;2353;p38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4" name="Google Shape;2354;p38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p38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0" name="Google Shape;2360;p38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4"/>
        <p:cNvGrpSpPr/>
        <p:nvPr/>
      </p:nvGrpSpPr>
      <p:grpSpPr>
        <a:xfrm>
          <a:off x="0" y="0"/>
          <a:ext cx="0" cy="0"/>
          <a:chOff x="0" y="0"/>
          <a:chExt cx="0" cy="0"/>
        </a:xfrm>
      </p:grpSpPr>
      <p:sp>
        <p:nvSpPr>
          <p:cNvPr id="2365" name="Google Shape;2365;p38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6" name="Google Shape;2366;p38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0"/>
        <p:cNvGrpSpPr/>
        <p:nvPr/>
      </p:nvGrpSpPr>
      <p:grpSpPr>
        <a:xfrm>
          <a:off x="0" y="0"/>
          <a:ext cx="0" cy="0"/>
          <a:chOff x="0" y="0"/>
          <a:chExt cx="0" cy="0"/>
        </a:xfrm>
      </p:grpSpPr>
      <p:sp>
        <p:nvSpPr>
          <p:cNvPr id="2371" name="Google Shape;2371;p38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2" name="Google Shape;2372;p38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6"/>
        <p:cNvGrpSpPr/>
        <p:nvPr/>
      </p:nvGrpSpPr>
      <p:grpSpPr>
        <a:xfrm>
          <a:off x="0" y="0"/>
          <a:ext cx="0" cy="0"/>
          <a:chOff x="0" y="0"/>
          <a:chExt cx="0" cy="0"/>
        </a:xfrm>
      </p:grpSpPr>
      <p:sp>
        <p:nvSpPr>
          <p:cNvPr id="2377" name="Google Shape;2377;p38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8" name="Google Shape;2378;p38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2"/>
        <p:cNvGrpSpPr/>
        <p:nvPr/>
      </p:nvGrpSpPr>
      <p:grpSpPr>
        <a:xfrm>
          <a:off x="0" y="0"/>
          <a:ext cx="0" cy="0"/>
          <a:chOff x="0" y="0"/>
          <a:chExt cx="0" cy="0"/>
        </a:xfrm>
      </p:grpSpPr>
      <p:sp>
        <p:nvSpPr>
          <p:cNvPr id="2383" name="Google Shape;2383;p38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4" name="Google Shape;2384;p38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8"/>
        <p:cNvGrpSpPr/>
        <p:nvPr/>
      </p:nvGrpSpPr>
      <p:grpSpPr>
        <a:xfrm>
          <a:off x="0" y="0"/>
          <a:ext cx="0" cy="0"/>
          <a:chOff x="0" y="0"/>
          <a:chExt cx="0" cy="0"/>
        </a:xfrm>
      </p:grpSpPr>
      <p:sp>
        <p:nvSpPr>
          <p:cNvPr id="2389" name="Google Shape;2389;p38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0" name="Google Shape;2390;p38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4"/>
        <p:cNvGrpSpPr/>
        <p:nvPr/>
      </p:nvGrpSpPr>
      <p:grpSpPr>
        <a:xfrm>
          <a:off x="0" y="0"/>
          <a:ext cx="0" cy="0"/>
          <a:chOff x="0" y="0"/>
          <a:chExt cx="0" cy="0"/>
        </a:xfrm>
      </p:grpSpPr>
      <p:sp>
        <p:nvSpPr>
          <p:cNvPr id="2395" name="Google Shape;2395;p38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6" name="Google Shape;2396;p38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0"/>
        <p:cNvGrpSpPr/>
        <p:nvPr/>
      </p:nvGrpSpPr>
      <p:grpSpPr>
        <a:xfrm>
          <a:off x="0" y="0"/>
          <a:ext cx="0" cy="0"/>
          <a:chOff x="0" y="0"/>
          <a:chExt cx="0" cy="0"/>
        </a:xfrm>
      </p:grpSpPr>
      <p:sp>
        <p:nvSpPr>
          <p:cNvPr id="2401" name="Google Shape;2401;p38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2" name="Google Shape;2402;p38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p38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8" name="Google Shape;2408;p38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p3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p39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4" name="Google Shape;2414;p39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p39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0" name="Google Shape;2420;p39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4"/>
        <p:cNvGrpSpPr/>
        <p:nvPr/>
      </p:nvGrpSpPr>
      <p:grpSpPr>
        <a:xfrm>
          <a:off x="0" y="0"/>
          <a:ext cx="0" cy="0"/>
          <a:chOff x="0" y="0"/>
          <a:chExt cx="0" cy="0"/>
        </a:xfrm>
      </p:grpSpPr>
      <p:sp>
        <p:nvSpPr>
          <p:cNvPr id="2425" name="Google Shape;2425;p39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6" name="Google Shape;2426;p39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p39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2" name="Google Shape;2432;p39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6"/>
        <p:cNvGrpSpPr/>
        <p:nvPr/>
      </p:nvGrpSpPr>
      <p:grpSpPr>
        <a:xfrm>
          <a:off x="0" y="0"/>
          <a:ext cx="0" cy="0"/>
          <a:chOff x="0" y="0"/>
          <a:chExt cx="0" cy="0"/>
        </a:xfrm>
      </p:grpSpPr>
      <p:sp>
        <p:nvSpPr>
          <p:cNvPr id="2437" name="Google Shape;2437;p39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8" name="Google Shape;2438;p39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p39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4" name="Google Shape;2444;p39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8"/>
        <p:cNvGrpSpPr/>
        <p:nvPr/>
      </p:nvGrpSpPr>
      <p:grpSpPr>
        <a:xfrm>
          <a:off x="0" y="0"/>
          <a:ext cx="0" cy="0"/>
          <a:chOff x="0" y="0"/>
          <a:chExt cx="0" cy="0"/>
        </a:xfrm>
      </p:grpSpPr>
      <p:sp>
        <p:nvSpPr>
          <p:cNvPr id="2449" name="Google Shape;2449;p39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0" name="Google Shape;2450;p39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p39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6" name="Google Shape;2456;p39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0"/>
        <p:cNvGrpSpPr/>
        <p:nvPr/>
      </p:nvGrpSpPr>
      <p:grpSpPr>
        <a:xfrm>
          <a:off x="0" y="0"/>
          <a:ext cx="0" cy="0"/>
          <a:chOff x="0" y="0"/>
          <a:chExt cx="0" cy="0"/>
        </a:xfrm>
      </p:grpSpPr>
      <p:sp>
        <p:nvSpPr>
          <p:cNvPr id="2461" name="Google Shape;2461;p39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2" name="Google Shape;2462;p39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6"/>
        <p:cNvGrpSpPr/>
        <p:nvPr/>
      </p:nvGrpSpPr>
      <p:grpSpPr>
        <a:xfrm>
          <a:off x="0" y="0"/>
          <a:ext cx="0" cy="0"/>
          <a:chOff x="0" y="0"/>
          <a:chExt cx="0" cy="0"/>
        </a:xfrm>
      </p:grpSpPr>
      <p:sp>
        <p:nvSpPr>
          <p:cNvPr id="2467" name="Google Shape;2467;p39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8" name="Google Shape;2468;p39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4" name="Google Shape;314;p4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p40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4" name="Google Shape;2474;p40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p40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0" name="Google Shape;2480;p40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4"/>
        <p:cNvGrpSpPr/>
        <p:nvPr/>
      </p:nvGrpSpPr>
      <p:grpSpPr>
        <a:xfrm>
          <a:off x="0" y="0"/>
          <a:ext cx="0" cy="0"/>
          <a:chOff x="0" y="0"/>
          <a:chExt cx="0" cy="0"/>
        </a:xfrm>
      </p:grpSpPr>
      <p:sp>
        <p:nvSpPr>
          <p:cNvPr id="2485" name="Google Shape;2485;p40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6" name="Google Shape;2486;p40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0"/>
        <p:cNvGrpSpPr/>
        <p:nvPr/>
      </p:nvGrpSpPr>
      <p:grpSpPr>
        <a:xfrm>
          <a:off x="0" y="0"/>
          <a:ext cx="0" cy="0"/>
          <a:chOff x="0" y="0"/>
          <a:chExt cx="0" cy="0"/>
        </a:xfrm>
      </p:grpSpPr>
      <p:sp>
        <p:nvSpPr>
          <p:cNvPr id="2491" name="Google Shape;2491;p40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2" name="Google Shape;2492;p40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6"/>
        <p:cNvGrpSpPr/>
        <p:nvPr/>
      </p:nvGrpSpPr>
      <p:grpSpPr>
        <a:xfrm>
          <a:off x="0" y="0"/>
          <a:ext cx="0" cy="0"/>
          <a:chOff x="0" y="0"/>
          <a:chExt cx="0" cy="0"/>
        </a:xfrm>
      </p:grpSpPr>
      <p:sp>
        <p:nvSpPr>
          <p:cNvPr id="2497" name="Google Shape;2497;p40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8" name="Google Shape;2498;p40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2"/>
        <p:cNvGrpSpPr/>
        <p:nvPr/>
      </p:nvGrpSpPr>
      <p:grpSpPr>
        <a:xfrm>
          <a:off x="0" y="0"/>
          <a:ext cx="0" cy="0"/>
          <a:chOff x="0" y="0"/>
          <a:chExt cx="0" cy="0"/>
        </a:xfrm>
      </p:grpSpPr>
      <p:sp>
        <p:nvSpPr>
          <p:cNvPr id="2503" name="Google Shape;2503;p40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4" name="Google Shape;2504;p40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p40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0" name="Google Shape;2510;p40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p40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6" name="Google Shape;2516;p40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p40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2" name="Google Shape;2522;p40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p40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8" name="Google Shape;2528;p40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p4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2"/>
        <p:cNvGrpSpPr/>
        <p:nvPr/>
      </p:nvGrpSpPr>
      <p:grpSpPr>
        <a:xfrm>
          <a:off x="0" y="0"/>
          <a:ext cx="0" cy="0"/>
          <a:chOff x="0" y="0"/>
          <a:chExt cx="0" cy="0"/>
        </a:xfrm>
      </p:grpSpPr>
      <p:sp>
        <p:nvSpPr>
          <p:cNvPr id="2533" name="Google Shape;2533;p41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34" name="Google Shape;2534;p4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8"/>
        <p:cNvGrpSpPr/>
        <p:nvPr/>
      </p:nvGrpSpPr>
      <p:grpSpPr>
        <a:xfrm>
          <a:off x="0" y="0"/>
          <a:ext cx="0" cy="0"/>
          <a:chOff x="0" y="0"/>
          <a:chExt cx="0" cy="0"/>
        </a:xfrm>
      </p:grpSpPr>
      <p:sp>
        <p:nvSpPr>
          <p:cNvPr id="2539" name="Google Shape;2539;p41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0" name="Google Shape;2540;p4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4"/>
        <p:cNvGrpSpPr/>
        <p:nvPr/>
      </p:nvGrpSpPr>
      <p:grpSpPr>
        <a:xfrm>
          <a:off x="0" y="0"/>
          <a:ext cx="0" cy="0"/>
          <a:chOff x="0" y="0"/>
          <a:chExt cx="0" cy="0"/>
        </a:xfrm>
      </p:grpSpPr>
      <p:sp>
        <p:nvSpPr>
          <p:cNvPr id="2545" name="Google Shape;2545;p41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6" name="Google Shape;2546;p4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p41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2" name="Google Shape;2552;p41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6"/>
        <p:cNvGrpSpPr/>
        <p:nvPr/>
      </p:nvGrpSpPr>
      <p:grpSpPr>
        <a:xfrm>
          <a:off x="0" y="0"/>
          <a:ext cx="0" cy="0"/>
          <a:chOff x="0" y="0"/>
          <a:chExt cx="0" cy="0"/>
        </a:xfrm>
      </p:grpSpPr>
      <p:sp>
        <p:nvSpPr>
          <p:cNvPr id="2557" name="Google Shape;2557;p41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8" name="Google Shape;2558;p41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2"/>
        <p:cNvGrpSpPr/>
        <p:nvPr/>
      </p:nvGrpSpPr>
      <p:grpSpPr>
        <a:xfrm>
          <a:off x="0" y="0"/>
          <a:ext cx="0" cy="0"/>
          <a:chOff x="0" y="0"/>
          <a:chExt cx="0" cy="0"/>
        </a:xfrm>
      </p:grpSpPr>
      <p:sp>
        <p:nvSpPr>
          <p:cNvPr id="2563" name="Google Shape;2563;p41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4" name="Google Shape;2564;p4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8"/>
        <p:cNvGrpSpPr/>
        <p:nvPr/>
      </p:nvGrpSpPr>
      <p:grpSpPr>
        <a:xfrm>
          <a:off x="0" y="0"/>
          <a:ext cx="0" cy="0"/>
          <a:chOff x="0" y="0"/>
          <a:chExt cx="0" cy="0"/>
        </a:xfrm>
      </p:grpSpPr>
      <p:sp>
        <p:nvSpPr>
          <p:cNvPr id="2569" name="Google Shape;2569;p41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0" name="Google Shape;2570;p41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4"/>
        <p:cNvGrpSpPr/>
        <p:nvPr/>
      </p:nvGrpSpPr>
      <p:grpSpPr>
        <a:xfrm>
          <a:off x="0" y="0"/>
          <a:ext cx="0" cy="0"/>
          <a:chOff x="0" y="0"/>
          <a:chExt cx="0" cy="0"/>
        </a:xfrm>
      </p:grpSpPr>
      <p:sp>
        <p:nvSpPr>
          <p:cNvPr id="2575" name="Google Shape;2575;p41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6" name="Google Shape;2576;p41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p41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2" name="Google Shape;2582;p41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6"/>
        <p:cNvGrpSpPr/>
        <p:nvPr/>
      </p:nvGrpSpPr>
      <p:grpSpPr>
        <a:xfrm>
          <a:off x="0" y="0"/>
          <a:ext cx="0" cy="0"/>
          <a:chOff x="0" y="0"/>
          <a:chExt cx="0" cy="0"/>
        </a:xfrm>
      </p:grpSpPr>
      <p:sp>
        <p:nvSpPr>
          <p:cNvPr id="2587" name="Google Shape;2587;p41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8" name="Google Shape;2588;p41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p4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2"/>
        <p:cNvGrpSpPr/>
        <p:nvPr/>
      </p:nvGrpSpPr>
      <p:grpSpPr>
        <a:xfrm>
          <a:off x="0" y="0"/>
          <a:ext cx="0" cy="0"/>
          <a:chOff x="0" y="0"/>
          <a:chExt cx="0" cy="0"/>
        </a:xfrm>
      </p:grpSpPr>
      <p:sp>
        <p:nvSpPr>
          <p:cNvPr id="2593" name="Google Shape;2593;p42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4" name="Google Shape;2594;p42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p42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0" name="Google Shape;2600;p42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42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6" name="Google Shape;2606;p42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0"/>
        <p:cNvGrpSpPr/>
        <p:nvPr/>
      </p:nvGrpSpPr>
      <p:grpSpPr>
        <a:xfrm>
          <a:off x="0" y="0"/>
          <a:ext cx="0" cy="0"/>
          <a:chOff x="0" y="0"/>
          <a:chExt cx="0" cy="0"/>
        </a:xfrm>
      </p:grpSpPr>
      <p:sp>
        <p:nvSpPr>
          <p:cNvPr id="2611" name="Google Shape;2611;p42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2" name="Google Shape;2612;p42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p42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8" name="Google Shape;2618;p42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2"/>
        <p:cNvGrpSpPr/>
        <p:nvPr/>
      </p:nvGrpSpPr>
      <p:grpSpPr>
        <a:xfrm>
          <a:off x="0" y="0"/>
          <a:ext cx="0" cy="0"/>
          <a:chOff x="0" y="0"/>
          <a:chExt cx="0" cy="0"/>
        </a:xfrm>
      </p:grpSpPr>
      <p:sp>
        <p:nvSpPr>
          <p:cNvPr id="2623" name="Google Shape;2623;p42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4" name="Google Shape;2624;p42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8"/>
        <p:cNvGrpSpPr/>
        <p:nvPr/>
      </p:nvGrpSpPr>
      <p:grpSpPr>
        <a:xfrm>
          <a:off x="0" y="0"/>
          <a:ext cx="0" cy="0"/>
          <a:chOff x="0" y="0"/>
          <a:chExt cx="0" cy="0"/>
        </a:xfrm>
      </p:grpSpPr>
      <p:sp>
        <p:nvSpPr>
          <p:cNvPr id="2629" name="Google Shape;2629;p42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0" name="Google Shape;2630;p42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4"/>
        <p:cNvGrpSpPr/>
        <p:nvPr/>
      </p:nvGrpSpPr>
      <p:grpSpPr>
        <a:xfrm>
          <a:off x="0" y="0"/>
          <a:ext cx="0" cy="0"/>
          <a:chOff x="0" y="0"/>
          <a:chExt cx="0" cy="0"/>
        </a:xfrm>
      </p:grpSpPr>
      <p:sp>
        <p:nvSpPr>
          <p:cNvPr id="2635" name="Google Shape;2635;p42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6" name="Google Shape;2636;p42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0"/>
        <p:cNvGrpSpPr/>
        <p:nvPr/>
      </p:nvGrpSpPr>
      <p:grpSpPr>
        <a:xfrm>
          <a:off x="0" y="0"/>
          <a:ext cx="0" cy="0"/>
          <a:chOff x="0" y="0"/>
          <a:chExt cx="0" cy="0"/>
        </a:xfrm>
      </p:grpSpPr>
      <p:sp>
        <p:nvSpPr>
          <p:cNvPr id="2641" name="Google Shape;2641;p42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2" name="Google Shape;2642;p42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6"/>
        <p:cNvGrpSpPr/>
        <p:nvPr/>
      </p:nvGrpSpPr>
      <p:grpSpPr>
        <a:xfrm>
          <a:off x="0" y="0"/>
          <a:ext cx="0" cy="0"/>
          <a:chOff x="0" y="0"/>
          <a:chExt cx="0" cy="0"/>
        </a:xfrm>
      </p:grpSpPr>
      <p:sp>
        <p:nvSpPr>
          <p:cNvPr id="2647" name="Google Shape;2647;p42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8" name="Google Shape;2648;p42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2" name="Google Shape;332;p4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p43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4" name="Google Shape;2654;p43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p43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0" name="Google Shape;2660;p43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4"/>
        <p:cNvGrpSpPr/>
        <p:nvPr/>
      </p:nvGrpSpPr>
      <p:grpSpPr>
        <a:xfrm>
          <a:off x="0" y="0"/>
          <a:ext cx="0" cy="0"/>
          <a:chOff x="0" y="0"/>
          <a:chExt cx="0" cy="0"/>
        </a:xfrm>
      </p:grpSpPr>
      <p:sp>
        <p:nvSpPr>
          <p:cNvPr id="2665" name="Google Shape;2665;p43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6" name="Google Shape;2666;p43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0"/>
        <p:cNvGrpSpPr/>
        <p:nvPr/>
      </p:nvGrpSpPr>
      <p:grpSpPr>
        <a:xfrm>
          <a:off x="0" y="0"/>
          <a:ext cx="0" cy="0"/>
          <a:chOff x="0" y="0"/>
          <a:chExt cx="0" cy="0"/>
        </a:xfrm>
      </p:grpSpPr>
      <p:sp>
        <p:nvSpPr>
          <p:cNvPr id="2671" name="Google Shape;2671;p43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2" name="Google Shape;2672;p43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6"/>
        <p:cNvGrpSpPr/>
        <p:nvPr/>
      </p:nvGrpSpPr>
      <p:grpSpPr>
        <a:xfrm>
          <a:off x="0" y="0"/>
          <a:ext cx="0" cy="0"/>
          <a:chOff x="0" y="0"/>
          <a:chExt cx="0" cy="0"/>
        </a:xfrm>
      </p:grpSpPr>
      <p:sp>
        <p:nvSpPr>
          <p:cNvPr id="2677" name="Google Shape;2677;p43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8" name="Google Shape;2678;p43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2"/>
        <p:cNvGrpSpPr/>
        <p:nvPr/>
      </p:nvGrpSpPr>
      <p:grpSpPr>
        <a:xfrm>
          <a:off x="0" y="0"/>
          <a:ext cx="0" cy="0"/>
          <a:chOff x="0" y="0"/>
          <a:chExt cx="0" cy="0"/>
        </a:xfrm>
      </p:grpSpPr>
      <p:sp>
        <p:nvSpPr>
          <p:cNvPr id="2683" name="Google Shape;2683;p43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4" name="Google Shape;2684;p43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8"/>
        <p:cNvGrpSpPr/>
        <p:nvPr/>
      </p:nvGrpSpPr>
      <p:grpSpPr>
        <a:xfrm>
          <a:off x="0" y="0"/>
          <a:ext cx="0" cy="0"/>
          <a:chOff x="0" y="0"/>
          <a:chExt cx="0" cy="0"/>
        </a:xfrm>
      </p:grpSpPr>
      <p:sp>
        <p:nvSpPr>
          <p:cNvPr id="2689" name="Google Shape;2689;p43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0" name="Google Shape;2690;p43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4"/>
        <p:cNvGrpSpPr/>
        <p:nvPr/>
      </p:nvGrpSpPr>
      <p:grpSpPr>
        <a:xfrm>
          <a:off x="0" y="0"/>
          <a:ext cx="0" cy="0"/>
          <a:chOff x="0" y="0"/>
          <a:chExt cx="0" cy="0"/>
        </a:xfrm>
      </p:grpSpPr>
      <p:sp>
        <p:nvSpPr>
          <p:cNvPr id="2695" name="Google Shape;2695;p43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6" name="Google Shape;2696;p43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p43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2" name="Google Shape;2702;p43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6"/>
        <p:cNvGrpSpPr/>
        <p:nvPr/>
      </p:nvGrpSpPr>
      <p:grpSpPr>
        <a:xfrm>
          <a:off x="0" y="0"/>
          <a:ext cx="0" cy="0"/>
          <a:chOff x="0" y="0"/>
          <a:chExt cx="0" cy="0"/>
        </a:xfrm>
      </p:grpSpPr>
      <p:sp>
        <p:nvSpPr>
          <p:cNvPr id="2707" name="Google Shape;2707;p43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8" name="Google Shape;2708;p43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p4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2"/>
        <p:cNvGrpSpPr/>
        <p:nvPr/>
      </p:nvGrpSpPr>
      <p:grpSpPr>
        <a:xfrm>
          <a:off x="0" y="0"/>
          <a:ext cx="0" cy="0"/>
          <a:chOff x="0" y="0"/>
          <a:chExt cx="0" cy="0"/>
        </a:xfrm>
      </p:grpSpPr>
      <p:sp>
        <p:nvSpPr>
          <p:cNvPr id="2713" name="Google Shape;2713;p44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4" name="Google Shape;2714;p44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8"/>
        <p:cNvGrpSpPr/>
        <p:nvPr/>
      </p:nvGrpSpPr>
      <p:grpSpPr>
        <a:xfrm>
          <a:off x="0" y="0"/>
          <a:ext cx="0" cy="0"/>
          <a:chOff x="0" y="0"/>
          <a:chExt cx="0" cy="0"/>
        </a:xfrm>
      </p:grpSpPr>
      <p:sp>
        <p:nvSpPr>
          <p:cNvPr id="2719" name="Google Shape;2719;p44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0" name="Google Shape;2720;p44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
        <p:cNvGrpSpPr/>
        <p:nvPr/>
      </p:nvGrpSpPr>
      <p:grpSpPr>
        <a:xfrm>
          <a:off x="0" y="0"/>
          <a:ext cx="0" cy="0"/>
          <a:chOff x="0" y="0"/>
          <a:chExt cx="0" cy="0"/>
        </a:xfrm>
      </p:grpSpPr>
      <p:sp>
        <p:nvSpPr>
          <p:cNvPr id="2725" name="Google Shape;2725;p44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6" name="Google Shape;2726;p44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0"/>
        <p:cNvGrpSpPr/>
        <p:nvPr/>
      </p:nvGrpSpPr>
      <p:grpSpPr>
        <a:xfrm>
          <a:off x="0" y="0"/>
          <a:ext cx="0" cy="0"/>
          <a:chOff x="0" y="0"/>
          <a:chExt cx="0" cy="0"/>
        </a:xfrm>
      </p:grpSpPr>
      <p:sp>
        <p:nvSpPr>
          <p:cNvPr id="2731" name="Google Shape;2731;p44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2" name="Google Shape;2732;p44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6"/>
        <p:cNvGrpSpPr/>
        <p:nvPr/>
      </p:nvGrpSpPr>
      <p:grpSpPr>
        <a:xfrm>
          <a:off x="0" y="0"/>
          <a:ext cx="0" cy="0"/>
          <a:chOff x="0" y="0"/>
          <a:chExt cx="0" cy="0"/>
        </a:xfrm>
      </p:grpSpPr>
      <p:sp>
        <p:nvSpPr>
          <p:cNvPr id="2737" name="Google Shape;2737;p44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8" name="Google Shape;2738;p44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2"/>
        <p:cNvGrpSpPr/>
        <p:nvPr/>
      </p:nvGrpSpPr>
      <p:grpSpPr>
        <a:xfrm>
          <a:off x="0" y="0"/>
          <a:ext cx="0" cy="0"/>
          <a:chOff x="0" y="0"/>
          <a:chExt cx="0" cy="0"/>
        </a:xfrm>
      </p:grpSpPr>
      <p:sp>
        <p:nvSpPr>
          <p:cNvPr id="2743" name="Google Shape;2743;p44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4" name="Google Shape;2744;p44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8"/>
        <p:cNvGrpSpPr/>
        <p:nvPr/>
      </p:nvGrpSpPr>
      <p:grpSpPr>
        <a:xfrm>
          <a:off x="0" y="0"/>
          <a:ext cx="0" cy="0"/>
          <a:chOff x="0" y="0"/>
          <a:chExt cx="0" cy="0"/>
        </a:xfrm>
      </p:grpSpPr>
      <p:sp>
        <p:nvSpPr>
          <p:cNvPr id="2749" name="Google Shape;2749;p44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0" name="Google Shape;2750;p44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4"/>
        <p:cNvGrpSpPr/>
        <p:nvPr/>
      </p:nvGrpSpPr>
      <p:grpSpPr>
        <a:xfrm>
          <a:off x="0" y="0"/>
          <a:ext cx="0" cy="0"/>
          <a:chOff x="0" y="0"/>
          <a:chExt cx="0" cy="0"/>
        </a:xfrm>
      </p:grpSpPr>
      <p:sp>
        <p:nvSpPr>
          <p:cNvPr id="2755" name="Google Shape;2755;p44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6" name="Google Shape;2756;p44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0"/>
        <p:cNvGrpSpPr/>
        <p:nvPr/>
      </p:nvGrpSpPr>
      <p:grpSpPr>
        <a:xfrm>
          <a:off x="0" y="0"/>
          <a:ext cx="0" cy="0"/>
          <a:chOff x="0" y="0"/>
          <a:chExt cx="0" cy="0"/>
        </a:xfrm>
      </p:grpSpPr>
      <p:sp>
        <p:nvSpPr>
          <p:cNvPr id="2761" name="Google Shape;2761;p44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2" name="Google Shape;2762;p44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6"/>
        <p:cNvGrpSpPr/>
        <p:nvPr/>
      </p:nvGrpSpPr>
      <p:grpSpPr>
        <a:xfrm>
          <a:off x="0" y="0"/>
          <a:ext cx="0" cy="0"/>
          <a:chOff x="0" y="0"/>
          <a:chExt cx="0" cy="0"/>
        </a:xfrm>
      </p:grpSpPr>
      <p:sp>
        <p:nvSpPr>
          <p:cNvPr id="2767" name="Google Shape;2767;p44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8" name="Google Shape;2768;p44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p4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2"/>
        <p:cNvGrpSpPr/>
        <p:nvPr/>
      </p:nvGrpSpPr>
      <p:grpSpPr>
        <a:xfrm>
          <a:off x="0" y="0"/>
          <a:ext cx="0" cy="0"/>
          <a:chOff x="0" y="0"/>
          <a:chExt cx="0" cy="0"/>
        </a:xfrm>
      </p:grpSpPr>
      <p:sp>
        <p:nvSpPr>
          <p:cNvPr id="2773" name="Google Shape;2773;p45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4" name="Google Shape;2774;p45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8"/>
        <p:cNvGrpSpPr/>
        <p:nvPr/>
      </p:nvGrpSpPr>
      <p:grpSpPr>
        <a:xfrm>
          <a:off x="0" y="0"/>
          <a:ext cx="0" cy="0"/>
          <a:chOff x="0" y="0"/>
          <a:chExt cx="0" cy="0"/>
        </a:xfrm>
      </p:grpSpPr>
      <p:sp>
        <p:nvSpPr>
          <p:cNvPr id="2779" name="Google Shape;2779;p45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0" name="Google Shape;2780;p45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4"/>
        <p:cNvGrpSpPr/>
        <p:nvPr/>
      </p:nvGrpSpPr>
      <p:grpSpPr>
        <a:xfrm>
          <a:off x="0" y="0"/>
          <a:ext cx="0" cy="0"/>
          <a:chOff x="0" y="0"/>
          <a:chExt cx="0" cy="0"/>
        </a:xfrm>
      </p:grpSpPr>
      <p:sp>
        <p:nvSpPr>
          <p:cNvPr id="2785" name="Google Shape;2785;p45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6" name="Google Shape;2786;p45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0"/>
        <p:cNvGrpSpPr/>
        <p:nvPr/>
      </p:nvGrpSpPr>
      <p:grpSpPr>
        <a:xfrm>
          <a:off x="0" y="0"/>
          <a:ext cx="0" cy="0"/>
          <a:chOff x="0" y="0"/>
          <a:chExt cx="0" cy="0"/>
        </a:xfrm>
      </p:grpSpPr>
      <p:sp>
        <p:nvSpPr>
          <p:cNvPr id="2791" name="Google Shape;2791;p45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2" name="Google Shape;2792;p45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6"/>
        <p:cNvGrpSpPr/>
        <p:nvPr/>
      </p:nvGrpSpPr>
      <p:grpSpPr>
        <a:xfrm>
          <a:off x="0" y="0"/>
          <a:ext cx="0" cy="0"/>
          <a:chOff x="0" y="0"/>
          <a:chExt cx="0" cy="0"/>
        </a:xfrm>
      </p:grpSpPr>
      <p:sp>
        <p:nvSpPr>
          <p:cNvPr id="2797" name="Google Shape;2797;p45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8" name="Google Shape;2798;p45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2"/>
        <p:cNvGrpSpPr/>
        <p:nvPr/>
      </p:nvGrpSpPr>
      <p:grpSpPr>
        <a:xfrm>
          <a:off x="0" y="0"/>
          <a:ext cx="0" cy="0"/>
          <a:chOff x="0" y="0"/>
          <a:chExt cx="0" cy="0"/>
        </a:xfrm>
      </p:grpSpPr>
      <p:sp>
        <p:nvSpPr>
          <p:cNvPr id="2803" name="Google Shape;2803;p45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4" name="Google Shape;2804;p45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p45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0" name="Google Shape;2810;p45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p45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6" name="Google Shape;2816;p45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0"/>
        <p:cNvGrpSpPr/>
        <p:nvPr/>
      </p:nvGrpSpPr>
      <p:grpSpPr>
        <a:xfrm>
          <a:off x="0" y="0"/>
          <a:ext cx="0" cy="0"/>
          <a:chOff x="0" y="0"/>
          <a:chExt cx="0" cy="0"/>
        </a:xfrm>
      </p:grpSpPr>
      <p:sp>
        <p:nvSpPr>
          <p:cNvPr id="2821" name="Google Shape;2821;p45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2" name="Google Shape;2822;p45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6"/>
        <p:cNvGrpSpPr/>
        <p:nvPr/>
      </p:nvGrpSpPr>
      <p:grpSpPr>
        <a:xfrm>
          <a:off x="0" y="0"/>
          <a:ext cx="0" cy="0"/>
          <a:chOff x="0" y="0"/>
          <a:chExt cx="0" cy="0"/>
        </a:xfrm>
      </p:grpSpPr>
      <p:sp>
        <p:nvSpPr>
          <p:cNvPr id="2827" name="Google Shape;2827;p45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8" name="Google Shape;2828;p45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p4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2"/>
        <p:cNvGrpSpPr/>
        <p:nvPr/>
      </p:nvGrpSpPr>
      <p:grpSpPr>
        <a:xfrm>
          <a:off x="0" y="0"/>
          <a:ext cx="0" cy="0"/>
          <a:chOff x="0" y="0"/>
          <a:chExt cx="0" cy="0"/>
        </a:xfrm>
      </p:grpSpPr>
      <p:sp>
        <p:nvSpPr>
          <p:cNvPr id="2833" name="Google Shape;2833;p46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4" name="Google Shape;2834;p46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8"/>
        <p:cNvGrpSpPr/>
        <p:nvPr/>
      </p:nvGrpSpPr>
      <p:grpSpPr>
        <a:xfrm>
          <a:off x="0" y="0"/>
          <a:ext cx="0" cy="0"/>
          <a:chOff x="0" y="0"/>
          <a:chExt cx="0" cy="0"/>
        </a:xfrm>
      </p:grpSpPr>
      <p:sp>
        <p:nvSpPr>
          <p:cNvPr id="2839" name="Google Shape;2839;p46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0" name="Google Shape;2840;p46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4"/>
        <p:cNvGrpSpPr/>
        <p:nvPr/>
      </p:nvGrpSpPr>
      <p:grpSpPr>
        <a:xfrm>
          <a:off x="0" y="0"/>
          <a:ext cx="0" cy="0"/>
          <a:chOff x="0" y="0"/>
          <a:chExt cx="0" cy="0"/>
        </a:xfrm>
      </p:grpSpPr>
      <p:sp>
        <p:nvSpPr>
          <p:cNvPr id="2845" name="Google Shape;2845;p46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6" name="Google Shape;2846;p46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0"/>
        <p:cNvGrpSpPr/>
        <p:nvPr/>
      </p:nvGrpSpPr>
      <p:grpSpPr>
        <a:xfrm>
          <a:off x="0" y="0"/>
          <a:ext cx="0" cy="0"/>
          <a:chOff x="0" y="0"/>
          <a:chExt cx="0" cy="0"/>
        </a:xfrm>
      </p:grpSpPr>
      <p:sp>
        <p:nvSpPr>
          <p:cNvPr id="2851" name="Google Shape;2851;p46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2" name="Google Shape;2852;p46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6"/>
        <p:cNvGrpSpPr/>
        <p:nvPr/>
      </p:nvGrpSpPr>
      <p:grpSpPr>
        <a:xfrm>
          <a:off x="0" y="0"/>
          <a:ext cx="0" cy="0"/>
          <a:chOff x="0" y="0"/>
          <a:chExt cx="0" cy="0"/>
        </a:xfrm>
      </p:grpSpPr>
      <p:sp>
        <p:nvSpPr>
          <p:cNvPr id="2857" name="Google Shape;2857;p46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8" name="Google Shape;2858;p46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2"/>
        <p:cNvGrpSpPr/>
        <p:nvPr/>
      </p:nvGrpSpPr>
      <p:grpSpPr>
        <a:xfrm>
          <a:off x="0" y="0"/>
          <a:ext cx="0" cy="0"/>
          <a:chOff x="0" y="0"/>
          <a:chExt cx="0" cy="0"/>
        </a:xfrm>
      </p:grpSpPr>
      <p:sp>
        <p:nvSpPr>
          <p:cNvPr id="2863" name="Google Shape;2863;p46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64" name="Google Shape;2864;p46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8"/>
        <p:cNvGrpSpPr/>
        <p:nvPr/>
      </p:nvGrpSpPr>
      <p:grpSpPr>
        <a:xfrm>
          <a:off x="0" y="0"/>
          <a:ext cx="0" cy="0"/>
          <a:chOff x="0" y="0"/>
          <a:chExt cx="0" cy="0"/>
        </a:xfrm>
      </p:grpSpPr>
      <p:sp>
        <p:nvSpPr>
          <p:cNvPr id="2869" name="Google Shape;2869;p46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0" name="Google Shape;2870;p46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4"/>
        <p:cNvGrpSpPr/>
        <p:nvPr/>
      </p:nvGrpSpPr>
      <p:grpSpPr>
        <a:xfrm>
          <a:off x="0" y="0"/>
          <a:ext cx="0" cy="0"/>
          <a:chOff x="0" y="0"/>
          <a:chExt cx="0" cy="0"/>
        </a:xfrm>
      </p:grpSpPr>
      <p:sp>
        <p:nvSpPr>
          <p:cNvPr id="2875" name="Google Shape;2875;p46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6" name="Google Shape;2876;p46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0"/>
        <p:cNvGrpSpPr/>
        <p:nvPr/>
      </p:nvGrpSpPr>
      <p:grpSpPr>
        <a:xfrm>
          <a:off x="0" y="0"/>
          <a:ext cx="0" cy="0"/>
          <a:chOff x="0" y="0"/>
          <a:chExt cx="0" cy="0"/>
        </a:xfrm>
      </p:grpSpPr>
      <p:sp>
        <p:nvSpPr>
          <p:cNvPr id="2881" name="Google Shape;2881;p46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2" name="Google Shape;2882;p46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6"/>
        <p:cNvGrpSpPr/>
        <p:nvPr/>
      </p:nvGrpSpPr>
      <p:grpSpPr>
        <a:xfrm>
          <a:off x="0" y="0"/>
          <a:ext cx="0" cy="0"/>
          <a:chOff x="0" y="0"/>
          <a:chExt cx="0" cy="0"/>
        </a:xfrm>
      </p:grpSpPr>
      <p:sp>
        <p:nvSpPr>
          <p:cNvPr id="2887" name="Google Shape;2887;p46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8" name="Google Shape;2888;p46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p4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2"/>
        <p:cNvGrpSpPr/>
        <p:nvPr/>
      </p:nvGrpSpPr>
      <p:grpSpPr>
        <a:xfrm>
          <a:off x="0" y="0"/>
          <a:ext cx="0" cy="0"/>
          <a:chOff x="0" y="0"/>
          <a:chExt cx="0" cy="0"/>
        </a:xfrm>
      </p:grpSpPr>
      <p:sp>
        <p:nvSpPr>
          <p:cNvPr id="2893" name="Google Shape;2893;p47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4" name="Google Shape;2894;p47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8"/>
        <p:cNvGrpSpPr/>
        <p:nvPr/>
      </p:nvGrpSpPr>
      <p:grpSpPr>
        <a:xfrm>
          <a:off x="0" y="0"/>
          <a:ext cx="0" cy="0"/>
          <a:chOff x="0" y="0"/>
          <a:chExt cx="0" cy="0"/>
        </a:xfrm>
      </p:grpSpPr>
      <p:sp>
        <p:nvSpPr>
          <p:cNvPr id="2899" name="Google Shape;2899;p47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0" name="Google Shape;2900;p47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p47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6" name="Google Shape;2906;p47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0"/>
        <p:cNvGrpSpPr/>
        <p:nvPr/>
      </p:nvGrpSpPr>
      <p:grpSpPr>
        <a:xfrm>
          <a:off x="0" y="0"/>
          <a:ext cx="0" cy="0"/>
          <a:chOff x="0" y="0"/>
          <a:chExt cx="0" cy="0"/>
        </a:xfrm>
      </p:grpSpPr>
      <p:sp>
        <p:nvSpPr>
          <p:cNvPr id="2911" name="Google Shape;2911;p47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2" name="Google Shape;2912;p47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p47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8" name="Google Shape;2918;p47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2"/>
        <p:cNvGrpSpPr/>
        <p:nvPr/>
      </p:nvGrpSpPr>
      <p:grpSpPr>
        <a:xfrm>
          <a:off x="0" y="0"/>
          <a:ext cx="0" cy="0"/>
          <a:chOff x="0" y="0"/>
          <a:chExt cx="0" cy="0"/>
        </a:xfrm>
      </p:grpSpPr>
      <p:sp>
        <p:nvSpPr>
          <p:cNvPr id="2923" name="Google Shape;2923;p47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24" name="Google Shape;2924;p47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8"/>
        <p:cNvGrpSpPr/>
        <p:nvPr/>
      </p:nvGrpSpPr>
      <p:grpSpPr>
        <a:xfrm>
          <a:off x="0" y="0"/>
          <a:ext cx="0" cy="0"/>
          <a:chOff x="0" y="0"/>
          <a:chExt cx="0" cy="0"/>
        </a:xfrm>
      </p:grpSpPr>
      <p:sp>
        <p:nvSpPr>
          <p:cNvPr id="2929" name="Google Shape;2929;p47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0" name="Google Shape;2930;p47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p47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6" name="Google Shape;2936;p47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0"/>
        <p:cNvGrpSpPr/>
        <p:nvPr/>
      </p:nvGrpSpPr>
      <p:grpSpPr>
        <a:xfrm>
          <a:off x="0" y="0"/>
          <a:ext cx="0" cy="0"/>
          <a:chOff x="0" y="0"/>
          <a:chExt cx="0" cy="0"/>
        </a:xfrm>
      </p:grpSpPr>
      <p:sp>
        <p:nvSpPr>
          <p:cNvPr id="2941" name="Google Shape;2941;p47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2" name="Google Shape;2942;p47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6"/>
        <p:cNvGrpSpPr/>
        <p:nvPr/>
      </p:nvGrpSpPr>
      <p:grpSpPr>
        <a:xfrm>
          <a:off x="0" y="0"/>
          <a:ext cx="0" cy="0"/>
          <a:chOff x="0" y="0"/>
          <a:chExt cx="0" cy="0"/>
        </a:xfrm>
      </p:grpSpPr>
      <p:sp>
        <p:nvSpPr>
          <p:cNvPr id="2947" name="Google Shape;2947;p47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8" name="Google Shape;2948;p47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4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2"/>
        <p:cNvGrpSpPr/>
        <p:nvPr/>
      </p:nvGrpSpPr>
      <p:grpSpPr>
        <a:xfrm>
          <a:off x="0" y="0"/>
          <a:ext cx="0" cy="0"/>
          <a:chOff x="0" y="0"/>
          <a:chExt cx="0" cy="0"/>
        </a:xfrm>
      </p:grpSpPr>
      <p:sp>
        <p:nvSpPr>
          <p:cNvPr id="2953" name="Google Shape;2953;p48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54" name="Google Shape;2954;p48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8"/>
        <p:cNvGrpSpPr/>
        <p:nvPr/>
      </p:nvGrpSpPr>
      <p:grpSpPr>
        <a:xfrm>
          <a:off x="0" y="0"/>
          <a:ext cx="0" cy="0"/>
          <a:chOff x="0" y="0"/>
          <a:chExt cx="0" cy="0"/>
        </a:xfrm>
      </p:grpSpPr>
      <p:sp>
        <p:nvSpPr>
          <p:cNvPr id="2959" name="Google Shape;2959;p48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0" name="Google Shape;2960;p48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4"/>
        <p:cNvGrpSpPr/>
        <p:nvPr/>
      </p:nvGrpSpPr>
      <p:grpSpPr>
        <a:xfrm>
          <a:off x="0" y="0"/>
          <a:ext cx="0" cy="0"/>
          <a:chOff x="0" y="0"/>
          <a:chExt cx="0" cy="0"/>
        </a:xfrm>
      </p:grpSpPr>
      <p:sp>
        <p:nvSpPr>
          <p:cNvPr id="2965" name="Google Shape;2965;p48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6" name="Google Shape;2966;p48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0"/>
        <p:cNvGrpSpPr/>
        <p:nvPr/>
      </p:nvGrpSpPr>
      <p:grpSpPr>
        <a:xfrm>
          <a:off x="0" y="0"/>
          <a:ext cx="0" cy="0"/>
          <a:chOff x="0" y="0"/>
          <a:chExt cx="0" cy="0"/>
        </a:xfrm>
      </p:grpSpPr>
      <p:sp>
        <p:nvSpPr>
          <p:cNvPr id="2971" name="Google Shape;2971;p48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2" name="Google Shape;2972;p48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6"/>
        <p:cNvGrpSpPr/>
        <p:nvPr/>
      </p:nvGrpSpPr>
      <p:grpSpPr>
        <a:xfrm>
          <a:off x="0" y="0"/>
          <a:ext cx="0" cy="0"/>
          <a:chOff x="0" y="0"/>
          <a:chExt cx="0" cy="0"/>
        </a:xfrm>
      </p:grpSpPr>
      <p:sp>
        <p:nvSpPr>
          <p:cNvPr id="2977" name="Google Shape;2977;p48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8" name="Google Shape;2978;p48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2"/>
        <p:cNvGrpSpPr/>
        <p:nvPr/>
      </p:nvGrpSpPr>
      <p:grpSpPr>
        <a:xfrm>
          <a:off x="0" y="0"/>
          <a:ext cx="0" cy="0"/>
          <a:chOff x="0" y="0"/>
          <a:chExt cx="0" cy="0"/>
        </a:xfrm>
      </p:grpSpPr>
      <p:sp>
        <p:nvSpPr>
          <p:cNvPr id="2983" name="Google Shape;2983;p48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4" name="Google Shape;2984;p48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8"/>
        <p:cNvGrpSpPr/>
        <p:nvPr/>
      </p:nvGrpSpPr>
      <p:grpSpPr>
        <a:xfrm>
          <a:off x="0" y="0"/>
          <a:ext cx="0" cy="0"/>
          <a:chOff x="0" y="0"/>
          <a:chExt cx="0" cy="0"/>
        </a:xfrm>
      </p:grpSpPr>
      <p:sp>
        <p:nvSpPr>
          <p:cNvPr id="2989" name="Google Shape;2989;p48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0" name="Google Shape;2990;p48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4"/>
        <p:cNvGrpSpPr/>
        <p:nvPr/>
      </p:nvGrpSpPr>
      <p:grpSpPr>
        <a:xfrm>
          <a:off x="0" y="0"/>
          <a:ext cx="0" cy="0"/>
          <a:chOff x="0" y="0"/>
          <a:chExt cx="0" cy="0"/>
        </a:xfrm>
      </p:grpSpPr>
      <p:sp>
        <p:nvSpPr>
          <p:cNvPr id="2995" name="Google Shape;2995;p48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6" name="Google Shape;2996;p48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0"/>
        <p:cNvGrpSpPr/>
        <p:nvPr/>
      </p:nvGrpSpPr>
      <p:grpSpPr>
        <a:xfrm>
          <a:off x="0" y="0"/>
          <a:ext cx="0" cy="0"/>
          <a:chOff x="0" y="0"/>
          <a:chExt cx="0" cy="0"/>
        </a:xfrm>
      </p:grpSpPr>
      <p:sp>
        <p:nvSpPr>
          <p:cNvPr id="3001" name="Google Shape;3001;p48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2" name="Google Shape;3002;p48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p48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8" name="Google Shape;3008;p48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4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2"/>
        <p:cNvGrpSpPr/>
        <p:nvPr/>
      </p:nvGrpSpPr>
      <p:grpSpPr>
        <a:xfrm>
          <a:off x="0" y="0"/>
          <a:ext cx="0" cy="0"/>
          <a:chOff x="0" y="0"/>
          <a:chExt cx="0" cy="0"/>
        </a:xfrm>
      </p:grpSpPr>
      <p:sp>
        <p:nvSpPr>
          <p:cNvPr id="3013" name="Google Shape;3013;p49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4" name="Google Shape;3014;p49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5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p5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p5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p5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2" name="Google Shape;392;p5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5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8" name="Google Shape;398;p5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5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4" name="Google Shape;404;p5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5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0" name="Google Shape;410;p5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5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6" name="Google Shape;416;p5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5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2" name="Google Shape;422;p5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8" name="Google Shape;428;p5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6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4" name="Google Shape;434;p6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6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0" name="Google Shape;440;p6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6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6" name="Google Shape;446;p6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6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2" name="Google Shape;452;p6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8" name="Google Shape;458;p6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6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4" name="Google Shape;464;p6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6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0" name="Google Shape;470;p6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6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6" name="Google Shape;476;p6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6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2" name="Google Shape;482;p6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6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8" name="Google Shape;488;p6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7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4" name="Google Shape;494;p7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7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0" name="Google Shape;500;p7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7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6" name="Google Shape;506;p7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7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2" name="Google Shape;512;p7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7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8" name="Google Shape;518;p7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7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4" name="Google Shape;524;p7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7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0" name="Google Shape;530;p7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7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6" name="Google Shape;536;p7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7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2" name="Google Shape;542;p7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7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8" name="Google Shape;548;p7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8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4" name="Google Shape;554;p8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8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0" name="Google Shape;560;p8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8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6" name="Google Shape;566;p8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8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2" name="Google Shape;572;p8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8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8" name="Google Shape;578;p8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8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4" name="Google Shape;584;p8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8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0" name="Google Shape;590;p8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8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6" name="Google Shape;596;p8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8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2" name="Google Shape;602;p8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8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8" name="Google Shape;608;p8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9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4" name="Google Shape;614;p9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9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0" name="Google Shape;620;p9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9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6" name="Google Shape;626;p9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9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p9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9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8" name="Google Shape;638;p9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9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4" name="Google Shape;644;p9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9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0" name="Google Shape;650;p9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9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6" name="Google Shape;656;p9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9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2" name="Google Shape;662;p9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9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8" name="Google Shape;668;p9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Arial"/>
              <a:buNone/>
              <a:defRPr/>
            </a:lvl1pPr>
            <a:lvl2pPr lvl="1" algn="ctr">
              <a:lnSpc>
                <a:spcPct val="100000"/>
              </a:lnSpc>
              <a:spcBef>
                <a:spcPts val="560"/>
              </a:spcBef>
              <a:spcAft>
                <a:spcPts val="0"/>
              </a:spcAft>
              <a:buClr>
                <a:schemeClr val="dk1"/>
              </a:buClr>
              <a:buSzPts val="2800"/>
              <a:buFont typeface="Arial"/>
              <a:buNone/>
              <a:defRPr/>
            </a:lvl2pPr>
            <a:lvl3pPr lvl="2" algn="ctr">
              <a:lnSpc>
                <a:spcPct val="100000"/>
              </a:lnSpc>
              <a:spcBef>
                <a:spcPts val="480"/>
              </a:spcBef>
              <a:spcAft>
                <a:spcPts val="0"/>
              </a:spcAft>
              <a:buClr>
                <a:schemeClr val="dk1"/>
              </a:buClr>
              <a:buSzPts val="2400"/>
              <a:buFont typeface="Arial"/>
              <a:buNone/>
              <a:defRPr/>
            </a:lvl3pPr>
            <a:lvl4pPr lvl="3" algn="ctr">
              <a:lnSpc>
                <a:spcPct val="100000"/>
              </a:lnSpc>
              <a:spcBef>
                <a:spcPts val="400"/>
              </a:spcBef>
              <a:spcAft>
                <a:spcPts val="0"/>
              </a:spcAft>
              <a:buClr>
                <a:schemeClr val="dk1"/>
              </a:buClr>
              <a:buSzPts val="2000"/>
              <a:buFont typeface="Arial"/>
              <a:buNone/>
              <a:defRPr/>
            </a:lvl4pPr>
            <a:lvl5pPr lvl="4" algn="ctr">
              <a:lnSpc>
                <a:spcPct val="100000"/>
              </a:lnSpc>
              <a:spcBef>
                <a:spcPts val="400"/>
              </a:spcBef>
              <a:spcAft>
                <a:spcPts val="0"/>
              </a:spcAft>
              <a:buClr>
                <a:schemeClr val="dk1"/>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14" name="Google Shape;14;p2"/>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70" name="Google Shape;70;p11"/>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71" name="Google Shape;71;p11"/>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77" name="Google Shape;77;p12"/>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5"/>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 name="Google Shape;36;p6"/>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2" name="Google Shape;42;p7"/>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43" name="Google Shape;43;p7"/>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49" name="Google Shape;49;p8"/>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50" name="Google Shape;50;p8"/>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61" name="Google Shape;61;p1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62" name="Google Shape;62;p10"/>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63" name="Google Shape;63;p1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64" name="Google Shape;64;p10"/>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3.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3.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3.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3.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3.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3.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3.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3.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3.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3.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3.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3.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3.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3.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3.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3.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3.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3.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3.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3.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3.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3.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3.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3.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3.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3.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3.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3.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3.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3.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3.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3.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3.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3.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3.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3.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3.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3.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3.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3.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3.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3.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3.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3.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3.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3.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3.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3.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3.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3.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3.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3.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3.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3.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3.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3.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3.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3.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3.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3.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3.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3.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3.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3.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3.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3.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3.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3.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3.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3.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3.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3.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3.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3.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3.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3.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3.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3.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3.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3.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3.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3.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3.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3.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3.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3.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3.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3.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3.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3.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3.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3.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3.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3.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3.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3.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3.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3.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3.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3.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3.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447.xml"/><Relationship Id="rId1" Type="http://schemas.openxmlformats.org/officeDocument/2006/relationships/slideLayout" Target="../slideLayouts/slideLayout3.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3.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3.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3.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3.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454.xml"/><Relationship Id="rId1" Type="http://schemas.openxmlformats.org/officeDocument/2006/relationships/slideLayout" Target="../slideLayouts/slideLayout3.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3.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3.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3.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3.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45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460.xml"/><Relationship Id="rId1" Type="http://schemas.openxmlformats.org/officeDocument/2006/relationships/slideLayout" Target="../slideLayouts/slideLayout3.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461.xml"/><Relationship Id="rId1" Type="http://schemas.openxmlformats.org/officeDocument/2006/relationships/slideLayout" Target="../slideLayouts/slideLayout3.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462.xml"/><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463.xml"/><Relationship Id="rId1" Type="http://schemas.openxmlformats.org/officeDocument/2006/relationships/slideLayout" Target="../slideLayouts/slideLayout3.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464.xml"/><Relationship Id="rId1" Type="http://schemas.openxmlformats.org/officeDocument/2006/relationships/slideLayout" Target="../slideLayouts/slideLayout3.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3.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466.xml"/><Relationship Id="rId1" Type="http://schemas.openxmlformats.org/officeDocument/2006/relationships/slideLayout" Target="../slideLayouts/slideLayout3.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467.xml"/><Relationship Id="rId1" Type="http://schemas.openxmlformats.org/officeDocument/2006/relationships/slideLayout" Target="../slideLayouts/slideLayout3.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468.xml"/><Relationship Id="rId1" Type="http://schemas.openxmlformats.org/officeDocument/2006/relationships/slideLayout" Target="../slideLayouts/slideLayout3.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3.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471.xml"/><Relationship Id="rId1" Type="http://schemas.openxmlformats.org/officeDocument/2006/relationships/slideLayout" Target="../slideLayouts/slideLayout3.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472.xml"/><Relationship Id="rId1" Type="http://schemas.openxmlformats.org/officeDocument/2006/relationships/slideLayout" Target="../slideLayouts/slideLayout3.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473.xml"/><Relationship Id="rId1" Type="http://schemas.openxmlformats.org/officeDocument/2006/relationships/slideLayout" Target="../slideLayouts/slideLayout3.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3.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475.xml"/><Relationship Id="rId1" Type="http://schemas.openxmlformats.org/officeDocument/2006/relationships/slideLayout" Target="../slideLayouts/slideLayout3.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3.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3.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47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3.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3.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3.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483.xml"/><Relationship Id="rId1" Type="http://schemas.openxmlformats.org/officeDocument/2006/relationships/slideLayout" Target="../slideLayouts/slideLayout3.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3.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3.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3.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487.xml"/><Relationship Id="rId1" Type="http://schemas.openxmlformats.org/officeDocument/2006/relationships/slideLayout" Target="../slideLayouts/slideLayout3.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488.xml"/><Relationship Id="rId1" Type="http://schemas.openxmlformats.org/officeDocument/2006/relationships/slideLayout" Target="../slideLayouts/slideLayout3.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48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49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Construction Design Technology 101 and 102 Curriculum</a:t>
            </a:r>
            <a:br>
              <a:rPr lang="en-US" sz="4400" b="0" i="0" u="none" dirty="0">
                <a:solidFill>
                  <a:schemeClr val="dk2"/>
                </a:solidFill>
                <a:latin typeface="Arial"/>
                <a:ea typeface="Arial"/>
                <a:cs typeface="Arial"/>
                <a:sym typeface="Arial"/>
              </a:rPr>
            </a:br>
            <a:endParaRPr dirty="0"/>
          </a:p>
        </p:txBody>
      </p:sp>
      <p:sp>
        <p:nvSpPr>
          <p:cNvPr id="85" name="Google Shape;85;p13"/>
          <p:cNvSpPr txBox="1">
            <a:spLocks noGrp="1"/>
          </p:cNvSpPr>
          <p:nvPr>
            <p:ph type="subTitle" idx="1"/>
          </p:nvPr>
        </p:nvSpPr>
        <p:spPr>
          <a:xfrm>
            <a:off x="1783200" y="3924150"/>
            <a:ext cx="5577600" cy="1053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dirty="0"/>
              <a:t>Rozzelle</a:t>
            </a:r>
            <a:endParaRPr dirty="0"/>
          </a:p>
          <a:p>
            <a:pPr marL="0" lvl="0" indent="0" algn="ctr" rtl="0">
              <a:lnSpc>
                <a:spcPct val="100000"/>
              </a:lnSpc>
              <a:spcBef>
                <a:spcPts val="0"/>
              </a:spcBef>
              <a:spcAft>
                <a:spcPts val="0"/>
              </a:spcAft>
              <a:buClr>
                <a:schemeClr val="dk1"/>
              </a:buClr>
              <a:buSzPts val="3200"/>
              <a:buFont typeface="Arial"/>
              <a:buNone/>
            </a:pPr>
            <a:r>
              <a:rPr lang="en-US" dirty="0"/>
              <a:t>CHS</a:t>
            </a:r>
            <a:endParaRPr dirty="0"/>
          </a:p>
        </p:txBody>
      </p:sp>
      <p:pic>
        <p:nvPicPr>
          <p:cNvPr id="3074" name="Picture 2" descr="Collingswood High School">
            <a:extLst>
              <a:ext uri="{FF2B5EF4-FFF2-40B4-BE49-F238E27FC236}">
                <a16:creationId xmlns:a16="http://schemas.microsoft.com/office/drawing/2014/main" id="{B002E97A-E67D-4387-8740-1412F3B96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043" y="5011443"/>
            <a:ext cx="1585913" cy="1585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Technological Systems</a:t>
            </a:r>
            <a:endParaRPr/>
          </a:p>
        </p:txBody>
      </p:sp>
      <p:sp>
        <p:nvSpPr>
          <p:cNvPr id="137" name="Google Shape;137;p2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1. Agricultural Systems: Raise animals and grow plants.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2. Communication Systems: Disseminate information in the form of print, audio, and video messages.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3. Construction Systems: Build structures, roadways, pipelines, and other projects.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4. Energy and Power Systems: Collect and convert energy into useful power. These systems include electrical and natural gas distribution industries.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5. Manufacturing Systems: Convert materials into useful products at a centralized location.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6. Medical Systems: Maintain health and treat injuries and illnesses.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7. Transportation Systems: Move people and products.</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75"/>
        <p:cNvGrpSpPr/>
        <p:nvPr/>
      </p:nvGrpSpPr>
      <p:grpSpPr>
        <a:xfrm>
          <a:off x="0" y="0"/>
          <a:ext cx="0" cy="0"/>
          <a:chOff x="0" y="0"/>
          <a:chExt cx="0" cy="0"/>
        </a:xfrm>
      </p:grpSpPr>
      <p:sp>
        <p:nvSpPr>
          <p:cNvPr id="676" name="Google Shape;676;p11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6 Week 11 and 12</a:t>
            </a:r>
            <a:endParaRPr dirty="0"/>
          </a:p>
        </p:txBody>
      </p:sp>
      <p:sp>
        <p:nvSpPr>
          <p:cNvPr id="677" name="Google Shape;677;p1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Concrete</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81"/>
        <p:cNvGrpSpPr/>
        <p:nvPr/>
      </p:nvGrpSpPr>
      <p:grpSpPr>
        <a:xfrm>
          <a:off x="0" y="0"/>
          <a:ext cx="0" cy="0"/>
          <a:chOff x="0" y="0"/>
          <a:chExt cx="0" cy="0"/>
        </a:xfrm>
      </p:grpSpPr>
      <p:sp>
        <p:nvSpPr>
          <p:cNvPr id="682" name="Google Shape;682;p1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683" name="Google Shape;683;p1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 </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Describe the aggregate used to make concrete</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Describe the reinforcing steel used in concrete</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four factors that control the quality of concrete</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Discuss the importance of proper curing</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87"/>
        <p:cNvGrpSpPr/>
        <p:nvPr/>
      </p:nvGrpSpPr>
      <p:grpSpPr>
        <a:xfrm>
          <a:off x="0" y="0"/>
          <a:ext cx="0" cy="0"/>
          <a:chOff x="0" y="0"/>
          <a:chExt cx="0" cy="0"/>
        </a:xfrm>
      </p:grpSpPr>
      <p:sp>
        <p:nvSpPr>
          <p:cNvPr id="688" name="Google Shape;688;p1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Concrete</a:t>
            </a:r>
            <a:endParaRPr/>
          </a:p>
        </p:txBody>
      </p:sp>
      <p:sp>
        <p:nvSpPr>
          <p:cNvPr id="689" name="Google Shape;689;p1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Concrete</a:t>
            </a:r>
            <a:r>
              <a:rPr lang="en-US" sz="2000" b="0" i="0" u="none">
                <a:solidFill>
                  <a:schemeClr val="dk1"/>
                </a:solidFill>
                <a:latin typeface="Arial"/>
                <a:ea typeface="Arial"/>
                <a:cs typeface="Arial"/>
                <a:sym typeface="Arial"/>
              </a:rPr>
              <a:t> is made of three ingredients: Portland cement, water, and aggregate.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Steel reinforcing bars and welded wire fabric are used to strengthen concrete.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Portland cement </a:t>
            </a:r>
            <a:r>
              <a:rPr lang="en-US" sz="2000" b="0" i="0" u="none">
                <a:solidFill>
                  <a:schemeClr val="dk1"/>
                </a:solidFill>
                <a:latin typeface="Arial"/>
                <a:ea typeface="Arial"/>
                <a:cs typeface="Arial"/>
                <a:sym typeface="Arial"/>
              </a:rPr>
              <a:t>is made by mixing limestone, clay, and shale.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mixture is burned in an oven at approximately 2700</a:t>
            </a:r>
            <a:r>
              <a:rPr lang="en-US" sz="2000" b="0" i="0" u="none" baseline="30000">
                <a:solidFill>
                  <a:schemeClr val="dk1"/>
                </a:solidFill>
                <a:latin typeface="Arial"/>
                <a:ea typeface="Arial"/>
                <a:cs typeface="Arial"/>
                <a:sym typeface="Arial"/>
              </a:rPr>
              <a:t>0</a:t>
            </a:r>
            <a:r>
              <a:rPr lang="en-US" sz="2000" b="0" i="0" u="none">
                <a:solidFill>
                  <a:schemeClr val="dk1"/>
                </a:solidFill>
                <a:latin typeface="Arial"/>
                <a:ea typeface="Arial"/>
                <a:cs typeface="Arial"/>
                <a:sym typeface="Arial"/>
              </a:rPr>
              <a:t>F resulting in rock like shapes called clinker. The clinker is pulverized and mixed with a small amount of gypsum to produce Portland cement.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a:t>
            </a:r>
            <a:r>
              <a:rPr lang="en-US" sz="2000" b="1" i="0" u="none">
                <a:solidFill>
                  <a:schemeClr val="dk1"/>
                </a:solidFill>
                <a:latin typeface="Arial"/>
                <a:ea typeface="Arial"/>
                <a:cs typeface="Arial"/>
                <a:sym typeface="Arial"/>
              </a:rPr>
              <a:t>aggregate</a:t>
            </a:r>
            <a:r>
              <a:rPr lang="en-US" sz="2000" b="0" i="0" u="none">
                <a:solidFill>
                  <a:schemeClr val="dk1"/>
                </a:solidFill>
                <a:latin typeface="Arial"/>
                <a:ea typeface="Arial"/>
                <a:cs typeface="Arial"/>
                <a:sym typeface="Arial"/>
              </a:rPr>
              <a:t> consists of fine sand (¼” diameter or less) and stones (larger than ¼” diameter). The cement binds the aggregate together, filling the spaces between particles.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chemical reaction between water and Portland cement, called hydration, </a:t>
            </a:r>
            <a:r>
              <a:rPr lang="en-US" sz="2000" b="1" i="0" u="none">
                <a:solidFill>
                  <a:schemeClr val="dk1"/>
                </a:solidFill>
                <a:latin typeface="Arial"/>
                <a:ea typeface="Arial"/>
                <a:cs typeface="Arial"/>
                <a:sym typeface="Arial"/>
              </a:rPr>
              <a:t>cures </a:t>
            </a:r>
            <a:r>
              <a:rPr lang="en-US" sz="2000" b="0" i="0" u="none">
                <a:solidFill>
                  <a:schemeClr val="dk1"/>
                </a:solidFill>
                <a:latin typeface="Arial"/>
                <a:ea typeface="Arial"/>
                <a:cs typeface="Arial"/>
                <a:sym typeface="Arial"/>
              </a:rPr>
              <a:t>(hardens) the concrete. </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93"/>
        <p:cNvGrpSpPr/>
        <p:nvPr/>
      </p:nvGrpSpPr>
      <p:grpSpPr>
        <a:xfrm>
          <a:off x="0" y="0"/>
          <a:ext cx="0" cy="0"/>
          <a:chOff x="0" y="0"/>
          <a:chExt cx="0" cy="0"/>
        </a:xfrm>
      </p:grpSpPr>
      <p:sp>
        <p:nvSpPr>
          <p:cNvPr id="694" name="Google Shape;694;p1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Admixtures</a:t>
            </a:r>
            <a:endParaRPr/>
          </a:p>
        </p:txBody>
      </p:sp>
      <p:sp>
        <p:nvSpPr>
          <p:cNvPr id="695" name="Google Shape;695;p11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Admixtures</a:t>
            </a:r>
            <a:r>
              <a:rPr lang="en-US" sz="3200" b="0" i="0" u="none">
                <a:solidFill>
                  <a:schemeClr val="dk1"/>
                </a:solidFill>
                <a:latin typeface="Arial"/>
                <a:ea typeface="Arial"/>
                <a:cs typeface="Arial"/>
                <a:sym typeface="Arial"/>
              </a:rPr>
              <a:t> are special chemicals added to concrete to change one or more characteristics of the product.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Air-entrained concrete </a:t>
            </a:r>
            <a:r>
              <a:rPr lang="en-US" sz="3200" b="0" i="0" u="none">
                <a:solidFill>
                  <a:schemeClr val="dk1"/>
                </a:solidFill>
                <a:latin typeface="Arial"/>
                <a:ea typeface="Arial"/>
                <a:cs typeface="Arial"/>
                <a:sym typeface="Arial"/>
              </a:rPr>
              <a:t>(Type 1-A) contains an admixture that causes small bubbles to form in the concrete. This concrete is easier to work with and resists cracking from freezing and thawing. </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99"/>
        <p:cNvGrpSpPr/>
        <p:nvPr/>
      </p:nvGrpSpPr>
      <p:grpSpPr>
        <a:xfrm>
          <a:off x="0" y="0"/>
          <a:ext cx="0" cy="0"/>
          <a:chOff x="0" y="0"/>
          <a:chExt cx="0" cy="0"/>
        </a:xfrm>
      </p:grpSpPr>
      <p:sp>
        <p:nvSpPr>
          <p:cNvPr id="700" name="Google Shape;700;p1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Steel Reinforcing Bars</a:t>
            </a:r>
            <a:endParaRPr/>
          </a:p>
        </p:txBody>
      </p:sp>
      <p:sp>
        <p:nvSpPr>
          <p:cNvPr id="701" name="Google Shape;701;p1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Compression </a:t>
            </a:r>
            <a:r>
              <a:rPr lang="en-US" sz="3200" b="0" i="0" u="none">
                <a:solidFill>
                  <a:schemeClr val="dk1"/>
                </a:solidFill>
                <a:latin typeface="Arial"/>
                <a:ea typeface="Arial"/>
                <a:cs typeface="Arial"/>
                <a:sym typeface="Arial"/>
              </a:rPr>
              <a:t>occurs in an object when forces push on an object.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Tension</a:t>
            </a:r>
            <a:r>
              <a:rPr lang="en-US" sz="3200" b="0" i="0" u="none">
                <a:solidFill>
                  <a:schemeClr val="dk1"/>
                </a:solidFill>
                <a:latin typeface="Arial"/>
                <a:ea typeface="Arial"/>
                <a:cs typeface="Arial"/>
                <a:sym typeface="Arial"/>
              </a:rPr>
              <a:t> occurs in an object when forces pull on an object (fig 6-2, page 108).</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a:t>
            </a:r>
            <a:r>
              <a:rPr lang="en-US" sz="3200" b="1" i="0" u="none">
                <a:solidFill>
                  <a:schemeClr val="dk1"/>
                </a:solidFill>
                <a:latin typeface="Arial"/>
                <a:ea typeface="Arial"/>
                <a:cs typeface="Arial"/>
                <a:sym typeface="Arial"/>
              </a:rPr>
              <a:t>tensile strength </a:t>
            </a:r>
            <a:r>
              <a:rPr lang="en-US" sz="3200" b="0" i="0" u="none">
                <a:solidFill>
                  <a:schemeClr val="dk1"/>
                </a:solidFill>
                <a:latin typeface="Arial"/>
                <a:ea typeface="Arial"/>
                <a:cs typeface="Arial"/>
                <a:sym typeface="Arial"/>
              </a:rPr>
              <a:t>of concrete is improved using reinforcing bars or </a:t>
            </a:r>
            <a:r>
              <a:rPr lang="en-US" sz="3200" b="1" i="0" u="none">
                <a:solidFill>
                  <a:schemeClr val="dk1"/>
                </a:solidFill>
                <a:latin typeface="Arial"/>
                <a:ea typeface="Arial"/>
                <a:cs typeface="Arial"/>
                <a:sym typeface="Arial"/>
              </a:rPr>
              <a:t>rebar</a:t>
            </a:r>
            <a:r>
              <a:rPr lang="en-US" sz="3200" b="0" i="0" u="none">
                <a:solidFill>
                  <a:schemeClr val="dk1"/>
                </a:solidFill>
                <a:latin typeface="Arial"/>
                <a:ea typeface="Arial"/>
                <a:cs typeface="Arial"/>
                <a:sym typeface="Arial"/>
              </a:rPr>
              <a:t>.</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05"/>
        <p:cNvGrpSpPr/>
        <p:nvPr/>
      </p:nvGrpSpPr>
      <p:grpSpPr>
        <a:xfrm>
          <a:off x="0" y="0"/>
          <a:ext cx="0" cy="0"/>
          <a:chOff x="0" y="0"/>
          <a:chExt cx="0" cy="0"/>
        </a:xfrm>
      </p:grpSpPr>
      <p:sp>
        <p:nvSpPr>
          <p:cNvPr id="706" name="Google Shape;706;p1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Concrete Properties</a:t>
            </a:r>
            <a:endParaRPr/>
          </a:p>
        </p:txBody>
      </p:sp>
      <p:sp>
        <p:nvSpPr>
          <p:cNvPr id="707" name="Google Shape;707;p1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main </a:t>
            </a:r>
            <a:r>
              <a:rPr lang="en-US" sz="2400" b="1" i="0" u="none">
                <a:solidFill>
                  <a:schemeClr val="dk1"/>
                </a:solidFill>
                <a:latin typeface="Arial"/>
                <a:ea typeface="Arial"/>
                <a:cs typeface="Arial"/>
                <a:sym typeface="Arial"/>
              </a:rPr>
              <a:t>properties</a:t>
            </a:r>
            <a:r>
              <a:rPr lang="en-US" sz="2400" b="0" i="0" u="none">
                <a:solidFill>
                  <a:schemeClr val="dk1"/>
                </a:solidFill>
                <a:latin typeface="Arial"/>
                <a:ea typeface="Arial"/>
                <a:cs typeface="Arial"/>
                <a:sym typeface="Arial"/>
              </a:rPr>
              <a:t> engineers look for in concrete are strength, water tightness, durability, and workability.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Strength</a:t>
            </a:r>
            <a:r>
              <a:rPr lang="en-US" sz="2400" b="0" i="0" u="none">
                <a:solidFill>
                  <a:schemeClr val="dk1"/>
                </a:solidFill>
                <a:latin typeface="Arial"/>
                <a:ea typeface="Arial"/>
                <a:cs typeface="Arial"/>
                <a:sym typeface="Arial"/>
              </a:rPr>
              <a:t>: Concrete must be able to carry heavy loads and must not wear away.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Watertightness</a:t>
            </a:r>
            <a:r>
              <a:rPr lang="en-US" sz="2400" b="0" i="0" u="none">
                <a:solidFill>
                  <a:schemeClr val="dk1"/>
                </a:solidFill>
                <a:latin typeface="Arial"/>
                <a:ea typeface="Arial"/>
                <a:cs typeface="Arial"/>
                <a:sym typeface="Arial"/>
              </a:rPr>
              <a:t>: High quality concrete resists water absorption.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Durability</a:t>
            </a:r>
            <a:r>
              <a:rPr lang="en-US" sz="2400" b="0" i="0" u="none">
                <a:solidFill>
                  <a:schemeClr val="dk1"/>
                </a:solidFill>
                <a:latin typeface="Arial"/>
                <a:ea typeface="Arial"/>
                <a:cs typeface="Arial"/>
                <a:sym typeface="Arial"/>
              </a:rPr>
              <a:t>: Concrete must provide long life and minimal upkeep on construction projects such as interstate highways and runways.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Workability</a:t>
            </a:r>
            <a:r>
              <a:rPr lang="en-US" sz="2400" b="0" i="0" u="none">
                <a:solidFill>
                  <a:schemeClr val="dk1"/>
                </a:solidFill>
                <a:latin typeface="Arial"/>
                <a:ea typeface="Arial"/>
                <a:cs typeface="Arial"/>
                <a:sym typeface="Arial"/>
              </a:rPr>
              <a:t>: Workable concrete flows in and around steel reinforcing rods and into the corners of forms.</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11"/>
        <p:cNvGrpSpPr/>
        <p:nvPr/>
      </p:nvGrpSpPr>
      <p:grpSpPr>
        <a:xfrm>
          <a:off x="0" y="0"/>
          <a:ext cx="0" cy="0"/>
          <a:chOff x="0" y="0"/>
          <a:chExt cx="0" cy="0"/>
        </a:xfrm>
      </p:grpSpPr>
      <p:sp>
        <p:nvSpPr>
          <p:cNvPr id="712" name="Google Shape;712;p1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Concrete Quality</a:t>
            </a:r>
            <a:endParaRPr/>
          </a:p>
        </p:txBody>
      </p:sp>
      <p:sp>
        <p:nvSpPr>
          <p:cNvPr id="713" name="Google Shape;713;p11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Quality depends 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material from which it is made.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way it is mixed.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How it is placed and finished.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curing procedures.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Different proportions of Portland cement, fine and coarse aggregate, and water create critical quality differences in concrete.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Small increases in the proportion of Portland cement increase compression strength.</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Extra water makes concrete easy to work but reduces its strength, durability, and water tightness.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Proper curing improves the strength, water tightness, and weather resistance of concrete and requires time, temperatures above freezing, and moisture.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Concrete is kept moist by sprinkling with water, by applying curing compounds to the surface, or by covering the concrete with sheets of plastic or other material. In cold weather, fresh concrete must be kept from freezing.</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17"/>
        <p:cNvGrpSpPr/>
        <p:nvPr/>
      </p:nvGrpSpPr>
      <p:grpSpPr>
        <a:xfrm>
          <a:off x="0" y="0"/>
          <a:ext cx="0" cy="0"/>
          <a:chOff x="0" y="0"/>
          <a:chExt cx="0" cy="0"/>
        </a:xfrm>
      </p:grpSpPr>
      <p:sp>
        <p:nvSpPr>
          <p:cNvPr id="718" name="Google Shape;718;p1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Working with Concrete</a:t>
            </a:r>
            <a:endParaRPr/>
          </a:p>
        </p:txBody>
      </p:sp>
      <p:sp>
        <p:nvSpPr>
          <p:cNvPr id="719" name="Google Shape;719;p11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Concrete work requires a sequence of six steps: preparing the subgrade and floor, estimating volume, obtaining concrete, placing, finishing, and curing.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Preparing subgrade and forms</a:t>
            </a:r>
            <a:r>
              <a:rPr lang="en-US" sz="2000" b="0" i="0" u="none">
                <a:solidFill>
                  <a:schemeClr val="dk1"/>
                </a:solidFill>
                <a:latin typeface="Arial"/>
                <a:ea typeface="Arial"/>
                <a:cs typeface="Arial"/>
                <a:sym typeface="Arial"/>
              </a:rPr>
              <a:t>: Subgrade is a leveled soil surface that provides uniform support for concrete slabs and footings.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subgrade must be placed at the correct elevation.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subgrade should be compacted and moist. A moist subgrade does not absorb water from fresh concrete.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Forms for concrete walls consist of panels on each side of the wall that are joined by form ties (fig 6-10, page 113). Form tie maintain the correct thickness of the wall.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Form oil is sprayed on the form surfaces that will be in contact with concrete to facilitate removal and cleaning.</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23"/>
        <p:cNvGrpSpPr/>
        <p:nvPr/>
      </p:nvGrpSpPr>
      <p:grpSpPr>
        <a:xfrm>
          <a:off x="0" y="0"/>
          <a:ext cx="0" cy="0"/>
          <a:chOff x="0" y="0"/>
          <a:chExt cx="0" cy="0"/>
        </a:xfrm>
      </p:grpSpPr>
      <p:sp>
        <p:nvSpPr>
          <p:cNvPr id="724" name="Google Shape;724;p1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Estimating Volume</a:t>
            </a:r>
            <a:endParaRPr/>
          </a:p>
        </p:txBody>
      </p:sp>
      <p:sp>
        <p:nvSpPr>
          <p:cNvPr id="725" name="Google Shape;725;p1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Ready-mix concrete is produced in a factory using controlled portions of Portland cement, aggregate, and water to meet the specifications of the job.</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is sold in cubic yards.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Form dimensions are typically measured in feet and inches.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Convert any dimensions given in inches to feet before entering the numbers in the formula below:</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sng">
                <a:solidFill>
                  <a:schemeClr val="dk1"/>
                </a:solidFill>
                <a:latin typeface="Arial"/>
                <a:ea typeface="Arial"/>
                <a:cs typeface="Arial"/>
                <a:sym typeface="Arial"/>
              </a:rPr>
              <a:t>Thickness (feet) x width (feet) x length (feet) </a:t>
            </a:r>
            <a:r>
              <a:rPr lang="en-US" sz="2000" b="0" i="0" u="none">
                <a:solidFill>
                  <a:schemeClr val="dk1"/>
                </a:solidFill>
                <a:latin typeface="Arial"/>
                <a:ea typeface="Arial"/>
                <a:cs typeface="Arial"/>
                <a:sym typeface="Arial"/>
              </a:rPr>
              <a:t>= _______ cubic yards</a:t>
            </a:r>
            <a:endParaRPr/>
          </a:p>
          <a:p>
            <a:pPr marL="342900" marR="0" lvl="0" indent="-34290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			27 feet</a:t>
            </a:r>
            <a:r>
              <a:rPr lang="en-US" sz="2000" b="0" i="0" u="none" baseline="30000">
                <a:solidFill>
                  <a:schemeClr val="dk1"/>
                </a:solidFill>
                <a:latin typeface="Arial"/>
                <a:ea typeface="Arial"/>
                <a:cs typeface="Arial"/>
                <a:sym typeface="Arial"/>
              </a:rPr>
              <a:t>3</a:t>
            </a:r>
            <a:r>
              <a:rPr lang="en-US" sz="2000" b="0" i="0" u="none">
                <a:solidFill>
                  <a:schemeClr val="dk1"/>
                </a:solidFill>
                <a:latin typeface="Arial"/>
                <a:ea typeface="Arial"/>
                <a:cs typeface="Arial"/>
                <a:sym typeface="Arial"/>
              </a:rPr>
              <a:t>/yd.</a:t>
            </a:r>
            <a:r>
              <a:rPr lang="en-US" sz="2000" b="0" i="0" u="none" baseline="30000">
                <a:solidFill>
                  <a:schemeClr val="dk1"/>
                </a:solidFill>
                <a:latin typeface="Arial"/>
                <a:ea typeface="Arial"/>
                <a:cs typeface="Arial"/>
                <a:sym typeface="Arial"/>
              </a:rPr>
              <a:t>3</a:t>
            </a:r>
            <a:endParaRPr/>
          </a:p>
          <a:p>
            <a:pPr marL="342900" marR="0" lvl="0" indent="-34290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Example: Assume a concrete wall is being made that measures 6” thick, 8 feet tall, and 56’9” long.</a:t>
            </a:r>
            <a:endParaRPr/>
          </a:p>
          <a:p>
            <a:pPr marL="342900" marR="0" lvl="0" indent="-34290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Concrete required = </a:t>
            </a:r>
            <a:r>
              <a:rPr lang="en-US" sz="2000" b="0" i="0" u="sng">
                <a:solidFill>
                  <a:schemeClr val="dk1"/>
                </a:solidFill>
                <a:latin typeface="Arial"/>
                <a:ea typeface="Arial"/>
                <a:cs typeface="Arial"/>
                <a:sym typeface="Arial"/>
              </a:rPr>
              <a:t>0.5’ x 8’ x 56.75’ </a:t>
            </a:r>
            <a:r>
              <a:rPr lang="en-US" sz="2000" b="0" i="0" u="none">
                <a:solidFill>
                  <a:schemeClr val="dk1"/>
                </a:solidFill>
                <a:latin typeface="Arial"/>
                <a:ea typeface="Arial"/>
                <a:cs typeface="Arial"/>
                <a:sym typeface="Arial"/>
              </a:rPr>
              <a:t>= </a:t>
            </a:r>
            <a:r>
              <a:rPr lang="en-US" sz="2000" b="0" i="0" u="sng">
                <a:solidFill>
                  <a:schemeClr val="dk1"/>
                </a:solidFill>
                <a:latin typeface="Arial"/>
                <a:ea typeface="Arial"/>
                <a:cs typeface="Arial"/>
                <a:sym typeface="Arial"/>
              </a:rPr>
              <a:t>227 cubic feet </a:t>
            </a:r>
            <a:r>
              <a:rPr lang="en-US" sz="2000" b="0" i="0" u="none">
                <a:solidFill>
                  <a:schemeClr val="dk1"/>
                </a:solidFill>
                <a:latin typeface="Arial"/>
                <a:ea typeface="Arial"/>
                <a:cs typeface="Arial"/>
                <a:sym typeface="Arial"/>
              </a:rPr>
              <a:t>= 8.4 cubic yards</a:t>
            </a:r>
            <a:endParaRPr/>
          </a:p>
          <a:p>
            <a:pPr marL="342900" marR="0" lvl="0" indent="-34290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				 27 feet</a:t>
            </a:r>
            <a:r>
              <a:rPr lang="en-US" sz="2000" b="0" i="0" u="none" baseline="30000">
                <a:solidFill>
                  <a:schemeClr val="dk1"/>
                </a:solidFill>
                <a:latin typeface="Arial"/>
                <a:ea typeface="Arial"/>
                <a:cs typeface="Arial"/>
                <a:sym typeface="Arial"/>
              </a:rPr>
              <a:t>3</a:t>
            </a:r>
            <a:r>
              <a:rPr lang="en-US" sz="2000" b="0" i="0" u="none">
                <a:solidFill>
                  <a:schemeClr val="dk1"/>
                </a:solidFill>
                <a:latin typeface="Arial"/>
                <a:ea typeface="Arial"/>
                <a:cs typeface="Arial"/>
                <a:sym typeface="Arial"/>
              </a:rPr>
              <a:t>/yd.</a:t>
            </a:r>
            <a:r>
              <a:rPr lang="en-US" sz="2000" b="0" i="0" u="none" baseline="30000">
                <a:solidFill>
                  <a:schemeClr val="dk1"/>
                </a:solidFill>
                <a:latin typeface="Arial"/>
                <a:ea typeface="Arial"/>
                <a:cs typeface="Arial"/>
                <a:sym typeface="Arial"/>
              </a:rPr>
              <a:t>3	</a:t>
            </a:r>
            <a:r>
              <a:rPr lang="en-US" sz="2000" b="0" i="0" u="none">
                <a:solidFill>
                  <a:schemeClr val="dk1"/>
                </a:solidFill>
                <a:latin typeface="Arial"/>
                <a:ea typeface="Arial"/>
                <a:cs typeface="Arial"/>
                <a:sym typeface="Arial"/>
              </a:rPr>
              <a:t> 27 feet</a:t>
            </a:r>
            <a:r>
              <a:rPr lang="en-US" sz="2000" b="0" i="0" u="none" baseline="30000">
                <a:solidFill>
                  <a:schemeClr val="dk1"/>
                </a:solidFill>
                <a:latin typeface="Arial"/>
                <a:ea typeface="Arial"/>
                <a:cs typeface="Arial"/>
                <a:sym typeface="Arial"/>
              </a:rPr>
              <a:t>3</a:t>
            </a:r>
            <a:r>
              <a:rPr lang="en-US" sz="2000" b="0" i="0" u="none">
                <a:solidFill>
                  <a:schemeClr val="dk1"/>
                </a:solidFill>
                <a:latin typeface="Arial"/>
                <a:ea typeface="Arial"/>
                <a:cs typeface="Arial"/>
                <a:sym typeface="Arial"/>
              </a:rPr>
              <a:t>/yd.</a:t>
            </a:r>
            <a:r>
              <a:rPr lang="en-US" sz="2000" b="0" i="0" u="none" baseline="30000">
                <a:solidFill>
                  <a:schemeClr val="dk1"/>
                </a:solidFill>
                <a:latin typeface="Arial"/>
                <a:ea typeface="Arial"/>
                <a:cs typeface="Arial"/>
                <a:sym typeface="Arial"/>
              </a:rPr>
              <a:t>3</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29"/>
        <p:cNvGrpSpPr/>
        <p:nvPr/>
      </p:nvGrpSpPr>
      <p:grpSpPr>
        <a:xfrm>
          <a:off x="0" y="0"/>
          <a:ext cx="0" cy="0"/>
          <a:chOff x="0" y="0"/>
          <a:chExt cx="0" cy="0"/>
        </a:xfrm>
      </p:grpSpPr>
      <p:sp>
        <p:nvSpPr>
          <p:cNvPr id="730" name="Google Shape;730;p1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Obtaining Concrete</a:t>
            </a:r>
            <a:endParaRPr/>
          </a:p>
        </p:txBody>
      </p:sp>
      <p:sp>
        <p:nvSpPr>
          <p:cNvPr id="731" name="Google Shape;731;p1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Large quantities of concrete are ordered from and delivered by a local transit mix company.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When a small quantity of concrete is needed , premixed concrete can be purchased.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Concrete can also be made by mixing one part of Portland cement, two parts sand, and three parts gravel. Add water slowly to prevent a soggy mixture.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Construction Technology’s Impact</a:t>
            </a:r>
            <a:endParaRPr/>
          </a:p>
        </p:txBody>
      </p:sp>
      <p:sp>
        <p:nvSpPr>
          <p:cNvPr id="143" name="Google Shape;143;p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Without construction technology our present quality of life would be impossible.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Daily Life: We enjoy climate controlled buildings. Safe drinking water is delivered from a water treatment plant. Water is carried away by sanitary sewers. Storm sewers carry away excess rainwater. We travel from one place to another using roads, railroads, airports and seaports.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Resources: As the population of the United States continues to grow, new construction projects are created.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Economy: Construction employs many people to maintain, repair, and remodel constructed products.</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35"/>
        <p:cNvGrpSpPr/>
        <p:nvPr/>
      </p:nvGrpSpPr>
      <p:grpSpPr>
        <a:xfrm>
          <a:off x="0" y="0"/>
          <a:ext cx="0" cy="0"/>
          <a:chOff x="0" y="0"/>
          <a:chExt cx="0" cy="0"/>
        </a:xfrm>
      </p:grpSpPr>
      <p:sp>
        <p:nvSpPr>
          <p:cNvPr id="736" name="Google Shape;736;p1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Placing</a:t>
            </a:r>
            <a:endParaRPr/>
          </a:p>
        </p:txBody>
      </p:sp>
      <p:sp>
        <p:nvSpPr>
          <p:cNvPr id="737" name="Google Shape;737;p12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Placing</a:t>
            </a:r>
            <a:r>
              <a:rPr lang="en-US" sz="2000" b="0" i="0" u="none">
                <a:solidFill>
                  <a:schemeClr val="dk1"/>
                </a:solidFill>
                <a:latin typeface="Arial"/>
                <a:ea typeface="Arial"/>
                <a:cs typeface="Arial"/>
                <a:sym typeface="Arial"/>
              </a:rPr>
              <a:t> concrete involves pouring concrete as near as possible to its final location.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Excessive handling of fresh concrete can cause segregation of the aggregate, causing coarse and fine particles to separate.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Concrete can be moved to the appropriate location using conveyors, pumps, buckets, chutes, or wheel barrows.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Consolidation</a:t>
            </a:r>
            <a:r>
              <a:rPr lang="en-US" sz="2000" b="0" i="0" u="none">
                <a:solidFill>
                  <a:schemeClr val="dk1"/>
                </a:solidFill>
                <a:latin typeface="Arial"/>
                <a:ea typeface="Arial"/>
                <a:cs typeface="Arial"/>
                <a:sym typeface="Arial"/>
              </a:rPr>
              <a:t> compacts fresh concrete so it fits snugly inside the concrete form. This is most often done using a vibrator.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puddling stick</a:t>
            </a:r>
            <a:r>
              <a:rPr lang="en-US" sz="2000" b="0" i="0" u="none">
                <a:solidFill>
                  <a:schemeClr val="dk1"/>
                </a:solidFill>
                <a:latin typeface="Arial"/>
                <a:ea typeface="Arial"/>
                <a:cs typeface="Arial"/>
                <a:sym typeface="Arial"/>
              </a:rPr>
              <a:t>, is a long, thin board, that is worked up and down inside wall forms to compact the concrete around reinforcing steel and into corners.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41"/>
        <p:cNvGrpSpPr/>
        <p:nvPr/>
      </p:nvGrpSpPr>
      <p:grpSpPr>
        <a:xfrm>
          <a:off x="0" y="0"/>
          <a:ext cx="0" cy="0"/>
          <a:chOff x="0" y="0"/>
          <a:chExt cx="0" cy="0"/>
        </a:xfrm>
      </p:grpSpPr>
      <p:sp>
        <p:nvSpPr>
          <p:cNvPr id="742" name="Google Shape;742;p1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Finishing</a:t>
            </a:r>
            <a:endParaRPr/>
          </a:p>
        </p:txBody>
      </p:sp>
      <p:sp>
        <p:nvSpPr>
          <p:cNvPr id="743" name="Google Shape;743;p1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Screeding </a:t>
            </a:r>
            <a:r>
              <a:rPr lang="en-US" sz="2000" b="0" i="0" u="none">
                <a:solidFill>
                  <a:schemeClr val="dk1"/>
                </a:solidFill>
                <a:latin typeface="Arial"/>
                <a:ea typeface="Arial"/>
                <a:cs typeface="Arial"/>
                <a:sym typeface="Arial"/>
              </a:rPr>
              <a:t>is a process that removes excess concrete and brings the top surface to the proper grade (fig 6-15, page 117).</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darby</a:t>
            </a:r>
            <a:r>
              <a:rPr lang="en-US" sz="2000" b="0" i="0" u="none">
                <a:solidFill>
                  <a:schemeClr val="dk1"/>
                </a:solidFill>
                <a:latin typeface="Arial"/>
                <a:ea typeface="Arial"/>
                <a:cs typeface="Arial"/>
                <a:sym typeface="Arial"/>
              </a:rPr>
              <a:t> is used to level and smooth the concrete after screeding.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Edging</a:t>
            </a:r>
            <a:r>
              <a:rPr lang="en-US" sz="2000" b="0" i="0" u="none">
                <a:solidFill>
                  <a:schemeClr val="dk1"/>
                </a:solidFill>
                <a:latin typeface="Arial"/>
                <a:ea typeface="Arial"/>
                <a:cs typeface="Arial"/>
                <a:sym typeface="Arial"/>
              </a:rPr>
              <a:t> rounds the edges to prevent chipping.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 In </a:t>
            </a:r>
            <a:r>
              <a:rPr lang="en-US" sz="2000" b="1" i="0" u="none">
                <a:solidFill>
                  <a:schemeClr val="dk1"/>
                </a:solidFill>
                <a:latin typeface="Arial"/>
                <a:ea typeface="Arial"/>
                <a:cs typeface="Arial"/>
                <a:sym typeface="Arial"/>
              </a:rPr>
              <a:t>jointing</a:t>
            </a:r>
            <a:r>
              <a:rPr lang="en-US" sz="2000" b="0" i="0" u="none">
                <a:solidFill>
                  <a:schemeClr val="dk1"/>
                </a:solidFill>
                <a:latin typeface="Arial"/>
                <a:ea typeface="Arial"/>
                <a:cs typeface="Arial"/>
                <a:sym typeface="Arial"/>
              </a:rPr>
              <a:t>, grooves are placed in wet concrete to control the location of random cracking that may occur due to drying or temperature change.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Floating</a:t>
            </a:r>
            <a:r>
              <a:rPr lang="en-US" sz="2000" b="0" i="0" u="none">
                <a:solidFill>
                  <a:schemeClr val="dk1"/>
                </a:solidFill>
                <a:latin typeface="Arial"/>
                <a:ea typeface="Arial"/>
                <a:cs typeface="Arial"/>
                <a:sym typeface="Arial"/>
              </a:rPr>
              <a:t> is a process that removes imperfections and prepares the surface for the final finish.</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Final finishing, called </a:t>
            </a:r>
            <a:r>
              <a:rPr lang="en-US" sz="2000" b="1" i="0" u="none">
                <a:solidFill>
                  <a:schemeClr val="dk1"/>
                </a:solidFill>
                <a:latin typeface="Arial"/>
                <a:ea typeface="Arial"/>
                <a:cs typeface="Arial"/>
                <a:sym typeface="Arial"/>
              </a:rPr>
              <a:t>troweling</a:t>
            </a:r>
            <a:r>
              <a:rPr lang="en-US" sz="2000" b="0" i="0" u="none">
                <a:solidFill>
                  <a:schemeClr val="dk1"/>
                </a:solidFill>
                <a:latin typeface="Arial"/>
                <a:ea typeface="Arial"/>
                <a:cs typeface="Arial"/>
                <a:sym typeface="Arial"/>
              </a:rPr>
              <a:t>, produces a smooth finish. A broom is used to produce a slip resistant finish for sidewalks and roadways.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47"/>
        <p:cNvGrpSpPr/>
        <p:nvPr/>
      </p:nvGrpSpPr>
      <p:grpSpPr>
        <a:xfrm>
          <a:off x="0" y="0"/>
          <a:ext cx="0" cy="0"/>
          <a:chOff x="0" y="0"/>
          <a:chExt cx="0" cy="0"/>
        </a:xfrm>
      </p:grpSpPr>
      <p:sp>
        <p:nvSpPr>
          <p:cNvPr id="748" name="Google Shape;748;p1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Curing</a:t>
            </a:r>
            <a:endParaRPr/>
          </a:p>
        </p:txBody>
      </p:sp>
      <p:sp>
        <p:nvSpPr>
          <p:cNvPr id="749" name="Google Shape;749;p1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Curing</a:t>
            </a:r>
            <a:r>
              <a:rPr lang="en-US" sz="2400" b="0" i="0" u="none">
                <a:solidFill>
                  <a:schemeClr val="dk1"/>
                </a:solidFill>
                <a:latin typeface="Arial"/>
                <a:ea typeface="Arial"/>
                <a:cs typeface="Arial"/>
                <a:sym typeface="Arial"/>
              </a:rPr>
              <a:t> is a chemical process that causes concrete to become a solid.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Concrete that dries too quickly will not reach full strength.</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Covering finished concrete with plastic sheets or periodically misting the surface with water is essential to proper curing.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Another alternative is to spray the surface with a water proof coating called </a:t>
            </a:r>
            <a:r>
              <a:rPr lang="en-US" sz="2400" b="1" i="0" u="none">
                <a:solidFill>
                  <a:schemeClr val="dk1"/>
                </a:solidFill>
                <a:latin typeface="Arial"/>
                <a:ea typeface="Arial"/>
                <a:cs typeface="Arial"/>
                <a:sym typeface="Arial"/>
              </a:rPr>
              <a:t>curing compound </a:t>
            </a:r>
            <a:r>
              <a:rPr lang="en-US" sz="2400" b="0" i="0" u="none">
                <a:solidFill>
                  <a:schemeClr val="dk1"/>
                </a:solidFill>
                <a:latin typeface="Arial"/>
                <a:ea typeface="Arial"/>
                <a:cs typeface="Arial"/>
                <a:sym typeface="Arial"/>
              </a:rPr>
              <a:t>to prevent water in the concrete from evaporating too quickly.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Concrete made with type 1 Portland cement needs at least seven days of controlled curing.</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53"/>
        <p:cNvGrpSpPr/>
        <p:nvPr/>
      </p:nvGrpSpPr>
      <p:grpSpPr>
        <a:xfrm>
          <a:off x="0" y="0"/>
          <a:ext cx="0" cy="0"/>
          <a:chOff x="0" y="0"/>
          <a:chExt cx="0" cy="0"/>
        </a:xfrm>
      </p:grpSpPr>
      <p:sp>
        <p:nvSpPr>
          <p:cNvPr id="754" name="Google Shape;754;p1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Testing Concrete</a:t>
            </a:r>
            <a:endParaRPr/>
          </a:p>
        </p:txBody>
      </p:sp>
      <p:sp>
        <p:nvSpPr>
          <p:cNvPr id="755" name="Google Shape;755;p1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Slump test </a:t>
            </a:r>
            <a:r>
              <a:rPr lang="en-US" sz="2400" b="0" i="0" u="none">
                <a:solidFill>
                  <a:schemeClr val="dk1"/>
                </a:solidFill>
                <a:latin typeface="Arial"/>
                <a:ea typeface="Arial"/>
                <a:cs typeface="Arial"/>
                <a:sym typeface="Arial"/>
              </a:rPr>
              <a:t>measures the consistency of batches of concrete, indicating the workability of concrete as it goes into the form.</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slump is less than 1”, water needs to be added to the mix to make the concrete more workable.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slump is more than 5”, aggregate and Portland cement need to be added to improve the quality of the cured concrete (fig 6-19, page 119).</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Compression test </a:t>
            </a:r>
            <a:r>
              <a:rPr lang="en-US" sz="2400" b="0" i="0" u="none">
                <a:solidFill>
                  <a:schemeClr val="dk1"/>
                </a:solidFill>
                <a:latin typeface="Arial"/>
                <a:ea typeface="Arial"/>
                <a:cs typeface="Arial"/>
                <a:sym typeface="Arial"/>
              </a:rPr>
              <a:t>measures the strength of cured concrete.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Most testing takes place after seven days of curing.</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59"/>
        <p:cNvGrpSpPr/>
        <p:nvPr/>
      </p:nvGrpSpPr>
      <p:grpSpPr>
        <a:xfrm>
          <a:off x="0" y="0"/>
          <a:ext cx="0" cy="0"/>
          <a:chOff x="0" y="0"/>
          <a:chExt cx="0" cy="0"/>
        </a:xfrm>
      </p:grpSpPr>
      <p:sp>
        <p:nvSpPr>
          <p:cNvPr id="760" name="Google Shape;760;p1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761" name="Google Shape;761;p12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Concrete</a:t>
            </a:r>
            <a:r>
              <a:rPr lang="en-US" sz="1200" b="0" i="0" u="none">
                <a:solidFill>
                  <a:schemeClr val="dk1"/>
                </a:solidFill>
                <a:latin typeface="Arial"/>
                <a:ea typeface="Arial"/>
                <a:cs typeface="Arial"/>
                <a:sym typeface="Arial"/>
              </a:rPr>
              <a:t> is made of three ingredients: Portland cement, water, and aggregate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Portland cement </a:t>
            </a:r>
            <a:r>
              <a:rPr lang="en-US" sz="1200" b="0" i="0" u="none">
                <a:solidFill>
                  <a:schemeClr val="dk1"/>
                </a:solidFill>
                <a:latin typeface="Arial"/>
                <a:ea typeface="Arial"/>
                <a:cs typeface="Arial"/>
                <a:sym typeface="Arial"/>
              </a:rPr>
              <a:t>is made by mixing limestone, clay, and shale.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aggregate</a:t>
            </a:r>
            <a:r>
              <a:rPr lang="en-US" sz="1200" b="0" i="0" u="none">
                <a:solidFill>
                  <a:schemeClr val="dk1"/>
                </a:solidFill>
                <a:latin typeface="Arial"/>
                <a:ea typeface="Arial"/>
                <a:cs typeface="Arial"/>
                <a:sym typeface="Arial"/>
              </a:rPr>
              <a:t> consists of fine sand (¼” diameter or less) and stones (larger than ¼” diameter).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Admixtures</a:t>
            </a:r>
            <a:r>
              <a:rPr lang="en-US" sz="1200" b="0" i="0" u="none">
                <a:solidFill>
                  <a:schemeClr val="dk1"/>
                </a:solidFill>
                <a:latin typeface="Arial"/>
                <a:ea typeface="Arial"/>
                <a:cs typeface="Arial"/>
                <a:sym typeface="Arial"/>
              </a:rPr>
              <a:t> are special chemicals added to concrete to change one or more characteristics of the product.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tensile strength </a:t>
            </a:r>
            <a:r>
              <a:rPr lang="en-US" sz="1200" b="0" i="0" u="none">
                <a:solidFill>
                  <a:schemeClr val="dk1"/>
                </a:solidFill>
                <a:latin typeface="Arial"/>
                <a:ea typeface="Arial"/>
                <a:cs typeface="Arial"/>
                <a:sym typeface="Arial"/>
              </a:rPr>
              <a:t>of concrete is improved using reinforcing bars or </a:t>
            </a:r>
            <a:r>
              <a:rPr lang="en-US" sz="1200" b="1" i="0" u="none">
                <a:solidFill>
                  <a:schemeClr val="dk1"/>
                </a:solidFill>
                <a:latin typeface="Arial"/>
                <a:ea typeface="Arial"/>
                <a:cs typeface="Arial"/>
                <a:sym typeface="Arial"/>
              </a:rPr>
              <a:t>rebar</a:t>
            </a:r>
            <a:r>
              <a:rPr lang="en-US" sz="1200" b="0" i="0" u="none">
                <a:solidFill>
                  <a:schemeClr val="dk1"/>
                </a:solidFill>
                <a:latin typeface="Arial"/>
                <a:ea typeface="Arial"/>
                <a:cs typeface="Arial"/>
                <a:sym typeface="Arial"/>
              </a:rPr>
              <a: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main </a:t>
            </a:r>
            <a:r>
              <a:rPr lang="en-US" sz="1200" b="1" i="0" u="none">
                <a:solidFill>
                  <a:schemeClr val="dk1"/>
                </a:solidFill>
                <a:latin typeface="Arial"/>
                <a:ea typeface="Arial"/>
                <a:cs typeface="Arial"/>
                <a:sym typeface="Arial"/>
              </a:rPr>
              <a:t>properties</a:t>
            </a:r>
            <a:r>
              <a:rPr lang="en-US" sz="1200" b="0" i="0" u="none">
                <a:solidFill>
                  <a:schemeClr val="dk1"/>
                </a:solidFill>
                <a:latin typeface="Arial"/>
                <a:ea typeface="Arial"/>
                <a:cs typeface="Arial"/>
                <a:sym typeface="Arial"/>
              </a:rPr>
              <a:t> engineers look for in concrete are strength, water tightness, durability, and workability.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Concrete work requires a sequence of six steps: preparing the subgrade and floor, estimating volume, obtaining concrete, placing, finishing, and curing.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Preparing subgrade and forms</a:t>
            </a:r>
            <a:r>
              <a:rPr lang="en-US" sz="1200" b="0" i="0" u="none">
                <a:solidFill>
                  <a:schemeClr val="dk1"/>
                </a:solidFill>
                <a:latin typeface="Arial"/>
                <a:ea typeface="Arial"/>
                <a:cs typeface="Arial"/>
                <a:sym typeface="Arial"/>
              </a:rPr>
              <a:t>: Subgrade is a leveled soil surface that provides uniform support for concrete slabs and footings.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Ready-mix concrete is produced in a factory using controlled portions of Portland cement, aggregate, and water to meet the specifications of the job. It is sold in cubic yards.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Concrete can also be made by mixing one part of Portland cement, two parts sand, and three parts gravel. Add water slowly to prevent a soggy mixture.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Placing</a:t>
            </a:r>
            <a:r>
              <a:rPr lang="en-US" sz="1200" b="0" i="0" u="none">
                <a:solidFill>
                  <a:schemeClr val="dk1"/>
                </a:solidFill>
                <a:latin typeface="Arial"/>
                <a:ea typeface="Arial"/>
                <a:cs typeface="Arial"/>
                <a:sym typeface="Arial"/>
              </a:rPr>
              <a:t> concrete involves pouring concrete as near as possible to its final location.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Final finishing, called </a:t>
            </a:r>
            <a:r>
              <a:rPr lang="en-US" sz="1200" b="1" i="0" u="none">
                <a:solidFill>
                  <a:schemeClr val="dk1"/>
                </a:solidFill>
                <a:latin typeface="Arial"/>
                <a:ea typeface="Arial"/>
                <a:cs typeface="Arial"/>
                <a:sym typeface="Arial"/>
              </a:rPr>
              <a:t>troweling</a:t>
            </a:r>
            <a:r>
              <a:rPr lang="en-US" sz="1200" b="0" i="0" u="none">
                <a:solidFill>
                  <a:schemeClr val="dk1"/>
                </a:solidFill>
                <a:latin typeface="Arial"/>
                <a:ea typeface="Arial"/>
                <a:cs typeface="Arial"/>
                <a:sym typeface="Arial"/>
              </a:rPr>
              <a:t>, produces a smooth finish. A broom is used to produce a slip resistant finish for sidewalks and roadways.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Curing</a:t>
            </a:r>
            <a:r>
              <a:rPr lang="en-US" sz="1200" b="0" i="0" u="none">
                <a:solidFill>
                  <a:schemeClr val="dk1"/>
                </a:solidFill>
                <a:latin typeface="Arial"/>
                <a:ea typeface="Arial"/>
                <a:cs typeface="Arial"/>
                <a:sym typeface="Arial"/>
              </a:rPr>
              <a:t> is a chemical process that causes concrete to become a solid. Concrete made with type 1 Portland cement needs at least seven days of controlled curing.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Slump test </a:t>
            </a:r>
            <a:r>
              <a:rPr lang="en-US" sz="1200" b="0" i="0" u="none">
                <a:solidFill>
                  <a:schemeClr val="dk1"/>
                </a:solidFill>
                <a:latin typeface="Arial"/>
                <a:ea typeface="Arial"/>
                <a:cs typeface="Arial"/>
                <a:sym typeface="Arial"/>
              </a:rPr>
              <a:t>measures the consistency of batches of concrete, indicating the workability of concrete as it goes into the form.</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Compression test </a:t>
            </a:r>
            <a:r>
              <a:rPr lang="en-US" sz="1200" b="0" i="0" u="none">
                <a:solidFill>
                  <a:schemeClr val="dk1"/>
                </a:solidFill>
                <a:latin typeface="Arial"/>
                <a:ea typeface="Arial"/>
                <a:cs typeface="Arial"/>
                <a:sym typeface="Arial"/>
              </a:rPr>
              <a:t>measures the strength of cured concrete.</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65"/>
        <p:cNvGrpSpPr/>
        <p:nvPr/>
      </p:nvGrpSpPr>
      <p:grpSpPr>
        <a:xfrm>
          <a:off x="0" y="0"/>
          <a:ext cx="0" cy="0"/>
          <a:chOff x="0" y="0"/>
          <a:chExt cx="0" cy="0"/>
        </a:xfrm>
      </p:grpSpPr>
      <p:sp>
        <p:nvSpPr>
          <p:cNvPr id="766" name="Google Shape;766;p127"/>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7 Week 13 and 14</a:t>
            </a:r>
            <a:endParaRPr dirty="0"/>
          </a:p>
        </p:txBody>
      </p:sp>
      <p:sp>
        <p:nvSpPr>
          <p:cNvPr id="767" name="Google Shape;767;p1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Metals</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71"/>
        <p:cNvGrpSpPr/>
        <p:nvPr/>
      </p:nvGrpSpPr>
      <p:grpSpPr>
        <a:xfrm>
          <a:off x="0" y="0"/>
          <a:ext cx="0" cy="0"/>
          <a:chOff x="0" y="0"/>
          <a:chExt cx="0" cy="0"/>
        </a:xfrm>
      </p:grpSpPr>
      <p:sp>
        <p:nvSpPr>
          <p:cNvPr id="772" name="Google Shape;772;p1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773" name="Google Shape;773;p12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 </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Outline the basic steps for erecting a steel structure.</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common types of nails, bolts, and screws.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products commonly used in construction.</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77"/>
        <p:cNvGrpSpPr/>
        <p:nvPr/>
      </p:nvGrpSpPr>
      <p:grpSpPr>
        <a:xfrm>
          <a:off x="0" y="0"/>
          <a:ext cx="0" cy="0"/>
          <a:chOff x="0" y="0"/>
          <a:chExt cx="0" cy="0"/>
        </a:xfrm>
      </p:grpSpPr>
      <p:sp>
        <p:nvSpPr>
          <p:cNvPr id="778" name="Google Shape;778;p1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779" name="Google Shape;779;p1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Ferrous metals </a:t>
            </a:r>
            <a:r>
              <a:rPr lang="en-US" sz="2800" b="0" i="0" u="none">
                <a:solidFill>
                  <a:schemeClr val="dk1"/>
                </a:solidFill>
                <a:latin typeface="Arial"/>
                <a:ea typeface="Arial"/>
                <a:cs typeface="Arial"/>
                <a:sym typeface="Arial"/>
              </a:rPr>
              <a:t>contain a large percentage of iron. Steel is an example of a ferrous metal. They are magnetic.</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Nonferrous metals </a:t>
            </a:r>
            <a:r>
              <a:rPr lang="en-US" sz="2800" b="0" i="0" u="none">
                <a:solidFill>
                  <a:schemeClr val="dk1"/>
                </a:solidFill>
                <a:latin typeface="Arial"/>
                <a:ea typeface="Arial"/>
                <a:cs typeface="Arial"/>
                <a:sym typeface="Arial"/>
              </a:rPr>
              <a:t>contain little or no iron. Copper and aluminum are nonferrous metals. They are not magnetic.</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Combining metals with other elements forms </a:t>
            </a:r>
            <a:r>
              <a:rPr lang="en-US" sz="2800" b="1" i="0" u="none">
                <a:solidFill>
                  <a:schemeClr val="dk1"/>
                </a:solidFill>
                <a:latin typeface="Arial"/>
                <a:ea typeface="Arial"/>
                <a:cs typeface="Arial"/>
                <a:sym typeface="Arial"/>
              </a:rPr>
              <a:t>alloys</a:t>
            </a:r>
            <a:r>
              <a:rPr lang="en-US" sz="2800" b="0" i="0" u="none">
                <a:solidFill>
                  <a:schemeClr val="dk1"/>
                </a:solidFill>
                <a:latin typeface="Arial"/>
                <a:ea typeface="Arial"/>
                <a:cs typeface="Arial"/>
                <a:sym typeface="Arial"/>
              </a:rPr>
              <a:t>. Steel is an alloy of iron and carbon. Brass is an alloy of copper and zinc.</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83"/>
        <p:cNvGrpSpPr/>
        <p:nvPr/>
      </p:nvGrpSpPr>
      <p:grpSpPr>
        <a:xfrm>
          <a:off x="0" y="0"/>
          <a:ext cx="0" cy="0"/>
          <a:chOff x="0" y="0"/>
          <a:chExt cx="0" cy="0"/>
        </a:xfrm>
      </p:grpSpPr>
      <p:sp>
        <p:nvSpPr>
          <p:cNvPr id="784" name="Google Shape;784;p1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Steel: </a:t>
            </a:r>
            <a:r>
              <a:rPr lang="en-US" sz="4000" b="1" i="0" u="none">
                <a:solidFill>
                  <a:schemeClr val="dk2"/>
                </a:solidFill>
                <a:latin typeface="Arial"/>
                <a:ea typeface="Arial"/>
                <a:cs typeface="Arial"/>
                <a:sym typeface="Arial"/>
              </a:rPr>
              <a:t>Manufacturing Processes</a:t>
            </a:r>
            <a:endParaRPr/>
          </a:p>
        </p:txBody>
      </p:sp>
      <p:sp>
        <p:nvSpPr>
          <p:cNvPr id="785" name="Google Shape;785;p13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Casting</a:t>
            </a:r>
            <a:r>
              <a:rPr lang="en-US" sz="2000" b="0" i="0" u="none">
                <a:solidFill>
                  <a:schemeClr val="dk1"/>
                </a:solidFill>
                <a:latin typeface="Arial"/>
                <a:ea typeface="Arial"/>
                <a:cs typeface="Arial"/>
                <a:sym typeface="Arial"/>
              </a:rPr>
              <a:t> is done by pouring molten steel into moulds or by continuous casting.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Casting moulds are made from a sand and clay mixture that can be easily removed once the steel solidifies.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Continuous casting produces a ribbon of semi finished steel that is shaped into sheets, structural shapes, and bars.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Extrusion</a:t>
            </a:r>
            <a:r>
              <a:rPr lang="en-US" sz="2000" b="0" i="0" u="none">
                <a:solidFill>
                  <a:schemeClr val="dk1"/>
                </a:solidFill>
                <a:latin typeface="Arial"/>
                <a:ea typeface="Arial"/>
                <a:cs typeface="Arial"/>
                <a:sym typeface="Arial"/>
              </a:rPr>
              <a:t> produces shapes of uniform cross section by forcing steel through dies of appropriate shape. Tubing, pipe, and bars can be extruded in a variety of shapes and sizes.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Forging </a:t>
            </a:r>
            <a:r>
              <a:rPr lang="en-US" sz="2000" b="0" i="0" u="none">
                <a:solidFill>
                  <a:schemeClr val="dk1"/>
                </a:solidFill>
                <a:latin typeface="Arial"/>
                <a:ea typeface="Arial"/>
                <a:cs typeface="Arial"/>
                <a:sym typeface="Arial"/>
              </a:rPr>
              <a:t>involves pressing or stamping preheated steel between dies of the desired shape. Forging is used to make tools, brackets, clamps, and some fasteners.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Drawing</a:t>
            </a:r>
            <a:r>
              <a:rPr lang="en-US" sz="2000" b="0" i="0" u="none">
                <a:solidFill>
                  <a:schemeClr val="dk1"/>
                </a:solidFill>
                <a:latin typeface="Arial"/>
                <a:ea typeface="Arial"/>
                <a:cs typeface="Arial"/>
                <a:sym typeface="Arial"/>
              </a:rPr>
              <a:t> involves pulling steel through a series of dies to produce a desired cross sectional shape. Drawing is primarily used to make wire.</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89"/>
        <p:cNvGrpSpPr/>
        <p:nvPr/>
      </p:nvGrpSpPr>
      <p:grpSpPr>
        <a:xfrm>
          <a:off x="0" y="0"/>
          <a:ext cx="0" cy="0"/>
          <a:chOff x="0" y="0"/>
          <a:chExt cx="0" cy="0"/>
        </a:xfrm>
      </p:grpSpPr>
      <p:sp>
        <p:nvSpPr>
          <p:cNvPr id="790" name="Google Shape;790;p1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Structural Steel and Bar Stock</a:t>
            </a:r>
            <a:endParaRPr/>
          </a:p>
        </p:txBody>
      </p:sp>
      <p:sp>
        <p:nvSpPr>
          <p:cNvPr id="791" name="Google Shape;791;p13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Structural steel </a:t>
            </a:r>
            <a:r>
              <a:rPr lang="en-US" sz="1800" b="0" i="0" u="none">
                <a:solidFill>
                  <a:schemeClr val="dk1"/>
                </a:solidFill>
                <a:latin typeface="Arial"/>
                <a:ea typeface="Arial"/>
                <a:cs typeface="Arial"/>
                <a:sym typeface="Arial"/>
              </a:rPr>
              <a:t>is construction material that has specific properties and is formed into cross sections, or shapes.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It is often used for framing on buildings and other structures.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Bar stock </a:t>
            </a:r>
            <a:r>
              <a:rPr lang="en-US" sz="1800" b="0" i="0" u="none">
                <a:solidFill>
                  <a:schemeClr val="dk1"/>
                </a:solidFill>
                <a:latin typeface="Arial"/>
                <a:ea typeface="Arial"/>
                <a:cs typeface="Arial"/>
                <a:sym typeface="Arial"/>
              </a:rPr>
              <a:t>is raw material that comes in many of the same shapes as structural steel, but in smaller sizes (fig 7-7, page 127).</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Bar joists are made from bar stock and are often used for framing, and may be used to frame floors.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Typical Uses</a:t>
            </a:r>
            <a:r>
              <a:rPr lang="en-US" sz="1800" b="0" i="0" u="none">
                <a:solidFill>
                  <a:schemeClr val="dk1"/>
                </a:solidFill>
                <a:latin typeface="Arial"/>
                <a:ea typeface="Arial"/>
                <a:cs typeface="Arial"/>
                <a:sym typeface="Arial"/>
              </a:rPr>
              <a:t>: A basic building frame is composed of columns, girders, and beams.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Columns </a:t>
            </a:r>
            <a:r>
              <a:rPr lang="en-US" sz="1800" b="0" i="0" u="none">
                <a:solidFill>
                  <a:schemeClr val="dk1"/>
                </a:solidFill>
                <a:latin typeface="Arial"/>
                <a:ea typeface="Arial"/>
                <a:cs typeface="Arial"/>
                <a:sym typeface="Arial"/>
              </a:rPr>
              <a:t>provide vertical support. I beams and wide flange I beams are typically used for columns.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Girders</a:t>
            </a:r>
            <a:r>
              <a:rPr lang="en-US" sz="1800" b="0" i="0" u="none">
                <a:solidFill>
                  <a:schemeClr val="dk1"/>
                </a:solidFill>
                <a:latin typeface="Arial"/>
                <a:ea typeface="Arial"/>
                <a:cs typeface="Arial"/>
                <a:sym typeface="Arial"/>
              </a:rPr>
              <a:t> are large horizontal structural members that are supported by columns.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Beams</a:t>
            </a:r>
            <a:r>
              <a:rPr lang="en-US" sz="1800" b="0" i="0" u="none">
                <a:solidFill>
                  <a:schemeClr val="dk1"/>
                </a:solidFill>
                <a:latin typeface="Arial"/>
                <a:ea typeface="Arial"/>
                <a:cs typeface="Arial"/>
                <a:sym typeface="Arial"/>
              </a:rPr>
              <a:t> are horizontal structural members that are supported by girders.</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History of Construction</a:t>
            </a:r>
            <a:endParaRPr/>
          </a:p>
        </p:txBody>
      </p:sp>
      <p:sp>
        <p:nvSpPr>
          <p:cNvPr id="149" name="Google Shape;149;p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Ancient Construction: Early hut building materials included stone, snow, clay, leaves, hides, and wood. Around 300 BC, the Romans built aqueducts to carry water to the cities. The aqueducts used gravity to move water.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Construction in the United States: Prior to the seventeenth century, brick layers, carpenters and other craftspeople designed houses. Starting in the seventeen hundreds, architects took over the design of houses and other buildings.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95"/>
        <p:cNvGrpSpPr/>
        <p:nvPr/>
      </p:nvGrpSpPr>
      <p:grpSpPr>
        <a:xfrm>
          <a:off x="0" y="0"/>
          <a:ext cx="0" cy="0"/>
          <a:chOff x="0" y="0"/>
          <a:chExt cx="0" cy="0"/>
        </a:xfrm>
      </p:grpSpPr>
      <p:sp>
        <p:nvSpPr>
          <p:cNvPr id="796" name="Google Shape;796;p1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Joining Techniques</a:t>
            </a:r>
            <a:endParaRPr/>
          </a:p>
        </p:txBody>
      </p:sp>
      <p:sp>
        <p:nvSpPr>
          <p:cNvPr id="797" name="Google Shape;797;p13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Traditionally, structural steel was joined using rivets.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Today, high strength structural bolts and welding are more common.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Erecting Steel Structures</a:t>
            </a:r>
            <a:r>
              <a:rPr lang="en-US" sz="1600" b="0" i="0" u="none">
                <a:solidFill>
                  <a:schemeClr val="dk1"/>
                </a:solidFill>
                <a:latin typeface="Arial"/>
                <a:ea typeface="Arial"/>
                <a:cs typeface="Arial"/>
                <a:sym typeface="Arial"/>
              </a:rPr>
              <a: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Each component of a steel framed structure is made in a steel fabrication shop.</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Brackets are welded in place and holes are drilled for bolts or rivets.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Columns are put in place first.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base plate, welded to the bottom end of columns, fits over anchor bolts that were cast in the foundation. Columns must be plumb (vertical).</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Girders are then attached to the columns and beams are connected to the girders (fig 7-13, page 131).The sides of girders and beams also need to be plumb.</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Hand signals and two radio communication enable the ironworkers to communicate with the crane operator.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hand operated winch, called a </a:t>
            </a:r>
            <a:r>
              <a:rPr lang="en-US" sz="1600" b="1" i="0" u="none">
                <a:solidFill>
                  <a:schemeClr val="dk1"/>
                </a:solidFill>
                <a:latin typeface="Arial"/>
                <a:ea typeface="Arial"/>
                <a:cs typeface="Arial"/>
                <a:sym typeface="Arial"/>
              </a:rPr>
              <a:t>come-along</a:t>
            </a:r>
            <a:r>
              <a:rPr lang="en-US" sz="1600" b="0" i="0" u="none">
                <a:solidFill>
                  <a:schemeClr val="dk1"/>
                </a:solidFill>
                <a:latin typeface="Arial"/>
                <a:ea typeface="Arial"/>
                <a:cs typeface="Arial"/>
                <a:sym typeface="Arial"/>
              </a:rPr>
              <a:t>, is used to pull the steel in position (figure 7-13).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Bracing </a:t>
            </a:r>
            <a:r>
              <a:rPr lang="en-US" sz="1600" b="0" i="0" u="none">
                <a:solidFill>
                  <a:schemeClr val="dk1"/>
                </a:solidFill>
                <a:latin typeface="Arial"/>
                <a:ea typeface="Arial"/>
                <a:cs typeface="Arial"/>
                <a:sym typeface="Arial"/>
              </a:rPr>
              <a:t>involves installing diagonal steel components to make the frame rigid.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Once the frame is permanently fastened with bolts, rivets, or welding, the guy wires are removed.</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01"/>
        <p:cNvGrpSpPr/>
        <p:nvPr/>
      </p:nvGrpSpPr>
      <p:grpSpPr>
        <a:xfrm>
          <a:off x="0" y="0"/>
          <a:ext cx="0" cy="0"/>
          <a:chOff x="0" y="0"/>
          <a:chExt cx="0" cy="0"/>
        </a:xfrm>
      </p:grpSpPr>
      <p:sp>
        <p:nvSpPr>
          <p:cNvPr id="802" name="Google Shape;802;p1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Reinforcing Steel</a:t>
            </a:r>
            <a:endParaRPr/>
          </a:p>
        </p:txBody>
      </p:sp>
      <p:sp>
        <p:nvSpPr>
          <p:cNvPr id="803" name="Google Shape;803;p13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Concrete is often reinforced with steel to give the concrete additional tensile strength.</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Rebar</a:t>
            </a:r>
            <a:r>
              <a:rPr lang="en-US" sz="2800" b="0" i="0" u="none">
                <a:solidFill>
                  <a:schemeClr val="dk1"/>
                </a:solidFill>
                <a:latin typeface="Arial"/>
                <a:ea typeface="Arial"/>
                <a:cs typeface="Arial"/>
                <a:sym typeface="Arial"/>
              </a:rPr>
              <a:t> is used in footings, walls, columns, floors, sidewalks, and paving.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Welded wire mesh </a:t>
            </a:r>
            <a:r>
              <a:rPr lang="en-US" sz="2800" b="0" i="0" u="none">
                <a:solidFill>
                  <a:schemeClr val="dk1"/>
                </a:solidFill>
                <a:latin typeface="Arial"/>
                <a:ea typeface="Arial"/>
                <a:cs typeface="Arial"/>
                <a:sym typeface="Arial"/>
              </a:rPr>
              <a:t>may replace the rebar in floors, sidewalks, and paving.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High tensile strength steel </a:t>
            </a:r>
            <a:r>
              <a:rPr lang="en-US" sz="2800" b="0" i="0" u="none">
                <a:solidFill>
                  <a:schemeClr val="dk1"/>
                </a:solidFill>
                <a:latin typeface="Arial"/>
                <a:ea typeface="Arial"/>
                <a:cs typeface="Arial"/>
                <a:sym typeface="Arial"/>
              </a:rPr>
              <a:t>(HTSS)</a:t>
            </a:r>
            <a:r>
              <a:rPr lang="en-US" sz="2800" b="1" i="0" u="none">
                <a:solidFill>
                  <a:schemeClr val="dk1"/>
                </a:solidFill>
                <a:latin typeface="Arial"/>
                <a:ea typeface="Arial"/>
                <a:cs typeface="Arial"/>
                <a:sym typeface="Arial"/>
              </a:rPr>
              <a:t> cable </a:t>
            </a:r>
            <a:r>
              <a:rPr lang="en-US" sz="2800" b="0" i="0" u="none">
                <a:solidFill>
                  <a:schemeClr val="dk1"/>
                </a:solidFill>
                <a:latin typeface="Arial"/>
                <a:ea typeface="Arial"/>
                <a:cs typeface="Arial"/>
                <a:sym typeface="Arial"/>
              </a:rPr>
              <a:t>is most often used in concrete beams, floor panels, and other products that are manufactured off site.</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07"/>
        <p:cNvGrpSpPr/>
        <p:nvPr/>
      </p:nvGrpSpPr>
      <p:grpSpPr>
        <a:xfrm>
          <a:off x="0" y="0"/>
          <a:ext cx="0" cy="0"/>
          <a:chOff x="0" y="0"/>
          <a:chExt cx="0" cy="0"/>
        </a:xfrm>
      </p:grpSpPr>
      <p:sp>
        <p:nvSpPr>
          <p:cNvPr id="808" name="Google Shape;808;p1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Steel Plate and Sheet Steel</a:t>
            </a:r>
            <a:endParaRPr/>
          </a:p>
        </p:txBody>
      </p:sp>
      <p:sp>
        <p:nvSpPr>
          <p:cNvPr id="809" name="Google Shape;809;p13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Flat slabs of steel that are 1/8” and thicker are called steel plate.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Sheet steel is less than 1/8” thick.</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Sheet steel that is specially coated may be used for decking under concrete floors, siding, or roofing.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Heating and air conditioning ducts are often made from galvanized sheet steel. </a:t>
            </a:r>
            <a:r>
              <a:rPr lang="en-US" sz="2800" b="1" i="0" u="none">
                <a:solidFill>
                  <a:schemeClr val="dk1"/>
                </a:solidFill>
                <a:latin typeface="Arial"/>
                <a:ea typeface="Arial"/>
                <a:cs typeface="Arial"/>
                <a:sym typeface="Arial"/>
              </a:rPr>
              <a:t>Galvanizing </a:t>
            </a:r>
            <a:r>
              <a:rPr lang="en-US" sz="2800" b="0" i="0" u="none">
                <a:solidFill>
                  <a:schemeClr val="dk1"/>
                </a:solidFill>
                <a:latin typeface="Arial"/>
                <a:ea typeface="Arial"/>
                <a:cs typeface="Arial"/>
                <a:sym typeface="Arial"/>
              </a:rPr>
              <a:t>is a process in which steel is coated with zinc to prevent rusting.</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13"/>
        <p:cNvGrpSpPr/>
        <p:nvPr/>
      </p:nvGrpSpPr>
      <p:grpSpPr>
        <a:xfrm>
          <a:off x="0" y="0"/>
          <a:ext cx="0" cy="0"/>
          <a:chOff x="0" y="0"/>
          <a:chExt cx="0" cy="0"/>
        </a:xfrm>
      </p:grpSpPr>
      <p:sp>
        <p:nvSpPr>
          <p:cNvPr id="814" name="Google Shape;814;p1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Steel Pipe and Tubing</a:t>
            </a:r>
            <a:endParaRPr/>
          </a:p>
        </p:txBody>
      </p:sp>
      <p:sp>
        <p:nvSpPr>
          <p:cNvPr id="815" name="Google Shape;815;p13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Most steel pipe and steel tubing is produced using an electric welding process.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Steel </a:t>
            </a:r>
            <a:r>
              <a:rPr lang="en-US" sz="2800" b="1" i="0" u="none">
                <a:solidFill>
                  <a:schemeClr val="dk1"/>
                </a:solidFill>
                <a:latin typeface="Arial"/>
                <a:ea typeface="Arial"/>
                <a:cs typeface="Arial"/>
                <a:sym typeface="Arial"/>
              </a:rPr>
              <a:t>tubing</a:t>
            </a:r>
            <a:r>
              <a:rPr lang="en-US" sz="2800" b="0" i="0" u="none">
                <a:solidFill>
                  <a:schemeClr val="dk1"/>
                </a:solidFill>
                <a:latin typeface="Arial"/>
                <a:ea typeface="Arial"/>
                <a:cs typeface="Arial"/>
                <a:sym typeface="Arial"/>
              </a:rPr>
              <a:t> used for structural components is cleaned and coated with a primer.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Black iron </a:t>
            </a:r>
            <a:r>
              <a:rPr lang="en-US" sz="2800" b="1" i="0" u="none">
                <a:solidFill>
                  <a:schemeClr val="dk1"/>
                </a:solidFill>
                <a:latin typeface="Arial"/>
                <a:ea typeface="Arial"/>
                <a:cs typeface="Arial"/>
                <a:sym typeface="Arial"/>
              </a:rPr>
              <a:t>pipe</a:t>
            </a:r>
            <a:r>
              <a:rPr lang="en-US" sz="2800" b="0" i="0" u="none">
                <a:solidFill>
                  <a:schemeClr val="dk1"/>
                </a:solidFill>
                <a:latin typeface="Arial"/>
                <a:ea typeface="Arial"/>
                <a:cs typeface="Arial"/>
                <a:sym typeface="Arial"/>
              </a:rPr>
              <a:t> and fittings are used for compressed air and fuel gas piping.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Steel pipe is joined using threaded fittings that are tapered. This makes the joint watertight. </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19"/>
        <p:cNvGrpSpPr/>
        <p:nvPr/>
      </p:nvGrpSpPr>
      <p:grpSpPr>
        <a:xfrm>
          <a:off x="0" y="0"/>
          <a:ext cx="0" cy="0"/>
          <a:chOff x="0" y="0"/>
          <a:chExt cx="0" cy="0"/>
        </a:xfrm>
      </p:grpSpPr>
      <p:sp>
        <p:nvSpPr>
          <p:cNvPr id="820" name="Google Shape;820;p1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Light Gage Steel Framing Members</a:t>
            </a:r>
            <a:endParaRPr/>
          </a:p>
        </p:txBody>
      </p:sp>
      <p:sp>
        <p:nvSpPr>
          <p:cNvPr id="821" name="Google Shape;821;p13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Light gage steel framing members </a:t>
            </a:r>
            <a:r>
              <a:rPr lang="en-US" sz="3200" b="0" i="0" u="none">
                <a:solidFill>
                  <a:schemeClr val="dk1"/>
                </a:solidFill>
                <a:latin typeface="Arial"/>
                <a:ea typeface="Arial"/>
                <a:cs typeface="Arial"/>
                <a:sym typeface="Arial"/>
              </a:rPr>
              <a:t>have long been used for interior wall studs in commercial buildings.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Metal framing tends to be less expensive than wood framing.</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Disadvantage is metal studs in exterior walls increases heat flow, reducing the insulating value of the exterior wall.</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25"/>
        <p:cNvGrpSpPr/>
        <p:nvPr/>
      </p:nvGrpSpPr>
      <p:grpSpPr>
        <a:xfrm>
          <a:off x="0" y="0"/>
          <a:ext cx="0" cy="0"/>
          <a:chOff x="0" y="0"/>
          <a:chExt cx="0" cy="0"/>
        </a:xfrm>
      </p:grpSpPr>
      <p:sp>
        <p:nvSpPr>
          <p:cNvPr id="826" name="Google Shape;826;p1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Framing Connectors</a:t>
            </a:r>
            <a:endParaRPr/>
          </a:p>
        </p:txBody>
      </p:sp>
      <p:sp>
        <p:nvSpPr>
          <p:cNvPr id="827" name="Google Shape;827;p13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Framing connectors are designed to increase the strength of connections.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They are made of galvanized steel and are prepunched for fasteners.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Strapping connectors</a:t>
            </a:r>
            <a:r>
              <a:rPr lang="en-US" sz="2000" b="0" i="0" u="none">
                <a:solidFill>
                  <a:schemeClr val="dk1"/>
                </a:solidFill>
                <a:latin typeface="Arial"/>
                <a:ea typeface="Arial"/>
                <a:cs typeface="Arial"/>
                <a:sym typeface="Arial"/>
              </a:rPr>
              <a:t>, also called </a:t>
            </a:r>
            <a:r>
              <a:rPr lang="en-US" sz="2000" b="1" i="0" u="none">
                <a:solidFill>
                  <a:schemeClr val="dk1"/>
                </a:solidFill>
                <a:latin typeface="Arial"/>
                <a:ea typeface="Arial"/>
                <a:cs typeface="Arial"/>
                <a:sym typeface="Arial"/>
              </a:rPr>
              <a:t>ties </a:t>
            </a:r>
            <a:r>
              <a:rPr lang="en-US" sz="2000" b="0" i="0" u="none">
                <a:solidFill>
                  <a:schemeClr val="dk1"/>
                </a:solidFill>
                <a:latin typeface="Arial"/>
                <a:ea typeface="Arial"/>
                <a:cs typeface="Arial"/>
                <a:sym typeface="Arial"/>
              </a:rPr>
              <a:t>hold parts of a frame together. They are often required by building codes in earthquake zones and areas where high wind speeds are a concern.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Hanging connectors </a:t>
            </a:r>
            <a:r>
              <a:rPr lang="en-US" sz="2000" b="0" i="0" u="none">
                <a:solidFill>
                  <a:schemeClr val="dk1"/>
                </a:solidFill>
                <a:latin typeface="Arial"/>
                <a:ea typeface="Arial"/>
                <a:cs typeface="Arial"/>
                <a:sym typeface="Arial"/>
              </a:rPr>
              <a:t>connect the end of one framing member to the side of another.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Both strapping and hanging connectors are attached with nails or screws.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Corrosion resistant fasteners are required for exterior applications.</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31"/>
        <p:cNvGrpSpPr/>
        <p:nvPr/>
      </p:nvGrpSpPr>
      <p:grpSpPr>
        <a:xfrm>
          <a:off x="0" y="0"/>
          <a:ext cx="0" cy="0"/>
          <a:chOff x="0" y="0"/>
          <a:chExt cx="0" cy="0"/>
        </a:xfrm>
      </p:grpSpPr>
      <p:sp>
        <p:nvSpPr>
          <p:cNvPr id="832" name="Google Shape;832;p1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Fasteners</a:t>
            </a:r>
            <a:endParaRPr/>
          </a:p>
        </p:txBody>
      </p:sp>
      <p:sp>
        <p:nvSpPr>
          <p:cNvPr id="833" name="Google Shape;833;p13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Nails, bolts, and screws are the most commonly used </a:t>
            </a:r>
            <a:r>
              <a:rPr lang="en-US" sz="1800" b="1" i="0" u="none">
                <a:solidFill>
                  <a:schemeClr val="dk1"/>
                </a:solidFill>
                <a:latin typeface="Arial"/>
                <a:ea typeface="Arial"/>
                <a:cs typeface="Arial"/>
                <a:sym typeface="Arial"/>
              </a:rPr>
              <a:t>fasteners</a:t>
            </a:r>
            <a:r>
              <a:rPr lang="en-US" sz="1800" b="0" i="0" u="none">
                <a:solidFill>
                  <a:schemeClr val="dk1"/>
                </a:solidFill>
                <a:latin typeface="Arial"/>
                <a:ea typeface="Arial"/>
                <a:cs typeface="Arial"/>
                <a:sym typeface="Arial"/>
              </a:rPr>
              <a:t> in construction.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In the late 1800’s, a machine was invented that made </a:t>
            </a:r>
            <a:r>
              <a:rPr lang="en-US" sz="1800" b="1" i="0" u="none">
                <a:solidFill>
                  <a:schemeClr val="dk1"/>
                </a:solidFill>
                <a:latin typeface="Arial"/>
                <a:ea typeface="Arial"/>
                <a:cs typeface="Arial"/>
                <a:sym typeface="Arial"/>
              </a:rPr>
              <a:t>nails</a:t>
            </a:r>
            <a:r>
              <a:rPr lang="en-US" sz="1800" b="0" i="0" u="none">
                <a:solidFill>
                  <a:schemeClr val="dk1"/>
                </a:solidFill>
                <a:latin typeface="Arial"/>
                <a:ea typeface="Arial"/>
                <a:cs typeface="Arial"/>
                <a:sym typeface="Arial"/>
              </a:rPr>
              <a:t> from wire. </a:t>
            </a:r>
            <a:r>
              <a:rPr lang="en-US" sz="1800" b="1" i="0" u="none">
                <a:solidFill>
                  <a:schemeClr val="dk1"/>
                </a:solidFill>
                <a:latin typeface="Arial"/>
                <a:ea typeface="Arial"/>
                <a:cs typeface="Arial"/>
                <a:sym typeface="Arial"/>
              </a:rPr>
              <a:t>Roofing nails </a:t>
            </a:r>
            <a:r>
              <a:rPr lang="en-US" sz="1800" b="0" i="0" u="none">
                <a:solidFill>
                  <a:schemeClr val="dk1"/>
                </a:solidFill>
                <a:latin typeface="Arial"/>
                <a:ea typeface="Arial"/>
                <a:cs typeface="Arial"/>
                <a:sym typeface="Arial"/>
              </a:rPr>
              <a:t>have large heads to prevent them from pulling through shingles. In construction today, most nails are driven with nail guns.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Bolts </a:t>
            </a:r>
            <a:r>
              <a:rPr lang="en-US" sz="1800" b="0" i="0" u="none">
                <a:solidFill>
                  <a:schemeClr val="dk1"/>
                </a:solidFill>
                <a:latin typeface="Arial"/>
                <a:ea typeface="Arial"/>
                <a:cs typeface="Arial"/>
                <a:sym typeface="Arial"/>
              </a:rPr>
              <a:t>are inserted through holes drilled in the materials to be fastened. They are secured using nuts that thread onto the bolt. </a:t>
            </a:r>
            <a:r>
              <a:rPr lang="en-US" sz="1800" b="1" i="0" u="none">
                <a:solidFill>
                  <a:schemeClr val="dk1"/>
                </a:solidFill>
                <a:latin typeface="Arial"/>
                <a:ea typeface="Arial"/>
                <a:cs typeface="Arial"/>
                <a:sym typeface="Arial"/>
              </a:rPr>
              <a:t>Anchor bolts </a:t>
            </a:r>
            <a:r>
              <a:rPr lang="en-US" sz="1800" b="0" i="0" u="none">
                <a:solidFill>
                  <a:schemeClr val="dk1"/>
                </a:solidFill>
                <a:latin typeface="Arial"/>
                <a:ea typeface="Arial"/>
                <a:cs typeface="Arial"/>
                <a:sym typeface="Arial"/>
              </a:rPr>
              <a:t>are embedded in concrete foundations. The hook or twist on the embedded end of the anchor bolt prevents the bolt from pulling out of cured concrete.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One advantage of </a:t>
            </a:r>
            <a:r>
              <a:rPr lang="en-US" sz="1800" b="1" i="0" u="none">
                <a:solidFill>
                  <a:schemeClr val="dk1"/>
                </a:solidFill>
                <a:latin typeface="Arial"/>
                <a:ea typeface="Arial"/>
                <a:cs typeface="Arial"/>
                <a:sym typeface="Arial"/>
              </a:rPr>
              <a:t>screws</a:t>
            </a:r>
            <a:r>
              <a:rPr lang="en-US" sz="1800" b="0" i="0" u="none">
                <a:solidFill>
                  <a:schemeClr val="dk1"/>
                </a:solidFill>
                <a:latin typeface="Arial"/>
                <a:ea typeface="Arial"/>
                <a:cs typeface="Arial"/>
                <a:sym typeface="Arial"/>
              </a:rPr>
              <a:t> over nails is that they can be removed without damaging the components being fastened.  Common types of screwdriver shapes are slotted, Phillips, square, and combination drive (fig 7-33, page 141). </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37"/>
        <p:cNvGrpSpPr/>
        <p:nvPr/>
      </p:nvGrpSpPr>
      <p:grpSpPr>
        <a:xfrm>
          <a:off x="0" y="0"/>
          <a:ext cx="0" cy="0"/>
          <a:chOff x="0" y="0"/>
          <a:chExt cx="0" cy="0"/>
        </a:xfrm>
      </p:grpSpPr>
      <p:sp>
        <p:nvSpPr>
          <p:cNvPr id="838" name="Google Shape;838;p1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Working with Fasteners</a:t>
            </a:r>
            <a:endParaRPr/>
          </a:p>
        </p:txBody>
      </p:sp>
      <p:sp>
        <p:nvSpPr>
          <p:cNvPr id="839" name="Google Shape;839;p13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Finish nails </a:t>
            </a:r>
            <a:r>
              <a:rPr lang="en-US" sz="2400" b="0" i="0" u="none">
                <a:solidFill>
                  <a:schemeClr val="dk1"/>
                </a:solidFill>
                <a:latin typeface="Arial"/>
                <a:ea typeface="Arial"/>
                <a:cs typeface="Arial"/>
                <a:sym typeface="Arial"/>
              </a:rPr>
              <a:t>are set below the board surface with a nail set. Setting permits the nail head to be covered by putty so it is not visible (fig 7-37, page 142).</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Screw installation </a:t>
            </a:r>
            <a:r>
              <a:rPr lang="en-US" sz="2400" b="0" i="0" u="none">
                <a:solidFill>
                  <a:schemeClr val="dk1"/>
                </a:solidFill>
                <a:latin typeface="Arial"/>
                <a:ea typeface="Arial"/>
                <a:cs typeface="Arial"/>
                <a:sym typeface="Arial"/>
              </a:rPr>
              <a:t>often requires that a clearance hole be drilled through the top piece of the material and a pilot hole be drilled into the bottom piece of the material. A clearance hole allows the screw to be driven without splitting the wood and reduces the force required to drive the screw.</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43"/>
        <p:cNvGrpSpPr/>
        <p:nvPr/>
      </p:nvGrpSpPr>
      <p:grpSpPr>
        <a:xfrm>
          <a:off x="0" y="0"/>
          <a:ext cx="0" cy="0"/>
          <a:chOff x="0" y="0"/>
          <a:chExt cx="0" cy="0"/>
        </a:xfrm>
      </p:grpSpPr>
      <p:sp>
        <p:nvSpPr>
          <p:cNvPr id="844" name="Google Shape;844;p1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Aluminum and Copper</a:t>
            </a:r>
            <a:endParaRPr/>
          </a:p>
        </p:txBody>
      </p:sp>
      <p:sp>
        <p:nvSpPr>
          <p:cNvPr id="845" name="Google Shape;845;p14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Neither aluminum or copper rust (nonferrous metals), so they are commonly used where rust resistance is important.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Aluminum</a:t>
            </a:r>
            <a:r>
              <a:rPr lang="en-US" sz="2400" b="0" i="0" u="none">
                <a:solidFill>
                  <a:schemeClr val="dk1"/>
                </a:solidFill>
                <a:latin typeface="Arial"/>
                <a:ea typeface="Arial"/>
                <a:cs typeface="Arial"/>
                <a:sym typeface="Arial"/>
              </a:rPr>
              <a:t>  sheet is formed into gutters, downspouts, siding, flashing, and roofing.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Aluminum extrusions are used to make window and door frames.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Copper </a:t>
            </a:r>
            <a:r>
              <a:rPr lang="en-US" sz="2400" b="0" i="0" u="none">
                <a:solidFill>
                  <a:schemeClr val="dk1"/>
                </a:solidFill>
                <a:latin typeface="Arial"/>
                <a:ea typeface="Arial"/>
                <a:cs typeface="Arial"/>
                <a:sym typeface="Arial"/>
              </a:rPr>
              <a:t>sheets are formed into gutters, downspouts, flashing, and roofing.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Most electrical wire is made from </a:t>
            </a:r>
            <a:r>
              <a:rPr lang="en-US" sz="2400" b="1" i="0" u="none">
                <a:solidFill>
                  <a:schemeClr val="dk1"/>
                </a:solidFill>
                <a:latin typeface="Arial"/>
                <a:ea typeface="Arial"/>
                <a:cs typeface="Arial"/>
                <a:sym typeface="Arial"/>
              </a:rPr>
              <a:t>copper</a:t>
            </a:r>
            <a:r>
              <a:rPr lang="en-US" sz="2400" b="0" i="0" u="none">
                <a:solidFill>
                  <a:schemeClr val="dk1"/>
                </a:solidFill>
                <a:latin typeface="Arial"/>
                <a:ea typeface="Arial"/>
                <a:cs typeface="Arial"/>
                <a:sym typeface="Arial"/>
              </a:rPr>
              <a:t>.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Copper pipe and fittings are widely used for plumbing.</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49"/>
        <p:cNvGrpSpPr/>
        <p:nvPr/>
      </p:nvGrpSpPr>
      <p:grpSpPr>
        <a:xfrm>
          <a:off x="0" y="0"/>
          <a:ext cx="0" cy="0"/>
          <a:chOff x="0" y="0"/>
          <a:chExt cx="0" cy="0"/>
        </a:xfrm>
      </p:grpSpPr>
      <p:sp>
        <p:nvSpPr>
          <p:cNvPr id="850" name="Google Shape;850;p1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851" name="Google Shape;851;p14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Ferrous metals </a:t>
            </a:r>
            <a:r>
              <a:rPr lang="en-US" sz="1200" b="0" i="0" u="none">
                <a:solidFill>
                  <a:schemeClr val="dk1"/>
                </a:solidFill>
                <a:latin typeface="Arial"/>
                <a:ea typeface="Arial"/>
                <a:cs typeface="Arial"/>
                <a:sym typeface="Arial"/>
              </a:rPr>
              <a:t>contain a large percentage of iron. Steel is an example of a ferrous metal. They are magnetic.</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Combining metals with other elements forms </a:t>
            </a:r>
            <a:r>
              <a:rPr lang="en-US" sz="1200" b="1" i="0" u="none">
                <a:solidFill>
                  <a:schemeClr val="dk1"/>
                </a:solidFill>
                <a:latin typeface="Arial"/>
                <a:ea typeface="Arial"/>
                <a:cs typeface="Arial"/>
                <a:sym typeface="Arial"/>
              </a:rPr>
              <a:t>alloys</a:t>
            </a:r>
            <a:r>
              <a:rPr lang="en-US" sz="1200" b="0" i="0" u="none">
                <a:solidFill>
                  <a:schemeClr val="dk1"/>
                </a:solidFill>
                <a:latin typeface="Arial"/>
                <a:ea typeface="Arial"/>
                <a:cs typeface="Arial"/>
                <a:sym typeface="Arial"/>
              </a:rPr>
              <a:t>. Steel is an alloy of iron and carbon.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Casting</a:t>
            </a:r>
            <a:r>
              <a:rPr lang="en-US" sz="1200" b="0" i="0" u="none">
                <a:solidFill>
                  <a:schemeClr val="dk1"/>
                </a:solidFill>
                <a:latin typeface="Arial"/>
                <a:ea typeface="Arial"/>
                <a:cs typeface="Arial"/>
                <a:sym typeface="Arial"/>
              </a:rPr>
              <a:t> is done by pouring molten steel into moulds or by continuous casting.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Extrusion</a:t>
            </a:r>
            <a:r>
              <a:rPr lang="en-US" sz="1200" b="0" i="0" u="none">
                <a:solidFill>
                  <a:schemeClr val="dk1"/>
                </a:solidFill>
                <a:latin typeface="Arial"/>
                <a:ea typeface="Arial"/>
                <a:cs typeface="Arial"/>
                <a:sym typeface="Arial"/>
              </a:rPr>
              <a:t> produces shapes of uniform cross section by forcing steel through dies of appropriate shape. Tubing, pipe, and bars can be extruded in a variety of shapes and sizes.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Forging </a:t>
            </a:r>
            <a:r>
              <a:rPr lang="en-US" sz="1200" b="0" i="0" u="none">
                <a:solidFill>
                  <a:schemeClr val="dk1"/>
                </a:solidFill>
                <a:latin typeface="Arial"/>
                <a:ea typeface="Arial"/>
                <a:cs typeface="Arial"/>
                <a:sym typeface="Arial"/>
              </a:rPr>
              <a:t>involves pressing or stamping preheated steel between dies of the desired shape. Forging is used to make tools, brackets, clamps, and some fasteners.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Drawing</a:t>
            </a:r>
            <a:r>
              <a:rPr lang="en-US" sz="1200" b="0" i="0" u="none">
                <a:solidFill>
                  <a:schemeClr val="dk1"/>
                </a:solidFill>
                <a:latin typeface="Arial"/>
                <a:ea typeface="Arial"/>
                <a:cs typeface="Arial"/>
                <a:sym typeface="Arial"/>
              </a:rPr>
              <a:t> involves pulling steel through a series of dies to produce a desired cross sectional shape. Drawing is primarily used to make wire.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Structural steel </a:t>
            </a:r>
            <a:r>
              <a:rPr lang="en-US" sz="1200" b="0" i="0" u="none">
                <a:solidFill>
                  <a:schemeClr val="dk1"/>
                </a:solidFill>
                <a:latin typeface="Arial"/>
                <a:ea typeface="Arial"/>
                <a:cs typeface="Arial"/>
                <a:sym typeface="Arial"/>
              </a:rPr>
              <a:t>is construction material that has specific properties and is formed into cross sections, or shapes.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Columns </a:t>
            </a:r>
            <a:r>
              <a:rPr lang="en-US" sz="1200" b="0" i="0" u="none">
                <a:solidFill>
                  <a:schemeClr val="dk1"/>
                </a:solidFill>
                <a:latin typeface="Arial"/>
                <a:ea typeface="Arial"/>
                <a:cs typeface="Arial"/>
                <a:sym typeface="Arial"/>
              </a:rPr>
              <a:t>provide vertical support. I beams and wide flange I beams are typically used for columns.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Girders</a:t>
            </a:r>
            <a:r>
              <a:rPr lang="en-US" sz="1200" b="0" i="0" u="none">
                <a:solidFill>
                  <a:schemeClr val="dk1"/>
                </a:solidFill>
                <a:latin typeface="Arial"/>
                <a:ea typeface="Arial"/>
                <a:cs typeface="Arial"/>
                <a:sym typeface="Arial"/>
              </a:rPr>
              <a:t> are large horizontal structural members that are supported by columns.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Beams</a:t>
            </a:r>
            <a:r>
              <a:rPr lang="en-US" sz="1200" b="0" i="0" u="none">
                <a:solidFill>
                  <a:schemeClr val="dk1"/>
                </a:solidFill>
                <a:latin typeface="Arial"/>
                <a:ea typeface="Arial"/>
                <a:cs typeface="Arial"/>
                <a:sym typeface="Arial"/>
              </a:rPr>
              <a:t> are horizontal structural members that are supported by girders.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hand operated winch, called a </a:t>
            </a:r>
            <a:r>
              <a:rPr lang="en-US" sz="1200" b="1" i="0" u="none">
                <a:solidFill>
                  <a:schemeClr val="dk1"/>
                </a:solidFill>
                <a:latin typeface="Arial"/>
                <a:ea typeface="Arial"/>
                <a:cs typeface="Arial"/>
                <a:sym typeface="Arial"/>
              </a:rPr>
              <a:t>come-along</a:t>
            </a:r>
            <a:r>
              <a:rPr lang="en-US" sz="1200" b="0" i="0" u="none">
                <a:solidFill>
                  <a:schemeClr val="dk1"/>
                </a:solidFill>
                <a:latin typeface="Arial"/>
                <a:ea typeface="Arial"/>
                <a:cs typeface="Arial"/>
                <a:sym typeface="Arial"/>
              </a:rPr>
              <a:t>, is used to pull the steel in position.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Bracing </a:t>
            </a:r>
            <a:r>
              <a:rPr lang="en-US" sz="1200" b="0" i="0" u="none">
                <a:solidFill>
                  <a:schemeClr val="dk1"/>
                </a:solidFill>
                <a:latin typeface="Arial"/>
                <a:ea typeface="Arial"/>
                <a:cs typeface="Arial"/>
                <a:sym typeface="Arial"/>
              </a:rPr>
              <a:t>involves installing diagonal steel components to make the frame rigid.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 </a:t>
            </a:r>
            <a:r>
              <a:rPr lang="en-US" sz="1200" b="1" i="0" u="none">
                <a:solidFill>
                  <a:schemeClr val="dk1"/>
                </a:solidFill>
                <a:latin typeface="Arial"/>
                <a:ea typeface="Arial"/>
                <a:cs typeface="Arial"/>
                <a:sym typeface="Arial"/>
              </a:rPr>
              <a:t>Galvanizing </a:t>
            </a:r>
            <a:r>
              <a:rPr lang="en-US" sz="1200" b="0" i="0" u="none">
                <a:solidFill>
                  <a:schemeClr val="dk1"/>
                </a:solidFill>
                <a:latin typeface="Arial"/>
                <a:ea typeface="Arial"/>
                <a:cs typeface="Arial"/>
                <a:sym typeface="Arial"/>
              </a:rPr>
              <a:t>is a process in which steel is coated with zinc to prevent rusting.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Steel </a:t>
            </a:r>
            <a:r>
              <a:rPr lang="en-US" sz="1200" b="1" i="0" u="none">
                <a:solidFill>
                  <a:schemeClr val="dk1"/>
                </a:solidFill>
                <a:latin typeface="Arial"/>
                <a:ea typeface="Arial"/>
                <a:cs typeface="Arial"/>
                <a:sym typeface="Arial"/>
              </a:rPr>
              <a:t>tubing</a:t>
            </a:r>
            <a:r>
              <a:rPr lang="en-US" sz="1200" b="0" i="0" u="none">
                <a:solidFill>
                  <a:schemeClr val="dk1"/>
                </a:solidFill>
                <a:latin typeface="Arial"/>
                <a:ea typeface="Arial"/>
                <a:cs typeface="Arial"/>
                <a:sym typeface="Arial"/>
              </a:rPr>
              <a:t> used for structural components is cleaned and coated with a primer.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Black iron </a:t>
            </a:r>
            <a:r>
              <a:rPr lang="en-US" sz="1200" b="1" i="0" u="none">
                <a:solidFill>
                  <a:schemeClr val="dk1"/>
                </a:solidFill>
                <a:latin typeface="Arial"/>
                <a:ea typeface="Arial"/>
                <a:cs typeface="Arial"/>
                <a:sym typeface="Arial"/>
              </a:rPr>
              <a:t>pipe</a:t>
            </a:r>
            <a:r>
              <a:rPr lang="en-US" sz="1200" b="0" i="0" u="none">
                <a:solidFill>
                  <a:schemeClr val="dk1"/>
                </a:solidFill>
                <a:latin typeface="Arial"/>
                <a:ea typeface="Arial"/>
                <a:cs typeface="Arial"/>
                <a:sym typeface="Arial"/>
              </a:rPr>
              <a:t> and fittings are used for compressed air and fuel gas piping.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Light gage steel framing members </a:t>
            </a:r>
            <a:r>
              <a:rPr lang="en-US" sz="1200" b="0" i="0" u="none">
                <a:solidFill>
                  <a:schemeClr val="dk1"/>
                </a:solidFill>
                <a:latin typeface="Arial"/>
                <a:ea typeface="Arial"/>
                <a:cs typeface="Arial"/>
                <a:sym typeface="Arial"/>
              </a:rPr>
              <a:t>have long been used for interior wall studs in commercial buildings.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Nails, bolts, and screws are the most commonly used </a:t>
            </a:r>
            <a:r>
              <a:rPr lang="en-US" sz="1200" b="1" i="0" u="none">
                <a:solidFill>
                  <a:schemeClr val="dk1"/>
                </a:solidFill>
                <a:latin typeface="Arial"/>
                <a:ea typeface="Arial"/>
                <a:cs typeface="Arial"/>
                <a:sym typeface="Arial"/>
              </a:rPr>
              <a:t>fasteners</a:t>
            </a:r>
            <a:r>
              <a:rPr lang="en-US" sz="1200" b="0" i="0" u="none">
                <a:solidFill>
                  <a:schemeClr val="dk1"/>
                </a:solidFill>
                <a:latin typeface="Arial"/>
                <a:ea typeface="Arial"/>
                <a:cs typeface="Arial"/>
                <a:sym typeface="Arial"/>
              </a:rPr>
              <a:t> in construction.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Aluminum</a:t>
            </a:r>
            <a:r>
              <a:rPr lang="en-US" sz="1200" b="0" i="0" u="none">
                <a:solidFill>
                  <a:schemeClr val="dk1"/>
                </a:solidFill>
                <a:latin typeface="Arial"/>
                <a:ea typeface="Arial"/>
                <a:cs typeface="Arial"/>
                <a:sym typeface="Arial"/>
              </a:rPr>
              <a:t>  sheet is formed into gutters, downspouts, siding, flashing, and roofing.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Most electrical wire is made from </a:t>
            </a:r>
            <a:r>
              <a:rPr lang="en-US" sz="1200" b="1" i="0" u="none">
                <a:solidFill>
                  <a:schemeClr val="dk1"/>
                </a:solidFill>
                <a:latin typeface="Arial"/>
                <a:ea typeface="Arial"/>
                <a:cs typeface="Arial"/>
                <a:sym typeface="Arial"/>
              </a:rPr>
              <a:t>copper</a:t>
            </a:r>
            <a:r>
              <a:rPr lang="en-US" sz="1200" b="0" i="0" u="none">
                <a:solidFill>
                  <a:schemeClr val="dk1"/>
                </a:solidFill>
                <a:latin typeface="Arial"/>
                <a:ea typeface="Arial"/>
                <a:cs typeface="Arial"/>
                <a:sym typeface="Arial"/>
              </a:rPr>
              <a:t>. </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Water</a:t>
            </a:r>
            <a:endParaRPr/>
          </a:p>
        </p:txBody>
      </p:sp>
      <p:sp>
        <p:nvSpPr>
          <p:cNvPr id="155" name="Google Shape;155;p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Chlorinating water </a:t>
            </a:r>
            <a:r>
              <a:rPr lang="en-US" sz="3200" b="0" i="0" u="none">
                <a:solidFill>
                  <a:schemeClr val="dk1"/>
                </a:solidFill>
                <a:latin typeface="Arial"/>
                <a:ea typeface="Arial"/>
                <a:cs typeface="Arial"/>
                <a:sym typeface="Arial"/>
              </a:rPr>
              <a:t>to kill the bacteria that caused cholera, typhoid, and dysentery began in London at the beginning of the 20</a:t>
            </a:r>
            <a:r>
              <a:rPr lang="en-US" sz="3200" b="0" i="0" u="none" baseline="30000">
                <a:solidFill>
                  <a:schemeClr val="dk1"/>
                </a:solidFill>
                <a:latin typeface="Arial"/>
                <a:ea typeface="Arial"/>
                <a:cs typeface="Arial"/>
                <a:sym typeface="Arial"/>
              </a:rPr>
              <a:t>th</a:t>
            </a:r>
            <a:r>
              <a:rPr lang="en-US" sz="3200" b="0" i="0" u="none">
                <a:solidFill>
                  <a:schemeClr val="dk1"/>
                </a:solidFill>
                <a:latin typeface="Arial"/>
                <a:ea typeface="Arial"/>
                <a:cs typeface="Arial"/>
                <a:sym typeface="Arial"/>
              </a:rPr>
              <a:t> century.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Cities build complex water treatment plants to remove contamination from our water.</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55"/>
        <p:cNvGrpSpPr/>
        <p:nvPr/>
      </p:nvGrpSpPr>
      <p:grpSpPr>
        <a:xfrm>
          <a:off x="0" y="0"/>
          <a:ext cx="0" cy="0"/>
          <a:chOff x="0" y="0"/>
          <a:chExt cx="0" cy="0"/>
        </a:xfrm>
      </p:grpSpPr>
      <p:sp>
        <p:nvSpPr>
          <p:cNvPr id="856" name="Google Shape;856;p14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8 Week 15 and 16</a:t>
            </a:r>
            <a:endParaRPr dirty="0"/>
          </a:p>
        </p:txBody>
      </p:sp>
      <p:sp>
        <p:nvSpPr>
          <p:cNvPr id="857" name="Google Shape;857;p14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Wood and Wood Products</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61"/>
        <p:cNvGrpSpPr/>
        <p:nvPr/>
      </p:nvGrpSpPr>
      <p:grpSpPr>
        <a:xfrm>
          <a:off x="0" y="0"/>
          <a:ext cx="0" cy="0"/>
          <a:chOff x="0" y="0"/>
          <a:chExt cx="0" cy="0"/>
        </a:xfrm>
      </p:grpSpPr>
      <p:sp>
        <p:nvSpPr>
          <p:cNvPr id="862" name="Google Shape;862;p1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863" name="Google Shape;863;p14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 </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Distinguish between hardwoods and softwoods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Outline the steps in lumber production</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various wood panel products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other wood products used in construction</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67"/>
        <p:cNvGrpSpPr/>
        <p:nvPr/>
      </p:nvGrpSpPr>
      <p:grpSpPr>
        <a:xfrm>
          <a:off x="0" y="0"/>
          <a:ext cx="0" cy="0"/>
          <a:chOff x="0" y="0"/>
          <a:chExt cx="0" cy="0"/>
        </a:xfrm>
      </p:grpSpPr>
      <p:sp>
        <p:nvSpPr>
          <p:cNvPr id="868" name="Google Shape;868;p1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Wood</a:t>
            </a:r>
            <a:endParaRPr/>
          </a:p>
        </p:txBody>
      </p:sp>
      <p:sp>
        <p:nvSpPr>
          <p:cNvPr id="869" name="Google Shape;869;p14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Solid lumber is used for framing, flooring, and cabinetry.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Wood chips are used to produce medium density fiber board.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Wood fibers are used to produce hardboard and paper.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Engineered wood products such as glue-laminated beams are also very useful in construction.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Wood is a </a:t>
            </a:r>
            <a:r>
              <a:rPr lang="en-US" sz="2400" b="1" i="0" u="none">
                <a:solidFill>
                  <a:schemeClr val="dk1"/>
                </a:solidFill>
                <a:latin typeface="Arial"/>
                <a:ea typeface="Arial"/>
                <a:cs typeface="Arial"/>
                <a:sym typeface="Arial"/>
              </a:rPr>
              <a:t>sustainable</a:t>
            </a:r>
            <a:r>
              <a:rPr lang="en-US" sz="2400" b="0" i="0" u="none">
                <a:solidFill>
                  <a:schemeClr val="dk1"/>
                </a:solidFill>
                <a:latin typeface="Arial"/>
                <a:ea typeface="Arial"/>
                <a:cs typeface="Arial"/>
                <a:sym typeface="Arial"/>
              </a:rPr>
              <a:t> resource.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Through wise forest management and tree farming, a continuing supply will be available.</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73"/>
        <p:cNvGrpSpPr/>
        <p:nvPr/>
      </p:nvGrpSpPr>
      <p:grpSpPr>
        <a:xfrm>
          <a:off x="0" y="0"/>
          <a:ext cx="0" cy="0"/>
          <a:chOff x="0" y="0"/>
          <a:chExt cx="0" cy="0"/>
        </a:xfrm>
      </p:grpSpPr>
      <p:sp>
        <p:nvSpPr>
          <p:cNvPr id="874" name="Google Shape;874;p14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Classification of Wood</a:t>
            </a:r>
            <a:endParaRPr/>
          </a:p>
        </p:txBody>
      </p:sp>
      <p:sp>
        <p:nvSpPr>
          <p:cNvPr id="875" name="Google Shape;875;p14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Wood is classified either as softwood or hardwood.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Softwood </a:t>
            </a:r>
            <a:r>
              <a:rPr lang="en-US" sz="2400" b="0" i="0" u="none">
                <a:solidFill>
                  <a:schemeClr val="dk1"/>
                </a:solidFill>
                <a:latin typeface="Arial"/>
                <a:ea typeface="Arial"/>
                <a:cs typeface="Arial"/>
                <a:sym typeface="Arial"/>
              </a:rPr>
              <a:t>trees have needles and produce seeds with no covering, such as pine cones. They also have relatively large, straight trunks from which long boards can be cut.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Hardwoods</a:t>
            </a:r>
            <a:r>
              <a:rPr lang="en-US" sz="2400" b="0" i="0" u="none">
                <a:solidFill>
                  <a:schemeClr val="dk1"/>
                </a:solidFill>
                <a:latin typeface="Arial"/>
                <a:ea typeface="Arial"/>
                <a:cs typeface="Arial"/>
                <a:sym typeface="Arial"/>
              </a:rPr>
              <a:t> come from deciduous trees, or trees that lose their leaves every fall. Most lumber from hardwood trees is used for interior trim, cabinet doors, and flooring because of its attractive appearance. </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79"/>
        <p:cNvGrpSpPr/>
        <p:nvPr/>
      </p:nvGrpSpPr>
      <p:grpSpPr>
        <a:xfrm>
          <a:off x="0" y="0"/>
          <a:ext cx="0" cy="0"/>
          <a:chOff x="0" y="0"/>
          <a:chExt cx="0" cy="0"/>
        </a:xfrm>
      </p:grpSpPr>
      <p:sp>
        <p:nvSpPr>
          <p:cNvPr id="880" name="Google Shape;880;p1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Lumber</a:t>
            </a:r>
            <a:endParaRPr/>
          </a:p>
        </p:txBody>
      </p:sp>
      <p:sp>
        <p:nvSpPr>
          <p:cNvPr id="881" name="Google Shape;881;p14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Lumber</a:t>
            </a:r>
            <a:r>
              <a:rPr lang="en-US" sz="1400" b="0" i="0" u="none">
                <a:solidFill>
                  <a:schemeClr val="dk1"/>
                </a:solidFill>
                <a:latin typeface="Arial"/>
                <a:ea typeface="Arial"/>
                <a:cs typeface="Arial"/>
                <a:sym typeface="Arial"/>
              </a:rPr>
              <a:t> is wood that has been processed into useable forms.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Converting logs into lumber</a:t>
            </a:r>
            <a:r>
              <a:rPr lang="en-US" sz="1400" b="0" i="0" u="none">
                <a:solidFill>
                  <a:schemeClr val="dk1"/>
                </a:solidFill>
                <a:latin typeface="Arial"/>
                <a:ea typeface="Arial"/>
                <a:cs typeface="Arial"/>
                <a:sym typeface="Arial"/>
              </a:rPr>
              <a:t>: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To transform wood into lumber trees are cut down. Branches are removed from the trunk and the trunk is cut into logs of the desired length. The logs are then transported to a saw mill for further processing.</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Debarked logs are placed on a carriage that feeds the logs past a saw that cuts them to the desired thickness.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Seasoning Lumber</a:t>
            </a:r>
            <a:r>
              <a:rPr lang="en-US" sz="1400" b="0" i="0" u="none">
                <a:solidFill>
                  <a:schemeClr val="dk1"/>
                </a:solidFill>
                <a:latin typeface="Arial"/>
                <a:ea typeface="Arial"/>
                <a:cs typeface="Arial"/>
                <a:sym typeface="Arial"/>
              </a:rPr>
              <a:t>: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To reduce the moisture content, freshly cut lumber is dried, or seasoned.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Lumber Classifications and Grades</a:t>
            </a:r>
            <a:r>
              <a:rPr lang="en-US" sz="1400" b="0" i="0" u="none">
                <a:solidFill>
                  <a:schemeClr val="dk1"/>
                </a:solidFill>
                <a:latin typeface="Arial"/>
                <a:ea typeface="Arial"/>
                <a:cs typeface="Arial"/>
                <a:sym typeface="Arial"/>
              </a:rPr>
              <a: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Grading is a measure of the quality of the lumber. Building codes specify the minimum grades of lumber that are permitted for framing buildings. Lumber grades differ for softwoods and hardwoods.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Boards</a:t>
            </a:r>
            <a:r>
              <a:rPr lang="en-US" sz="1400" b="0" i="0" u="none">
                <a:solidFill>
                  <a:schemeClr val="dk1"/>
                </a:solidFill>
                <a:latin typeface="Arial"/>
                <a:ea typeface="Arial"/>
                <a:cs typeface="Arial"/>
                <a:sym typeface="Arial"/>
              </a:rPr>
              <a:t> are less than 2” nominal thickness and graded based on appearance.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Dimension lumber </a:t>
            </a:r>
            <a:r>
              <a:rPr lang="en-US" sz="1400" b="0" i="0" u="none">
                <a:solidFill>
                  <a:schemeClr val="dk1"/>
                </a:solidFill>
                <a:latin typeface="Arial"/>
                <a:ea typeface="Arial"/>
                <a:cs typeface="Arial"/>
                <a:sym typeface="Arial"/>
              </a:rPr>
              <a:t>is more than 2” and less than 5” in nominal thickness and graded based on strength.</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Timbers are lumber greater than 5” thick and graded based on strength.</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Lumber sizes</a:t>
            </a:r>
            <a:r>
              <a:rPr lang="en-US" sz="1400" b="0" i="0" u="none">
                <a:solidFill>
                  <a:schemeClr val="dk1"/>
                </a:solidFill>
                <a:latin typeface="Arial"/>
                <a:ea typeface="Arial"/>
                <a:cs typeface="Arial"/>
                <a:sym typeface="Arial"/>
              </a:rPr>
              <a:t>: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Nominal size of lumber is greater than actual size.</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85"/>
        <p:cNvGrpSpPr/>
        <p:nvPr/>
      </p:nvGrpSpPr>
      <p:grpSpPr>
        <a:xfrm>
          <a:off x="0" y="0"/>
          <a:ext cx="0" cy="0"/>
          <a:chOff x="0" y="0"/>
          <a:chExt cx="0" cy="0"/>
        </a:xfrm>
      </p:grpSpPr>
      <p:sp>
        <p:nvSpPr>
          <p:cNvPr id="886" name="Google Shape;886;p1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Lumber</a:t>
            </a:r>
            <a:endParaRPr/>
          </a:p>
        </p:txBody>
      </p:sp>
      <p:sp>
        <p:nvSpPr>
          <p:cNvPr id="887" name="Google Shape;887;p14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Lumber Uses</a:t>
            </a:r>
            <a:r>
              <a:rPr lang="en-US" sz="1400" b="0" i="0" u="none">
                <a:solidFill>
                  <a:schemeClr val="dk1"/>
                </a:solidFill>
                <a:latin typeface="Arial"/>
                <a:ea typeface="Arial"/>
                <a:cs typeface="Arial"/>
                <a:sym typeface="Arial"/>
              </a:rPr>
              <a:t>: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Softwood can be used to frame floors, walls, ceilings, and roofs.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Dimension hardwoods are used for shelving, interior trim, and a variety of other applications.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Treated Lumber and Manufactured Lumber</a:t>
            </a:r>
            <a:r>
              <a:rPr lang="en-US" sz="1400" b="0" i="0" u="none">
                <a:solidFill>
                  <a:schemeClr val="dk1"/>
                </a:solidFill>
                <a:latin typeface="Arial"/>
                <a:ea typeface="Arial"/>
                <a:cs typeface="Arial"/>
                <a:sym typeface="Arial"/>
              </a:rPr>
              <a: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Lumber used for decks, docks, and other exterior structures are often </a:t>
            </a:r>
            <a:r>
              <a:rPr lang="en-US" sz="1400" b="1" i="0" u="none">
                <a:solidFill>
                  <a:schemeClr val="dk1"/>
                </a:solidFill>
                <a:latin typeface="Arial"/>
                <a:ea typeface="Arial"/>
                <a:cs typeface="Arial"/>
                <a:sym typeface="Arial"/>
              </a:rPr>
              <a:t>treated</a:t>
            </a:r>
            <a:r>
              <a:rPr lang="en-US" sz="1400" b="0" i="0" u="none">
                <a:solidFill>
                  <a:schemeClr val="dk1"/>
                </a:solidFill>
                <a:latin typeface="Arial"/>
                <a:ea typeface="Arial"/>
                <a:cs typeface="Arial"/>
                <a:sym typeface="Arial"/>
              </a:rPr>
              <a:t> with chemicals to increase its resistance to decay.</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The lumber is placed in a sealed tank and pressure is applied to force the preservative in the wood cells.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Lumber Safety</a:t>
            </a:r>
            <a:r>
              <a:rPr lang="en-US" sz="1400" b="0" i="0" u="none">
                <a:solidFill>
                  <a:schemeClr val="dk1"/>
                </a:solidFill>
                <a:latin typeface="Arial"/>
                <a:ea typeface="Arial"/>
                <a:cs typeface="Arial"/>
                <a:sym typeface="Arial"/>
              </a:rPr>
              <a: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Be sure you have a clear path before moving a long object.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Splinters are a common injury when working with wood.  Gloves made of leather or puncture resistant synthetic material provide good protection.</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Wear safety glasses when sawing or performing other chip or dust producing processes.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Wear a dust mask to reduce inhalation of sawdust.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Do not burn treated wood. Burning can produce toxic substances.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Wash exposed skin with mild soap and water to reduce the possibility of skin irritation.</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Power tools should either be double insulated or equipped with a safety ground.</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91"/>
        <p:cNvGrpSpPr/>
        <p:nvPr/>
      </p:nvGrpSpPr>
      <p:grpSpPr>
        <a:xfrm>
          <a:off x="0" y="0"/>
          <a:ext cx="0" cy="0"/>
          <a:chOff x="0" y="0"/>
          <a:chExt cx="0" cy="0"/>
        </a:xfrm>
      </p:grpSpPr>
      <p:sp>
        <p:nvSpPr>
          <p:cNvPr id="892" name="Google Shape;892;p1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Wood Panel Products</a:t>
            </a:r>
            <a:endParaRPr/>
          </a:p>
        </p:txBody>
      </p:sp>
      <p:sp>
        <p:nvSpPr>
          <p:cNvPr id="893" name="Google Shape;893;p14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Wood panel products </a:t>
            </a:r>
            <a:r>
              <a:rPr lang="en-US" sz="1800" b="0" i="0" u="none">
                <a:solidFill>
                  <a:schemeClr val="dk1"/>
                </a:solidFill>
                <a:latin typeface="Arial"/>
                <a:ea typeface="Arial"/>
                <a:cs typeface="Arial"/>
                <a:sym typeface="Arial"/>
              </a:rPr>
              <a:t>are composite materials made by binding wood strands, particles, fibers, or veneers with adhesives.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Plywood</a:t>
            </a:r>
            <a:r>
              <a:rPr lang="en-US" sz="1800" b="0" i="0" u="none">
                <a:solidFill>
                  <a:schemeClr val="dk1"/>
                </a:solidFill>
                <a:latin typeface="Arial"/>
                <a:ea typeface="Arial"/>
                <a:cs typeface="Arial"/>
                <a:sym typeface="Arial"/>
              </a:rPr>
              <a: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Plywood is made using three, five, or seven thin layers (plies) of wood assembled with the grain of each </a:t>
            </a:r>
            <a:r>
              <a:rPr lang="en-US" sz="1800" b="1" i="0" u="none">
                <a:solidFill>
                  <a:schemeClr val="dk1"/>
                </a:solidFill>
                <a:latin typeface="Arial"/>
                <a:ea typeface="Arial"/>
                <a:cs typeface="Arial"/>
                <a:sym typeface="Arial"/>
              </a:rPr>
              <a:t>ply</a:t>
            </a:r>
            <a:r>
              <a:rPr lang="en-US" sz="1800" b="0" i="0" u="none">
                <a:solidFill>
                  <a:schemeClr val="dk1"/>
                </a:solidFill>
                <a:latin typeface="Arial"/>
                <a:ea typeface="Arial"/>
                <a:cs typeface="Arial"/>
                <a:sym typeface="Arial"/>
              </a:rPr>
              <a:t> at right angles to the adjacent ply. Adhesive is applied. The plies are stacked and placed in a heated press to cure the adhesive.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In the United States, plywood is usually 4’x8’ in several thicknesses.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Softwood plywood is </a:t>
            </a:r>
            <a:r>
              <a:rPr lang="en-US" sz="1800" b="1" i="0" u="none">
                <a:solidFill>
                  <a:schemeClr val="dk1"/>
                </a:solidFill>
                <a:latin typeface="Arial"/>
                <a:ea typeface="Arial"/>
                <a:cs typeface="Arial"/>
                <a:sym typeface="Arial"/>
              </a:rPr>
              <a:t>graded</a:t>
            </a:r>
            <a:r>
              <a:rPr lang="en-US" sz="1800" b="0" i="0" u="none">
                <a:solidFill>
                  <a:schemeClr val="dk1"/>
                </a:solidFill>
                <a:latin typeface="Arial"/>
                <a:ea typeface="Arial"/>
                <a:cs typeface="Arial"/>
                <a:sym typeface="Arial"/>
              </a:rPr>
              <a:t> either appearance or structural, depending on the intended use. Hardwood plywood is graded based on the appearance of the face veneers.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Hardboard</a:t>
            </a:r>
            <a:r>
              <a:rPr lang="en-US" sz="1800" b="0" i="0" u="none">
                <a:solidFill>
                  <a:schemeClr val="dk1"/>
                </a:solidFill>
                <a:latin typeface="Arial"/>
                <a:ea typeface="Arial"/>
                <a:cs typeface="Arial"/>
                <a:sym typeface="Arial"/>
              </a:rPr>
              <a:t>: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Hardboard is a dense, abrasion resistant wood product made from wood fibers. Common uses of hardboard include exterior siding for buildings, wall paneling, underlayment for vinyl flooring, cabinet drawe bottoms and backs, and the core for hardwood plywood.</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97"/>
        <p:cNvGrpSpPr/>
        <p:nvPr/>
      </p:nvGrpSpPr>
      <p:grpSpPr>
        <a:xfrm>
          <a:off x="0" y="0"/>
          <a:ext cx="0" cy="0"/>
          <a:chOff x="0" y="0"/>
          <a:chExt cx="0" cy="0"/>
        </a:xfrm>
      </p:grpSpPr>
      <p:sp>
        <p:nvSpPr>
          <p:cNvPr id="898" name="Google Shape;898;p14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Wood Panel Products</a:t>
            </a:r>
            <a:endParaRPr/>
          </a:p>
        </p:txBody>
      </p:sp>
      <p:sp>
        <p:nvSpPr>
          <p:cNvPr id="899" name="Google Shape;899;p14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Medium Density Fiberboard</a:t>
            </a:r>
            <a:r>
              <a:rPr lang="en-US" sz="2000" b="0" i="0" u="none">
                <a:solidFill>
                  <a:schemeClr val="dk1"/>
                </a:solidFill>
                <a:latin typeface="Arial"/>
                <a:ea typeface="Arial"/>
                <a:cs typeface="Arial"/>
                <a:sym typeface="Arial"/>
              </a:rPr>
              <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MDF is made from small wood particles mixed with adhesive, formed into a mat, and placed in a heated press.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is used as a base for plastic laminates used to make countertops and as a underlayment for vinyl flooring. It is also used in cabinets, shelving, and drawer construction.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Oriented Strand Board</a:t>
            </a:r>
            <a:r>
              <a:rPr lang="en-US" sz="2000" b="0" i="0" u="none">
                <a:solidFill>
                  <a:schemeClr val="dk1"/>
                </a:solidFill>
                <a:latin typeface="Arial"/>
                <a:ea typeface="Arial"/>
                <a:cs typeface="Arial"/>
                <a:sym typeface="Arial"/>
              </a:rPr>
              <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OSB is made from long, narrow, strand like particles. The particles are coated with adhesive and put down in layers to form a mat. Each successive layer is placed at right angles to the previous layer. The mat is placed in a heated press to cure adhesive.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OSB is most often used for roof and wall sheathing and subflooring. It is also used to make wood I-joists.</a:t>
            </a:r>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03"/>
        <p:cNvGrpSpPr/>
        <p:nvPr/>
      </p:nvGrpSpPr>
      <p:grpSpPr>
        <a:xfrm>
          <a:off x="0" y="0"/>
          <a:ext cx="0" cy="0"/>
          <a:chOff x="0" y="0"/>
          <a:chExt cx="0" cy="0"/>
        </a:xfrm>
      </p:grpSpPr>
      <p:sp>
        <p:nvSpPr>
          <p:cNvPr id="904" name="Google Shape;904;p1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Wood Panel Products</a:t>
            </a:r>
            <a:endParaRPr/>
          </a:p>
        </p:txBody>
      </p:sp>
      <p:sp>
        <p:nvSpPr>
          <p:cNvPr id="905" name="Google Shape;905;p15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Waferboard</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Waferboard is similar to OSB. The particles are larger and randomly oriented. Waferboard is an alternative to OSB.</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Working with Wood Panel Products</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These products are held in place with nails or adhesives.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Often it is quicker and more accurate to cut these materials after they are in position on the wood frame.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Nail guns are often used to nail sheathing and subflooring. Be sure you understand the proper operation of this tool before using it.</a:t>
            </a:r>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09"/>
        <p:cNvGrpSpPr/>
        <p:nvPr/>
      </p:nvGrpSpPr>
      <p:grpSpPr>
        <a:xfrm>
          <a:off x="0" y="0"/>
          <a:ext cx="0" cy="0"/>
          <a:chOff x="0" y="0"/>
          <a:chExt cx="0" cy="0"/>
        </a:xfrm>
      </p:grpSpPr>
      <p:sp>
        <p:nvSpPr>
          <p:cNvPr id="910" name="Google Shape;910;p15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Engineered Lumber and Beams</a:t>
            </a:r>
            <a:endParaRPr/>
          </a:p>
        </p:txBody>
      </p:sp>
      <p:sp>
        <p:nvSpPr>
          <p:cNvPr id="911" name="Google Shape;911;p15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Laminated Veneer Lumber</a:t>
            </a:r>
            <a:r>
              <a:rPr lang="en-US" sz="1600" b="0" i="0" u="none">
                <a:solidFill>
                  <a:schemeClr val="dk1"/>
                </a:solidFill>
                <a:latin typeface="Arial"/>
                <a:ea typeface="Arial"/>
                <a:cs typeface="Arial"/>
                <a:sym typeface="Arial"/>
              </a:rPr>
              <a: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LVL is made using long strips of veneer.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Major defects are trimmed before they are coated with adhesive.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veneer strips are stacked so that their ends overlap randomly.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random overlap of veneer makes it possible to produce very long pieces of lumber.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veneers are placed in a heated press that compresses the veneers and cures the adhesive.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LVL is most often used for headers, beams, columns, and other applications in which strength is critical.</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Glue Laminated Beams</a:t>
            </a:r>
            <a:r>
              <a:rPr lang="en-US" sz="1600" b="0" i="0" u="none">
                <a:solidFill>
                  <a:schemeClr val="dk1"/>
                </a:solidFill>
                <a:latin typeface="Arial"/>
                <a:ea typeface="Arial"/>
                <a:cs typeface="Arial"/>
                <a:sym typeface="Arial"/>
              </a:rPr>
              <a: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Glue laminated beams are made by bonding several 2” thick pieces of lumber together.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They are used for beams, headers, and straight stringers.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Curved glue laminated beams are used to frame arched roofs.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Green Construction</a:t>
            </a:r>
            <a:endParaRPr/>
          </a:p>
        </p:txBody>
      </p:sp>
      <p:sp>
        <p:nvSpPr>
          <p:cNvPr id="161" name="Google Shape;161;p2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It is estimated that the construction industry accounts for 30 to 40% of the global energy use.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Green construction </a:t>
            </a:r>
            <a:r>
              <a:rPr lang="en-US" sz="3200" b="0" i="0" u="none">
                <a:solidFill>
                  <a:schemeClr val="dk1"/>
                </a:solidFill>
                <a:latin typeface="Arial"/>
                <a:ea typeface="Arial"/>
                <a:cs typeface="Arial"/>
                <a:sym typeface="Arial"/>
              </a:rPr>
              <a:t>includes buildings that minimize the need for energy to heat, cool, and light the building, and selecting products that are sustainable (will continue to be available in the future). </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5"/>
        <p:cNvGrpSpPr/>
        <p:nvPr/>
      </p:nvGrpSpPr>
      <p:grpSpPr>
        <a:xfrm>
          <a:off x="0" y="0"/>
          <a:ext cx="0" cy="0"/>
          <a:chOff x="0" y="0"/>
          <a:chExt cx="0" cy="0"/>
        </a:xfrm>
      </p:grpSpPr>
      <p:sp>
        <p:nvSpPr>
          <p:cNvPr id="916" name="Google Shape;916;p15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Engineered Lumber and Beams</a:t>
            </a:r>
            <a:endParaRPr/>
          </a:p>
        </p:txBody>
      </p:sp>
      <p:sp>
        <p:nvSpPr>
          <p:cNvPr id="917" name="Google Shape;917;p15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Wood I-Joists</a:t>
            </a:r>
            <a:r>
              <a:rPr lang="en-US" sz="2000" b="0" i="0" u="none">
                <a:solidFill>
                  <a:schemeClr val="dk1"/>
                </a:solidFill>
                <a:latin typeface="Arial"/>
                <a:ea typeface="Arial"/>
                <a:cs typeface="Arial"/>
                <a:sym typeface="Arial"/>
              </a:rPr>
              <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Wood I-joists are made of plywood or OSB webs and LVL top and bottom (fig 8-15, page 162).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They are most often used for floor joists and rafters.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Open-Web Joists</a:t>
            </a:r>
            <a:r>
              <a:rPr lang="en-US" sz="2000" b="0" i="0" u="none">
                <a:solidFill>
                  <a:schemeClr val="dk1"/>
                </a:solidFill>
                <a:latin typeface="Arial"/>
                <a:ea typeface="Arial"/>
                <a:cs typeface="Arial"/>
                <a:sym typeface="Arial"/>
              </a:rPr>
              <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Open web joists are another alternative for floor joists (fig 8-16, page 163).</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open web joists provide spaces to install utilities without cutting openings.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Parallel Strand Lumber</a:t>
            </a:r>
            <a:r>
              <a:rPr lang="en-US" sz="2000" b="0" i="0" u="none">
                <a:solidFill>
                  <a:schemeClr val="dk1"/>
                </a:solidFill>
                <a:latin typeface="Arial"/>
                <a:ea typeface="Arial"/>
                <a:cs typeface="Arial"/>
                <a:sym typeface="Arial"/>
              </a:rPr>
              <a:t>: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is made using veneer strands.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adhesive is cured under pressure to make large blocks.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blocks are sawn into finished sizes.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21"/>
        <p:cNvGrpSpPr/>
        <p:nvPr/>
      </p:nvGrpSpPr>
      <p:grpSpPr>
        <a:xfrm>
          <a:off x="0" y="0"/>
          <a:ext cx="0" cy="0"/>
          <a:chOff x="0" y="0"/>
          <a:chExt cx="0" cy="0"/>
        </a:xfrm>
      </p:grpSpPr>
      <p:sp>
        <p:nvSpPr>
          <p:cNvPr id="922" name="Google Shape;922;p15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Other Wood Products</a:t>
            </a:r>
            <a:endParaRPr/>
          </a:p>
        </p:txBody>
      </p:sp>
      <p:sp>
        <p:nvSpPr>
          <p:cNvPr id="923" name="Google Shape;923;p15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Wood Shingles and Shakes</a:t>
            </a:r>
            <a:r>
              <a:rPr lang="en-US" sz="2000" b="0" i="0" u="none">
                <a:solidFill>
                  <a:schemeClr val="dk1"/>
                </a:solidFill>
                <a:latin typeface="Arial"/>
                <a:ea typeface="Arial"/>
                <a:cs typeface="Arial"/>
                <a:sym typeface="Arial"/>
              </a:rPr>
              <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They are made from decay resistant woods such as western red cedar.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Wood Siding</a:t>
            </a:r>
            <a:r>
              <a:rPr lang="en-US" sz="2000" b="0" i="0" u="none">
                <a:solidFill>
                  <a:schemeClr val="dk1"/>
                </a:solidFill>
                <a:latin typeface="Arial"/>
                <a:ea typeface="Arial"/>
                <a:cs typeface="Arial"/>
                <a:sym typeface="Arial"/>
              </a:rPr>
              <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Both horizontal and vertical siding can be made from wood.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High quality wood siding is made from wood that is free of knots and other defects.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Wood Molding</a:t>
            </a:r>
            <a:r>
              <a:rPr lang="en-US" sz="2000" b="0" i="0" u="none">
                <a:solidFill>
                  <a:schemeClr val="dk1"/>
                </a:solidFill>
                <a:latin typeface="Arial"/>
                <a:ea typeface="Arial"/>
                <a:cs typeface="Arial"/>
                <a:sym typeface="Arial"/>
              </a:rPr>
              <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Wood molding is used for baseboards, window and door trim, and a variety of other applications.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Lower grade moldings are generally painted.</a:t>
            </a:r>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27"/>
        <p:cNvGrpSpPr/>
        <p:nvPr/>
      </p:nvGrpSpPr>
      <p:grpSpPr>
        <a:xfrm>
          <a:off x="0" y="0"/>
          <a:ext cx="0" cy="0"/>
          <a:chOff x="0" y="0"/>
          <a:chExt cx="0" cy="0"/>
        </a:xfrm>
      </p:grpSpPr>
      <p:sp>
        <p:nvSpPr>
          <p:cNvPr id="928" name="Google Shape;928;p15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929" name="Google Shape;929;p15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Wood is a </a:t>
            </a:r>
            <a:r>
              <a:rPr lang="en-US" sz="1200" b="1" i="0" u="none">
                <a:solidFill>
                  <a:schemeClr val="dk1"/>
                </a:solidFill>
                <a:latin typeface="Arial"/>
                <a:ea typeface="Arial"/>
                <a:cs typeface="Arial"/>
                <a:sym typeface="Arial"/>
              </a:rPr>
              <a:t>sustainable</a:t>
            </a:r>
            <a:r>
              <a:rPr lang="en-US" sz="1200" b="0" i="0" u="none">
                <a:solidFill>
                  <a:schemeClr val="dk1"/>
                </a:solidFill>
                <a:latin typeface="Arial"/>
                <a:ea typeface="Arial"/>
                <a:cs typeface="Arial"/>
                <a:sym typeface="Arial"/>
              </a:rPr>
              <a:t> resource.  Through wise forest management and tree farming, a continuing supply will be available.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Softwood </a:t>
            </a:r>
            <a:r>
              <a:rPr lang="en-US" sz="1200" b="0" i="0" u="none">
                <a:solidFill>
                  <a:schemeClr val="dk1"/>
                </a:solidFill>
                <a:latin typeface="Arial"/>
                <a:ea typeface="Arial"/>
                <a:cs typeface="Arial"/>
                <a:sym typeface="Arial"/>
              </a:rPr>
              <a:t>trees have needles and produce seeds with no covering, such as pine cones.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Hardwoods</a:t>
            </a:r>
            <a:r>
              <a:rPr lang="en-US" sz="1200" b="0" i="0" u="none">
                <a:solidFill>
                  <a:schemeClr val="dk1"/>
                </a:solidFill>
                <a:latin typeface="Arial"/>
                <a:ea typeface="Arial"/>
                <a:cs typeface="Arial"/>
                <a:sym typeface="Arial"/>
              </a:rPr>
              <a:t> come from deciduous trees, or trees that lose their leaves every fall.</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Lumber</a:t>
            </a:r>
            <a:r>
              <a:rPr lang="en-US" sz="1200" b="0" i="0" u="none">
                <a:solidFill>
                  <a:schemeClr val="dk1"/>
                </a:solidFill>
                <a:latin typeface="Arial"/>
                <a:ea typeface="Arial"/>
                <a:cs typeface="Arial"/>
                <a:sym typeface="Arial"/>
              </a:rPr>
              <a:t> is wood that has been processed into useable forms. Lumber used for decks, docks, and other exterior structures are often </a:t>
            </a:r>
            <a:r>
              <a:rPr lang="en-US" sz="1200" b="1" i="0" u="none">
                <a:solidFill>
                  <a:schemeClr val="dk1"/>
                </a:solidFill>
                <a:latin typeface="Arial"/>
                <a:ea typeface="Arial"/>
                <a:cs typeface="Arial"/>
                <a:sym typeface="Arial"/>
              </a:rPr>
              <a:t>treated</a:t>
            </a:r>
            <a:r>
              <a:rPr lang="en-US" sz="1200" b="0" i="0" u="none">
                <a:solidFill>
                  <a:schemeClr val="dk1"/>
                </a:solidFill>
                <a:latin typeface="Arial"/>
                <a:ea typeface="Arial"/>
                <a:cs typeface="Arial"/>
                <a:sym typeface="Arial"/>
              </a:rPr>
              <a:t> with chemicals to increase its resistance to decay.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Lumber Safety</a:t>
            </a:r>
            <a:r>
              <a:rPr lang="en-US" sz="1200" b="0" i="0" u="none">
                <a:solidFill>
                  <a:schemeClr val="dk1"/>
                </a:solidFill>
                <a:latin typeface="Arial"/>
                <a:ea typeface="Arial"/>
                <a:cs typeface="Arial"/>
                <a:sym typeface="Arial"/>
              </a:rPr>
              <a:t>: Be sure you have a clear path before moving a long object. Splinters are a common injury when working with wood.  Gloves made of leather or puncture resistant synthetic material provide good protection. Wear safety glasses when sawing or performing other chip or dust producing processes. Wear a dust mask to reduce inhalation of sawdust. Do not burn treated wood. Burning can produce toxic substances. Wash exposed skin with mild soap and water to reduce the possibility of skin irritation. Power tools should either be double insulated or equipped with a safety ground.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Wood panel products </a:t>
            </a:r>
            <a:r>
              <a:rPr lang="en-US" sz="1200" b="0" i="0" u="none">
                <a:solidFill>
                  <a:schemeClr val="dk1"/>
                </a:solidFill>
                <a:latin typeface="Arial"/>
                <a:ea typeface="Arial"/>
                <a:cs typeface="Arial"/>
                <a:sym typeface="Arial"/>
              </a:rPr>
              <a:t>are composite materials made by binding wood strands, particles, fibers, or veneers with adhesives.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Laminated Veneer Lumber</a:t>
            </a:r>
            <a:r>
              <a:rPr lang="en-US" sz="1200" b="0" i="0" u="none">
                <a:solidFill>
                  <a:schemeClr val="dk1"/>
                </a:solidFill>
                <a:latin typeface="Arial"/>
                <a:ea typeface="Arial"/>
                <a:cs typeface="Arial"/>
                <a:sym typeface="Arial"/>
              </a:rPr>
              <a:t>: LVL is most often used for headers, beams, columns, and other applications in which strength is critical.</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Glue Laminated Beams</a:t>
            </a:r>
            <a:r>
              <a:rPr lang="en-US" sz="1200" b="0" i="0" u="none">
                <a:solidFill>
                  <a:schemeClr val="dk1"/>
                </a:solidFill>
                <a:latin typeface="Arial"/>
                <a:ea typeface="Arial"/>
                <a:cs typeface="Arial"/>
                <a:sym typeface="Arial"/>
              </a:rPr>
              <a:t>: They are used for beams, headers, and straight stringers. Curved glue laminated beams are used to frame arched roofs.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Wood Shingles and Shakes</a:t>
            </a:r>
            <a:r>
              <a:rPr lang="en-US" sz="1200" b="0" i="0" u="none">
                <a:solidFill>
                  <a:schemeClr val="dk1"/>
                </a:solidFill>
                <a:latin typeface="Arial"/>
                <a:ea typeface="Arial"/>
                <a:cs typeface="Arial"/>
                <a:sym typeface="Arial"/>
              </a:rPr>
              <a:t>: They are made from decay resistant woods such as western red cedar.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Wood Siding</a:t>
            </a:r>
            <a:r>
              <a:rPr lang="en-US" sz="1200" b="0" i="0" u="none">
                <a:solidFill>
                  <a:schemeClr val="dk1"/>
                </a:solidFill>
                <a:latin typeface="Arial"/>
                <a:ea typeface="Arial"/>
                <a:cs typeface="Arial"/>
                <a:sym typeface="Arial"/>
              </a:rPr>
              <a:t>: Both horizontal and vertical siding can be made from wood. High quality wood siding is made from wood that is free of knots and other defects.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Wood Molding</a:t>
            </a:r>
            <a:r>
              <a:rPr lang="en-US" sz="1200" b="0" i="0" u="none">
                <a:solidFill>
                  <a:schemeClr val="dk1"/>
                </a:solidFill>
                <a:latin typeface="Arial"/>
                <a:ea typeface="Arial"/>
                <a:cs typeface="Arial"/>
                <a:sym typeface="Arial"/>
              </a:rPr>
              <a:t>: Wood molding is used for baseboards, window and door trim, and a variety of other applications. Lower grade moldings are generally painted.</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33"/>
        <p:cNvGrpSpPr/>
        <p:nvPr/>
      </p:nvGrpSpPr>
      <p:grpSpPr>
        <a:xfrm>
          <a:off x="0" y="0"/>
          <a:ext cx="0" cy="0"/>
          <a:chOff x="0" y="0"/>
          <a:chExt cx="0" cy="0"/>
        </a:xfrm>
      </p:grpSpPr>
      <p:sp>
        <p:nvSpPr>
          <p:cNvPr id="934" name="Google Shape;934;p15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9 Week 17 and 18</a:t>
            </a:r>
            <a:endParaRPr dirty="0"/>
          </a:p>
        </p:txBody>
      </p:sp>
      <p:sp>
        <p:nvSpPr>
          <p:cNvPr id="935" name="Google Shape;935;p15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Masonry, Glass, and Plastic</a:t>
            </a:r>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39"/>
        <p:cNvGrpSpPr/>
        <p:nvPr/>
      </p:nvGrpSpPr>
      <p:grpSpPr>
        <a:xfrm>
          <a:off x="0" y="0"/>
          <a:ext cx="0" cy="0"/>
          <a:chOff x="0" y="0"/>
          <a:chExt cx="0" cy="0"/>
        </a:xfrm>
      </p:grpSpPr>
      <p:sp>
        <p:nvSpPr>
          <p:cNvPr id="940" name="Google Shape;940;p15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941" name="Google Shape;941;p15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 </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Outline the basic steps in laying masonry units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Describe the types of safety glass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types of plastic used in plumbing</a:t>
            </a:r>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45"/>
        <p:cNvGrpSpPr/>
        <p:nvPr/>
      </p:nvGrpSpPr>
      <p:grpSpPr>
        <a:xfrm>
          <a:off x="0" y="0"/>
          <a:ext cx="0" cy="0"/>
          <a:chOff x="0" y="0"/>
          <a:chExt cx="0" cy="0"/>
        </a:xfrm>
      </p:grpSpPr>
      <p:sp>
        <p:nvSpPr>
          <p:cNvPr id="946" name="Google Shape;946;p15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Masonry</a:t>
            </a:r>
            <a:endParaRPr/>
          </a:p>
        </p:txBody>
      </p:sp>
      <p:sp>
        <p:nvSpPr>
          <p:cNvPr id="947" name="Google Shape;947;p15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Masonry</a:t>
            </a:r>
            <a:r>
              <a:rPr lang="en-US" sz="2000" b="0" i="0" u="none">
                <a:solidFill>
                  <a:schemeClr val="dk1"/>
                </a:solidFill>
                <a:latin typeface="Arial"/>
                <a:ea typeface="Arial"/>
                <a:cs typeface="Arial"/>
                <a:sym typeface="Arial"/>
              </a:rPr>
              <a:t> is a process of building with stone, brick, concrete masonry units, and other similar material.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Stone </a:t>
            </a:r>
            <a:r>
              <a:rPr lang="en-US" sz="2000" b="0" i="0" u="none">
                <a:solidFill>
                  <a:schemeClr val="dk1"/>
                </a:solidFill>
                <a:latin typeface="Arial"/>
                <a:ea typeface="Arial"/>
                <a:cs typeface="Arial"/>
                <a:sym typeface="Arial"/>
              </a:rPr>
              <a:t>is one of the oldest building materials. Most stonework today is installed as non load bearing decorative surfaces on interior and exterior walls.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Granite</a:t>
            </a:r>
            <a:r>
              <a:rPr lang="en-US" sz="2000" b="0" i="0" u="none">
                <a:solidFill>
                  <a:schemeClr val="dk1"/>
                </a:solidFill>
                <a:latin typeface="Arial"/>
                <a:ea typeface="Arial"/>
                <a:cs typeface="Arial"/>
                <a:sym typeface="Arial"/>
              </a:rPr>
              <a:t> is hard and durable. </a:t>
            </a:r>
            <a:r>
              <a:rPr lang="en-US" sz="2000" b="1" i="0" u="none">
                <a:solidFill>
                  <a:schemeClr val="dk1"/>
                </a:solidFill>
                <a:latin typeface="Arial"/>
                <a:ea typeface="Arial"/>
                <a:cs typeface="Arial"/>
                <a:sym typeface="Arial"/>
              </a:rPr>
              <a:t>Sandstone</a:t>
            </a:r>
            <a:r>
              <a:rPr lang="en-US" sz="2000" b="0" i="0" u="none">
                <a:solidFill>
                  <a:schemeClr val="dk1"/>
                </a:solidFill>
                <a:latin typeface="Arial"/>
                <a:ea typeface="Arial"/>
                <a:cs typeface="Arial"/>
                <a:sym typeface="Arial"/>
              </a:rPr>
              <a:t> varies in hardness and durability. </a:t>
            </a:r>
            <a:r>
              <a:rPr lang="en-US" sz="2000" b="1" i="0" u="none">
                <a:solidFill>
                  <a:schemeClr val="dk1"/>
                </a:solidFill>
                <a:latin typeface="Arial"/>
                <a:ea typeface="Arial"/>
                <a:cs typeface="Arial"/>
                <a:sym typeface="Arial"/>
              </a:rPr>
              <a:t>Limestone</a:t>
            </a:r>
            <a:r>
              <a:rPr lang="en-US" sz="2000" b="0" i="0" u="none">
                <a:solidFill>
                  <a:schemeClr val="dk1"/>
                </a:solidFill>
                <a:latin typeface="Arial"/>
                <a:ea typeface="Arial"/>
                <a:cs typeface="Arial"/>
                <a:sym typeface="Arial"/>
              </a:rPr>
              <a:t> is a light grey stone (buildings and monuments in Washington, D.C.). </a:t>
            </a:r>
            <a:r>
              <a:rPr lang="en-US" sz="2000" b="1" i="0" u="none">
                <a:solidFill>
                  <a:schemeClr val="dk1"/>
                </a:solidFill>
                <a:latin typeface="Arial"/>
                <a:ea typeface="Arial"/>
                <a:cs typeface="Arial"/>
                <a:sym typeface="Arial"/>
              </a:rPr>
              <a:t>Marble </a:t>
            </a:r>
            <a:r>
              <a:rPr lang="en-US" sz="2000" b="0" i="0" u="none">
                <a:solidFill>
                  <a:schemeClr val="dk1"/>
                </a:solidFill>
                <a:latin typeface="Arial"/>
                <a:ea typeface="Arial"/>
                <a:cs typeface="Arial"/>
                <a:sym typeface="Arial"/>
              </a:rPr>
              <a:t>is less resistant to weathering and more prone to staining than granite. </a:t>
            </a:r>
            <a:r>
              <a:rPr lang="en-US" sz="2000" b="1" i="0" u="none">
                <a:solidFill>
                  <a:schemeClr val="dk1"/>
                </a:solidFill>
                <a:latin typeface="Arial"/>
                <a:ea typeface="Arial"/>
                <a:cs typeface="Arial"/>
                <a:sym typeface="Arial"/>
              </a:rPr>
              <a:t>Slate</a:t>
            </a:r>
            <a:r>
              <a:rPr lang="en-US" sz="2000" b="0" i="0" u="none">
                <a:solidFill>
                  <a:schemeClr val="dk1"/>
                </a:solidFill>
                <a:latin typeface="Arial"/>
                <a:ea typeface="Arial"/>
                <a:cs typeface="Arial"/>
                <a:sym typeface="Arial"/>
              </a:rPr>
              <a:t> is used for floor tile and roofing.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Manufactured stone </a:t>
            </a:r>
            <a:r>
              <a:rPr lang="en-US" sz="2000" b="0" i="0" u="none">
                <a:solidFill>
                  <a:schemeClr val="dk1"/>
                </a:solidFill>
                <a:latin typeface="Arial"/>
                <a:ea typeface="Arial"/>
                <a:cs typeface="Arial"/>
                <a:sym typeface="Arial"/>
              </a:rPr>
              <a:t>is made from lightweight concrete and resembles natural stone.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Stone is </a:t>
            </a:r>
            <a:r>
              <a:rPr lang="en-US" sz="2000" b="1" i="0" u="none">
                <a:solidFill>
                  <a:schemeClr val="dk1"/>
                </a:solidFill>
                <a:latin typeface="Arial"/>
                <a:ea typeface="Arial"/>
                <a:cs typeface="Arial"/>
                <a:sym typeface="Arial"/>
              </a:rPr>
              <a:t>used </a:t>
            </a:r>
            <a:r>
              <a:rPr lang="en-US" sz="2000" b="0" i="0" u="none">
                <a:solidFill>
                  <a:schemeClr val="dk1"/>
                </a:solidFill>
                <a:latin typeface="Arial"/>
                <a:ea typeface="Arial"/>
                <a:cs typeface="Arial"/>
                <a:sym typeface="Arial"/>
              </a:rPr>
              <a:t>for fireplace surrounds, accent walls, and floor surfaces.</a:t>
            </a:r>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51"/>
        <p:cNvGrpSpPr/>
        <p:nvPr/>
      </p:nvGrpSpPr>
      <p:grpSpPr>
        <a:xfrm>
          <a:off x="0" y="0"/>
          <a:ext cx="0" cy="0"/>
          <a:chOff x="0" y="0"/>
          <a:chExt cx="0" cy="0"/>
        </a:xfrm>
      </p:grpSpPr>
      <p:sp>
        <p:nvSpPr>
          <p:cNvPr id="952" name="Google Shape;952;p1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Brick</a:t>
            </a:r>
            <a:endParaRPr/>
          </a:p>
        </p:txBody>
      </p:sp>
      <p:sp>
        <p:nvSpPr>
          <p:cNvPr id="953" name="Google Shape;953;p15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Bricks</a:t>
            </a:r>
            <a:r>
              <a:rPr lang="en-US" sz="2000" b="0" i="0" u="none">
                <a:solidFill>
                  <a:schemeClr val="dk1"/>
                </a:solidFill>
                <a:latin typeface="Arial"/>
                <a:ea typeface="Arial"/>
                <a:cs typeface="Arial"/>
                <a:sym typeface="Arial"/>
              </a:rPr>
              <a:t>: A carefully prepared mixture of clay, shale, and a limited amount of water is fed into an extruder. The extruded ribbon is cut with a large wire cutter. Once the bricks have dried sufficiently, they are placed in a kiln for firing.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Building brick</a:t>
            </a:r>
            <a:r>
              <a:rPr lang="en-US" sz="2000" b="0" i="0" u="none">
                <a:solidFill>
                  <a:schemeClr val="dk1"/>
                </a:solidFill>
                <a:latin typeface="Arial"/>
                <a:ea typeface="Arial"/>
                <a:cs typeface="Arial"/>
                <a:sym typeface="Arial"/>
              </a:rPr>
              <a:t>, also called common brick is strong and durable. </a:t>
            </a:r>
            <a:r>
              <a:rPr lang="en-US" sz="2000" b="1" i="0" u="none">
                <a:solidFill>
                  <a:schemeClr val="dk1"/>
                </a:solidFill>
                <a:latin typeface="Arial"/>
                <a:ea typeface="Arial"/>
                <a:cs typeface="Arial"/>
                <a:sym typeface="Arial"/>
              </a:rPr>
              <a:t>Facing brick </a:t>
            </a:r>
            <a:r>
              <a:rPr lang="en-US" sz="2000" b="0" i="0" u="none">
                <a:solidFill>
                  <a:schemeClr val="dk1"/>
                </a:solidFill>
                <a:latin typeface="Arial"/>
                <a:ea typeface="Arial"/>
                <a:cs typeface="Arial"/>
                <a:sym typeface="Arial"/>
              </a:rPr>
              <a:t>is used on exposed surfaces where appearance is important. </a:t>
            </a:r>
            <a:r>
              <a:rPr lang="en-US" sz="2000" b="1" i="0" u="none">
                <a:solidFill>
                  <a:schemeClr val="dk1"/>
                </a:solidFill>
                <a:latin typeface="Arial"/>
                <a:ea typeface="Arial"/>
                <a:cs typeface="Arial"/>
                <a:sym typeface="Arial"/>
              </a:rPr>
              <a:t>Ceramic glazed brick </a:t>
            </a:r>
            <a:r>
              <a:rPr lang="en-US" sz="2000" b="0" i="0" u="none">
                <a:solidFill>
                  <a:schemeClr val="dk1"/>
                </a:solidFill>
                <a:latin typeface="Arial"/>
                <a:ea typeface="Arial"/>
                <a:cs typeface="Arial"/>
                <a:sym typeface="Arial"/>
              </a:rPr>
              <a:t>is a facing brick with ceramic glaze applied to the exposed surface. </a:t>
            </a:r>
            <a:r>
              <a:rPr lang="en-US" sz="2000" b="1" i="0" u="none">
                <a:solidFill>
                  <a:schemeClr val="dk1"/>
                </a:solidFill>
                <a:latin typeface="Arial"/>
                <a:ea typeface="Arial"/>
                <a:cs typeface="Arial"/>
                <a:sym typeface="Arial"/>
              </a:rPr>
              <a:t>Hollow brick </a:t>
            </a:r>
            <a:r>
              <a:rPr lang="en-US" sz="2000" b="0" i="0" u="none">
                <a:solidFill>
                  <a:schemeClr val="dk1"/>
                </a:solidFill>
                <a:latin typeface="Arial"/>
                <a:ea typeface="Arial"/>
                <a:cs typeface="Arial"/>
                <a:sym typeface="Arial"/>
              </a:rPr>
              <a:t>is used in installations that require rebar reinforcement. </a:t>
            </a:r>
            <a:r>
              <a:rPr lang="en-US" sz="2000" b="1" i="0" u="none">
                <a:solidFill>
                  <a:schemeClr val="dk1"/>
                </a:solidFill>
                <a:latin typeface="Arial"/>
                <a:ea typeface="Arial"/>
                <a:cs typeface="Arial"/>
                <a:sym typeface="Arial"/>
              </a:rPr>
              <a:t>Paving brick </a:t>
            </a:r>
            <a:r>
              <a:rPr lang="en-US" sz="2000" b="0" i="0" u="none">
                <a:solidFill>
                  <a:schemeClr val="dk1"/>
                </a:solidFill>
                <a:latin typeface="Arial"/>
                <a:ea typeface="Arial"/>
                <a:cs typeface="Arial"/>
                <a:sym typeface="Arial"/>
              </a:rPr>
              <a:t>is a hard and wear resistant brick used as a roadway surface. </a:t>
            </a:r>
            <a:r>
              <a:rPr lang="en-US" sz="2000" b="1" i="0" u="none">
                <a:solidFill>
                  <a:schemeClr val="dk1"/>
                </a:solidFill>
                <a:latin typeface="Arial"/>
                <a:ea typeface="Arial"/>
                <a:cs typeface="Arial"/>
                <a:sym typeface="Arial"/>
              </a:rPr>
              <a:t>Sewer and manhole brick </a:t>
            </a:r>
            <a:r>
              <a:rPr lang="en-US" sz="2000" b="0" i="0" u="none">
                <a:solidFill>
                  <a:schemeClr val="dk1"/>
                </a:solidFill>
                <a:latin typeface="Arial"/>
                <a:ea typeface="Arial"/>
                <a:cs typeface="Arial"/>
                <a:sym typeface="Arial"/>
              </a:rPr>
              <a:t>are highly water resistant.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Bricks are </a:t>
            </a:r>
            <a:r>
              <a:rPr lang="en-US" sz="2000" b="1" i="0" u="none">
                <a:solidFill>
                  <a:schemeClr val="dk1"/>
                </a:solidFill>
                <a:latin typeface="Arial"/>
                <a:ea typeface="Arial"/>
                <a:cs typeface="Arial"/>
                <a:sym typeface="Arial"/>
              </a:rPr>
              <a:t>used</a:t>
            </a:r>
            <a:r>
              <a:rPr lang="en-US" sz="2000" b="0" i="0" u="none">
                <a:solidFill>
                  <a:schemeClr val="dk1"/>
                </a:solidFill>
                <a:latin typeface="Arial"/>
                <a:ea typeface="Arial"/>
                <a:cs typeface="Arial"/>
                <a:sym typeface="Arial"/>
              </a:rPr>
              <a:t> for interior and exterior walls , fireplaces, walkway patios, driveways, fences, and floors.</a:t>
            </a:r>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57"/>
        <p:cNvGrpSpPr/>
        <p:nvPr/>
      </p:nvGrpSpPr>
      <p:grpSpPr>
        <a:xfrm>
          <a:off x="0" y="0"/>
          <a:ext cx="0" cy="0"/>
          <a:chOff x="0" y="0"/>
          <a:chExt cx="0" cy="0"/>
        </a:xfrm>
      </p:grpSpPr>
      <p:sp>
        <p:nvSpPr>
          <p:cNvPr id="958" name="Google Shape;958;p15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Concrete Masonry Units</a:t>
            </a:r>
            <a:endParaRPr/>
          </a:p>
        </p:txBody>
      </p:sp>
      <p:sp>
        <p:nvSpPr>
          <p:cNvPr id="959" name="Google Shape;959;p15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Concrete masonry units </a:t>
            </a:r>
            <a:r>
              <a:rPr lang="en-US" sz="2400" b="0" i="0" u="none">
                <a:solidFill>
                  <a:schemeClr val="dk1"/>
                </a:solidFill>
                <a:latin typeface="Arial"/>
                <a:ea typeface="Arial"/>
                <a:cs typeface="Arial"/>
                <a:sym typeface="Arial"/>
              </a:rPr>
              <a:t>are made from Portland cement, aggregate (sand and small gravel), and water. The blocks are ejected from the molds automatically. They are moved to a room with controlled temperature and humidity for curing.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Hollow and solid concrete blocks </a:t>
            </a:r>
            <a:r>
              <a:rPr lang="en-US" sz="2400" b="0" i="0" u="none">
                <a:solidFill>
                  <a:schemeClr val="dk1"/>
                </a:solidFill>
                <a:latin typeface="Arial"/>
                <a:ea typeface="Arial"/>
                <a:cs typeface="Arial"/>
                <a:sym typeface="Arial"/>
              </a:rPr>
              <a:t>are manufactured in many shapes and sizes.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Concrete brick </a:t>
            </a:r>
            <a:r>
              <a:rPr lang="en-US" sz="2400" b="0" i="0" u="none">
                <a:solidFill>
                  <a:schemeClr val="dk1"/>
                </a:solidFill>
                <a:latin typeface="Arial"/>
                <a:ea typeface="Arial"/>
                <a:cs typeface="Arial"/>
                <a:sym typeface="Arial"/>
              </a:rPr>
              <a:t>is similar in size to masonry brick.</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Applications</a:t>
            </a:r>
            <a:r>
              <a:rPr lang="en-US" sz="2400" b="0" i="0" u="none">
                <a:solidFill>
                  <a:schemeClr val="dk1"/>
                </a:solidFill>
                <a:latin typeface="Arial"/>
                <a:ea typeface="Arial"/>
                <a:cs typeface="Arial"/>
                <a:sym typeface="Arial"/>
              </a:rPr>
              <a:t> for concrete masonry units include foundation walls, exterior and interior walls, firewalls, solar screens, chimneys, fireplaces, paving, and veneer walls.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63"/>
        <p:cNvGrpSpPr/>
        <p:nvPr/>
      </p:nvGrpSpPr>
      <p:grpSpPr>
        <a:xfrm>
          <a:off x="0" y="0"/>
          <a:ext cx="0" cy="0"/>
          <a:chOff x="0" y="0"/>
          <a:chExt cx="0" cy="0"/>
        </a:xfrm>
      </p:grpSpPr>
      <p:sp>
        <p:nvSpPr>
          <p:cNvPr id="964" name="Google Shape;964;p16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Other Masonry Units</a:t>
            </a:r>
            <a:endParaRPr/>
          </a:p>
        </p:txBody>
      </p:sp>
      <p:sp>
        <p:nvSpPr>
          <p:cNvPr id="965" name="Google Shape;965;p16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Gypsum Block</a:t>
            </a:r>
            <a:r>
              <a:rPr lang="en-US" sz="2400" b="0" i="0" u="none">
                <a:solidFill>
                  <a:schemeClr val="dk1"/>
                </a:solidFill>
                <a:latin typeface="Arial"/>
                <a:ea typeface="Arial"/>
                <a:cs typeface="Arial"/>
                <a:sym typeface="Arial"/>
              </a:rPr>
              <a:t>: Gypsum blocks are made from gypsum and a binder of vegetable fiber, mineral fiber, or wood chips. They are suitable for non load bearing, fire resistant interior partitions. They are usually finished with a plaster coating.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Clay Building Tile</a:t>
            </a:r>
            <a:r>
              <a:rPr lang="en-US" sz="2400" b="0" i="0" u="none">
                <a:solidFill>
                  <a:schemeClr val="dk1"/>
                </a:solidFill>
                <a:latin typeface="Arial"/>
                <a:ea typeface="Arial"/>
                <a:cs typeface="Arial"/>
                <a:sym typeface="Arial"/>
              </a:rPr>
              <a:t>: Clay building tiles are made from fired clay. The hollow units are produced in load bearing and non load bearing forms. Filling the hollow cores with insulation improves the performance as an insulator against heat and sound. It is most often used as an exterior finish.</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69"/>
        <p:cNvGrpSpPr/>
        <p:nvPr/>
      </p:nvGrpSpPr>
      <p:grpSpPr>
        <a:xfrm>
          <a:off x="0" y="0"/>
          <a:ext cx="0" cy="0"/>
          <a:chOff x="0" y="0"/>
          <a:chExt cx="0" cy="0"/>
        </a:xfrm>
      </p:grpSpPr>
      <p:sp>
        <p:nvSpPr>
          <p:cNvPr id="970" name="Google Shape;970;p16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Mortar</a:t>
            </a:r>
            <a:endParaRPr/>
          </a:p>
        </p:txBody>
      </p:sp>
      <p:sp>
        <p:nvSpPr>
          <p:cNvPr id="971" name="Google Shape;971;p16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Mortar </a:t>
            </a:r>
            <a:r>
              <a:rPr lang="en-US" sz="2400" b="0" i="0" u="none">
                <a:solidFill>
                  <a:schemeClr val="dk1"/>
                </a:solidFill>
                <a:latin typeface="Arial"/>
                <a:ea typeface="Arial"/>
                <a:cs typeface="Arial"/>
                <a:sym typeface="Arial"/>
              </a:rPr>
              <a:t>is a binding agent that binds masonry units together. It must be durable and water resistant. Mortar is made from Portland cement, masonry cement, hydrated lime, sand, and water.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Ties</a:t>
            </a:r>
            <a:r>
              <a:rPr lang="en-US" sz="2400" b="0" i="0" u="none">
                <a:solidFill>
                  <a:schemeClr val="dk1"/>
                </a:solidFill>
                <a:latin typeface="Arial"/>
                <a:ea typeface="Arial"/>
                <a:cs typeface="Arial"/>
                <a:sym typeface="Arial"/>
              </a:rPr>
              <a:t> are wire or sheet metal pieces used to join different wall material.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Leads</a:t>
            </a:r>
            <a:r>
              <a:rPr lang="en-US" sz="2400" b="0" i="0" u="none">
                <a:solidFill>
                  <a:schemeClr val="dk1"/>
                </a:solidFill>
                <a:latin typeface="Arial"/>
                <a:ea typeface="Arial"/>
                <a:cs typeface="Arial"/>
                <a:sym typeface="Arial"/>
              </a:rPr>
              <a:t> are corners of a masonry wall. They are laid first as a guide for laying the remainder of the masonry units between two leads.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Mason’s line </a:t>
            </a:r>
            <a:r>
              <a:rPr lang="en-US" sz="2400" b="0" i="0" u="none">
                <a:solidFill>
                  <a:schemeClr val="dk1"/>
                </a:solidFill>
                <a:latin typeface="Arial"/>
                <a:ea typeface="Arial"/>
                <a:cs typeface="Arial"/>
                <a:sym typeface="Arial"/>
              </a:rPr>
              <a:t>is a light strong cord that is stretched between leads as a guide for laying blocks between corners.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Energy and Power</a:t>
            </a:r>
            <a:endParaRPr/>
          </a:p>
        </p:txBody>
      </p:sp>
      <p:sp>
        <p:nvSpPr>
          <p:cNvPr id="167" name="Google Shape;167;p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Wood was used for thousands of years as the main source of energy.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discovery of coal as an energy source required transportation from the source to the user.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Railroads were expanded to take coal to most parts of the country.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Then oil was discovered. Small pipes run between wells to larger pipes. The larger pipes take the oil to the refineries where the oil is converted to usable products such as gasoline and heating oil.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Electricity from a power plant is sent to substations. From the substation it goes to homes, factories, and public buildings.</a:t>
            </a: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75"/>
        <p:cNvGrpSpPr/>
        <p:nvPr/>
      </p:nvGrpSpPr>
      <p:grpSpPr>
        <a:xfrm>
          <a:off x="0" y="0"/>
          <a:ext cx="0" cy="0"/>
          <a:chOff x="0" y="0"/>
          <a:chExt cx="0" cy="0"/>
        </a:xfrm>
      </p:grpSpPr>
      <p:sp>
        <p:nvSpPr>
          <p:cNvPr id="976" name="Google Shape;976;p16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Glass</a:t>
            </a:r>
            <a:endParaRPr/>
          </a:p>
        </p:txBody>
      </p:sp>
      <p:sp>
        <p:nvSpPr>
          <p:cNvPr id="977" name="Google Shape;977;p16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The primary ingredients of </a:t>
            </a:r>
            <a:r>
              <a:rPr lang="en-US" sz="1400" b="1" i="0" u="none">
                <a:solidFill>
                  <a:schemeClr val="dk1"/>
                </a:solidFill>
                <a:latin typeface="Arial"/>
                <a:ea typeface="Arial"/>
                <a:cs typeface="Arial"/>
                <a:sym typeface="Arial"/>
              </a:rPr>
              <a:t>glass </a:t>
            </a:r>
            <a:r>
              <a:rPr lang="en-US" sz="1400" b="0" i="0" u="none">
                <a:solidFill>
                  <a:schemeClr val="dk1"/>
                </a:solidFill>
                <a:latin typeface="Arial"/>
                <a:ea typeface="Arial"/>
                <a:cs typeface="Arial"/>
                <a:sym typeface="Arial"/>
              </a:rPr>
              <a:t>are sand (silica), soda (sodium oxide), and lime (calcium oxide).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Window Glass</a:t>
            </a:r>
            <a:r>
              <a:rPr lang="en-US" sz="1400" b="0" i="0" u="none">
                <a:solidFill>
                  <a:schemeClr val="dk1"/>
                </a:solidFill>
                <a:latin typeface="Arial"/>
                <a:ea typeface="Arial"/>
                <a:cs typeface="Arial"/>
                <a:sym typeface="Arial"/>
              </a:rPr>
              <a:t>: is the least expensive type of glass and is produced in single strength (1/16”) or double strength (1/8”).</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Safety Glass</a:t>
            </a:r>
            <a:r>
              <a:rPr lang="en-US" sz="1400" b="0" i="0" u="none">
                <a:solidFill>
                  <a:schemeClr val="dk1"/>
                </a:solidFill>
                <a:latin typeface="Arial"/>
                <a:ea typeface="Arial"/>
                <a:cs typeface="Arial"/>
                <a:sym typeface="Arial"/>
              </a:rPr>
              <a:t>: </a:t>
            </a:r>
            <a:r>
              <a:rPr lang="en-US" sz="1400" b="1" i="0" u="none">
                <a:solidFill>
                  <a:schemeClr val="dk1"/>
                </a:solidFill>
                <a:latin typeface="Arial"/>
                <a:ea typeface="Arial"/>
                <a:cs typeface="Arial"/>
                <a:sym typeface="Arial"/>
              </a:rPr>
              <a:t>Tempered glass </a:t>
            </a:r>
            <a:r>
              <a:rPr lang="en-US" sz="1400" b="0" i="0" u="none">
                <a:solidFill>
                  <a:schemeClr val="dk1"/>
                </a:solidFill>
                <a:latin typeface="Arial"/>
                <a:ea typeface="Arial"/>
                <a:cs typeface="Arial"/>
                <a:sym typeface="Arial"/>
              </a:rPr>
              <a:t>is made by heating glass to near its melting point and then cooling it rapidly. It is 3 to 5 times stronger than non-tempered glass. It breaks into pebble like particles instead of sharp slivers. </a:t>
            </a:r>
            <a:r>
              <a:rPr lang="en-US" sz="1400" b="1" i="0" u="none">
                <a:solidFill>
                  <a:schemeClr val="dk1"/>
                </a:solidFill>
                <a:latin typeface="Arial"/>
                <a:ea typeface="Arial"/>
                <a:cs typeface="Arial"/>
                <a:sym typeface="Arial"/>
              </a:rPr>
              <a:t>Laminated glass </a:t>
            </a:r>
            <a:r>
              <a:rPr lang="en-US" sz="1400" b="0" i="0" u="none">
                <a:solidFill>
                  <a:schemeClr val="dk1"/>
                </a:solidFill>
                <a:latin typeface="Arial"/>
                <a:ea typeface="Arial"/>
                <a:cs typeface="Arial"/>
                <a:sym typeface="Arial"/>
              </a:rPr>
              <a:t>is produced by sandwiching one layer of clear plastic sheet between two layers glass. The plastic sheet increases resistance to breakage. </a:t>
            </a:r>
            <a:r>
              <a:rPr lang="en-US" sz="1400" b="1" i="0" u="none">
                <a:solidFill>
                  <a:schemeClr val="dk1"/>
                </a:solidFill>
                <a:latin typeface="Arial"/>
                <a:ea typeface="Arial"/>
                <a:cs typeface="Arial"/>
                <a:sym typeface="Arial"/>
              </a:rPr>
              <a:t>Wired glass </a:t>
            </a:r>
            <a:r>
              <a:rPr lang="en-US" sz="1400" b="0" i="0" u="none">
                <a:solidFill>
                  <a:schemeClr val="dk1"/>
                </a:solidFill>
                <a:latin typeface="Arial"/>
                <a:ea typeface="Arial"/>
                <a:cs typeface="Arial"/>
                <a:sym typeface="Arial"/>
              </a:rPr>
              <a:t>was developed as a fire resistant material. The wire mesh in the center of the glass holds the glass together even if it cracks from the heat of a fire.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Insulating Glass: </a:t>
            </a:r>
            <a:r>
              <a:rPr lang="en-US" sz="1400" b="0" i="0" u="none">
                <a:solidFill>
                  <a:schemeClr val="dk1"/>
                </a:solidFill>
                <a:latin typeface="Arial"/>
                <a:ea typeface="Arial"/>
                <a:cs typeface="Arial"/>
                <a:sym typeface="Arial"/>
              </a:rPr>
              <a:t>is two or more sheets of glass separated by an air space. Moisture is removed from the air space to prevent condensation from forming during cold weather. To increase resistance to heat transfer the air space can be filled with argon gas.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Coated Glass</a:t>
            </a:r>
            <a:r>
              <a:rPr lang="en-US" sz="1400" b="0" i="0" u="none">
                <a:solidFill>
                  <a:schemeClr val="dk1"/>
                </a:solidFill>
                <a:latin typeface="Arial"/>
                <a:ea typeface="Arial"/>
                <a:cs typeface="Arial"/>
                <a:sym typeface="Arial"/>
              </a:rPr>
              <a:t>: </a:t>
            </a:r>
            <a:r>
              <a:rPr lang="en-US" sz="1400" b="1" i="0" u="none">
                <a:solidFill>
                  <a:schemeClr val="dk1"/>
                </a:solidFill>
                <a:latin typeface="Arial"/>
                <a:ea typeface="Arial"/>
                <a:cs typeface="Arial"/>
                <a:sym typeface="Arial"/>
              </a:rPr>
              <a:t>Mirror glass </a:t>
            </a:r>
            <a:r>
              <a:rPr lang="en-US" sz="1400" b="0" i="0" u="none">
                <a:solidFill>
                  <a:schemeClr val="dk1"/>
                </a:solidFill>
                <a:latin typeface="Arial"/>
                <a:ea typeface="Arial"/>
                <a:cs typeface="Arial"/>
                <a:sym typeface="Arial"/>
              </a:rPr>
              <a:t>is made by applying a thin coat of silver to the back of a piece of glass. The coating provides the reflective surface. </a:t>
            </a:r>
            <a:r>
              <a:rPr lang="en-US" sz="1400" b="1" i="0" u="none">
                <a:solidFill>
                  <a:schemeClr val="dk1"/>
                </a:solidFill>
                <a:latin typeface="Arial"/>
                <a:ea typeface="Arial"/>
                <a:cs typeface="Arial"/>
                <a:sym typeface="Arial"/>
              </a:rPr>
              <a:t>One way glass </a:t>
            </a:r>
            <a:r>
              <a:rPr lang="en-US" sz="1400" b="0" i="0" u="none">
                <a:solidFill>
                  <a:schemeClr val="dk1"/>
                </a:solidFill>
                <a:latin typeface="Arial"/>
                <a:ea typeface="Arial"/>
                <a:cs typeface="Arial"/>
                <a:sym typeface="Arial"/>
              </a:rPr>
              <a:t>is made by applying a very thin metallic coating to one surface of the glass. The glass acts as mirror from one side but is translucent or clear from the other side.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Glass Uses</a:t>
            </a:r>
            <a:r>
              <a:rPr lang="en-US" sz="1400" b="0" i="0" u="none">
                <a:solidFill>
                  <a:schemeClr val="dk1"/>
                </a:solidFill>
                <a:latin typeface="Arial"/>
                <a:ea typeface="Arial"/>
                <a:cs typeface="Arial"/>
                <a:sym typeface="Arial"/>
              </a:rPr>
              <a:t>: Most glass used in construction is for windows or doors. Storm doors, shower doors, shower enclosures, and skylights are made with tempered or laminated safety glass. The exterior walls of some buildings are enclosed with reflective glass.</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81"/>
        <p:cNvGrpSpPr/>
        <p:nvPr/>
      </p:nvGrpSpPr>
      <p:grpSpPr>
        <a:xfrm>
          <a:off x="0" y="0"/>
          <a:ext cx="0" cy="0"/>
          <a:chOff x="0" y="0"/>
          <a:chExt cx="0" cy="0"/>
        </a:xfrm>
      </p:grpSpPr>
      <p:sp>
        <p:nvSpPr>
          <p:cNvPr id="982" name="Google Shape;982;p16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Plastic</a:t>
            </a:r>
            <a:endParaRPr/>
          </a:p>
        </p:txBody>
      </p:sp>
      <p:sp>
        <p:nvSpPr>
          <p:cNvPr id="983" name="Google Shape;983;p16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Acrylic and Polycarbonate Plastics</a:t>
            </a:r>
            <a:r>
              <a:rPr lang="en-US" sz="1600" b="0" i="0" u="none">
                <a:solidFill>
                  <a:schemeClr val="dk1"/>
                </a:solidFill>
                <a:latin typeface="Arial"/>
                <a:ea typeface="Arial"/>
                <a:cs typeface="Arial"/>
                <a:sym typeface="Arial"/>
              </a:rPr>
              <a:t>: are used primarily as a replacement for glass. They have much greater impact strength than window glass. A disadvantage is that they can easily be scratched.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Polyvinyl Chloride (PVC)</a:t>
            </a:r>
            <a:r>
              <a:rPr lang="en-US" sz="1600" b="0" i="0" u="none">
                <a:solidFill>
                  <a:schemeClr val="dk1"/>
                </a:solidFill>
                <a:latin typeface="Arial"/>
                <a:ea typeface="Arial"/>
                <a:cs typeface="Arial"/>
                <a:sym typeface="Arial"/>
              </a:rPr>
              <a:t>: is used for cold water supply and drain waste and vent piping. PVC piping and fittings are white in color. PVC adhesive is used to bond joints.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Chlorinated polyvinyl chloride (CPVC)</a:t>
            </a:r>
            <a:r>
              <a:rPr lang="en-US" sz="1600" b="0" i="0" u="none">
                <a:solidFill>
                  <a:schemeClr val="dk1"/>
                </a:solidFill>
                <a:latin typeface="Arial"/>
                <a:ea typeface="Arial"/>
                <a:cs typeface="Arial"/>
                <a:sym typeface="Arial"/>
              </a:rPr>
              <a:t>: is suitable for hot water supply. CPVC pipe and fittings are tan in color and joined using CPVC adhesive.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Cross linked polyethylene (PEX)</a:t>
            </a:r>
            <a:r>
              <a:rPr lang="en-US" sz="1600" b="0" i="0" u="none">
                <a:solidFill>
                  <a:schemeClr val="dk1"/>
                </a:solidFill>
                <a:latin typeface="Arial"/>
                <a:ea typeface="Arial"/>
                <a:cs typeface="Arial"/>
                <a:sym typeface="Arial"/>
              </a:rPr>
              <a:t>: can be used for both hot and cold water supply. PEX cannot be joined with adhesives. PRX fittings are used to join separate pieces.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Polyethylene (PE)</a:t>
            </a:r>
            <a:r>
              <a:rPr lang="en-US" sz="1600" b="0" i="0" u="none">
                <a:solidFill>
                  <a:schemeClr val="dk1"/>
                </a:solidFill>
                <a:latin typeface="Arial"/>
                <a:ea typeface="Arial"/>
                <a:cs typeface="Arial"/>
                <a:sym typeface="Arial"/>
              </a:rPr>
              <a:t>:  is used most frequently to pipe natural gas. PE pipe is now manufactured in yellow to distinguish it from orange communication wiring.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Styrene Rubber (SR): </a:t>
            </a:r>
            <a:r>
              <a:rPr lang="en-US" sz="1600" b="0" i="0" u="none">
                <a:solidFill>
                  <a:schemeClr val="dk1"/>
                </a:solidFill>
                <a:latin typeface="Arial"/>
                <a:ea typeface="Arial"/>
                <a:cs typeface="Arial"/>
                <a:sym typeface="Arial"/>
              </a:rPr>
              <a:t>piping is used to move water from downspouts, septic tank drain fields, and foundation drains.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Vinyl</a:t>
            </a:r>
            <a:r>
              <a:rPr lang="en-US" sz="1600" b="0" i="0" u="none">
                <a:solidFill>
                  <a:schemeClr val="dk1"/>
                </a:solidFill>
                <a:latin typeface="Arial"/>
                <a:ea typeface="Arial"/>
                <a:cs typeface="Arial"/>
                <a:sym typeface="Arial"/>
              </a:rPr>
              <a:t>: is used for siding, soffit, fascia, gutters, and floor coverings. It is available in a variety of colors and is easy to work with and requires little maintenance.</a:t>
            </a:r>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87"/>
        <p:cNvGrpSpPr/>
        <p:nvPr/>
      </p:nvGrpSpPr>
      <p:grpSpPr>
        <a:xfrm>
          <a:off x="0" y="0"/>
          <a:ext cx="0" cy="0"/>
          <a:chOff x="0" y="0"/>
          <a:chExt cx="0" cy="0"/>
        </a:xfrm>
      </p:grpSpPr>
      <p:sp>
        <p:nvSpPr>
          <p:cNvPr id="988" name="Google Shape;988;p1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989" name="Google Shape;989;p16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Masonry</a:t>
            </a:r>
            <a:r>
              <a:rPr lang="en-US" sz="1000" b="0" i="0" u="none">
                <a:solidFill>
                  <a:schemeClr val="dk1"/>
                </a:solidFill>
                <a:latin typeface="Arial"/>
                <a:ea typeface="Arial"/>
                <a:cs typeface="Arial"/>
                <a:sym typeface="Arial"/>
              </a:rPr>
              <a:t> is a process of building with stone, brick, concrete masonry units, and other similar material.</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Stone </a:t>
            </a:r>
            <a:r>
              <a:rPr lang="en-US" sz="1000" b="0" i="0" u="none">
                <a:solidFill>
                  <a:schemeClr val="dk1"/>
                </a:solidFill>
                <a:latin typeface="Arial"/>
                <a:ea typeface="Arial"/>
                <a:cs typeface="Arial"/>
                <a:sym typeface="Arial"/>
              </a:rPr>
              <a:t>is one of the oldest building materials. </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Bricks are </a:t>
            </a:r>
            <a:r>
              <a:rPr lang="en-US" sz="1000" b="1" i="0" u="none">
                <a:solidFill>
                  <a:schemeClr val="dk1"/>
                </a:solidFill>
                <a:latin typeface="Arial"/>
                <a:ea typeface="Arial"/>
                <a:cs typeface="Arial"/>
                <a:sym typeface="Arial"/>
              </a:rPr>
              <a:t>used</a:t>
            </a:r>
            <a:r>
              <a:rPr lang="en-US" sz="1000" b="0" i="0" u="none">
                <a:solidFill>
                  <a:schemeClr val="dk1"/>
                </a:solidFill>
                <a:latin typeface="Arial"/>
                <a:ea typeface="Arial"/>
                <a:cs typeface="Arial"/>
                <a:sym typeface="Arial"/>
              </a:rPr>
              <a:t> for interior and exterior walls , fireplaces, walkway patios, driveways, fences, and floors.</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Mortar </a:t>
            </a:r>
            <a:r>
              <a:rPr lang="en-US" sz="1000" b="0" i="0" u="none">
                <a:solidFill>
                  <a:schemeClr val="dk1"/>
                </a:solidFill>
                <a:latin typeface="Arial"/>
                <a:ea typeface="Arial"/>
                <a:cs typeface="Arial"/>
                <a:sym typeface="Arial"/>
              </a:rPr>
              <a:t>is a binding agent that binds masonry units together.</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The primary ingredients of </a:t>
            </a:r>
            <a:r>
              <a:rPr lang="en-US" sz="1000" b="1" i="0" u="none">
                <a:solidFill>
                  <a:schemeClr val="dk1"/>
                </a:solidFill>
                <a:latin typeface="Arial"/>
                <a:ea typeface="Arial"/>
                <a:cs typeface="Arial"/>
                <a:sym typeface="Arial"/>
              </a:rPr>
              <a:t>glass </a:t>
            </a:r>
            <a:r>
              <a:rPr lang="en-US" sz="1000" b="0" i="0" u="none">
                <a:solidFill>
                  <a:schemeClr val="dk1"/>
                </a:solidFill>
                <a:latin typeface="Arial"/>
                <a:ea typeface="Arial"/>
                <a:cs typeface="Arial"/>
                <a:sym typeface="Arial"/>
              </a:rPr>
              <a:t>are sand (silica), soda (sodium oxide), and lime (calcium oxide).</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Tempered glass </a:t>
            </a:r>
            <a:r>
              <a:rPr lang="en-US" sz="1000" b="0" i="0" u="none">
                <a:solidFill>
                  <a:schemeClr val="dk1"/>
                </a:solidFill>
                <a:latin typeface="Arial"/>
                <a:ea typeface="Arial"/>
                <a:cs typeface="Arial"/>
                <a:sym typeface="Arial"/>
              </a:rPr>
              <a:t>is made by heating glass to near its melting point and then cooling it rapidly. It is 3 to 5 times stronger than non-tempered glass. It breaks into pebble like particles instead of sharp slivers.</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Laminated glass </a:t>
            </a:r>
            <a:r>
              <a:rPr lang="en-US" sz="1000" b="0" i="0" u="none">
                <a:solidFill>
                  <a:schemeClr val="dk1"/>
                </a:solidFill>
                <a:latin typeface="Arial"/>
                <a:ea typeface="Arial"/>
                <a:cs typeface="Arial"/>
                <a:sym typeface="Arial"/>
              </a:rPr>
              <a:t>is produced by sandwiching one layer of clear plastic sheet between two layers glass. The plastic sheet increases resistance to breakage. </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Wired glass </a:t>
            </a:r>
            <a:r>
              <a:rPr lang="en-US" sz="1000" b="0" i="0" u="none">
                <a:solidFill>
                  <a:schemeClr val="dk1"/>
                </a:solidFill>
                <a:latin typeface="Arial"/>
                <a:ea typeface="Arial"/>
                <a:cs typeface="Arial"/>
                <a:sym typeface="Arial"/>
              </a:rPr>
              <a:t>was developed as a fire resistant material. The wire mesh in the center of the</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Insulating Glass: </a:t>
            </a:r>
            <a:r>
              <a:rPr lang="en-US" sz="1000" b="0" i="0" u="none">
                <a:solidFill>
                  <a:schemeClr val="dk1"/>
                </a:solidFill>
                <a:latin typeface="Arial"/>
                <a:ea typeface="Arial"/>
                <a:cs typeface="Arial"/>
                <a:sym typeface="Arial"/>
              </a:rPr>
              <a:t>is two or more sheets of glass separated by an air space. Moisture is removed from the air space to prevent condensation from forming during cold weather. To increase resistance to heat transfer the air space can be filled with argon gas.</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Acrylic and Polycarbonate Plastics</a:t>
            </a:r>
            <a:r>
              <a:rPr lang="en-US" sz="1000" b="0" i="0" u="none">
                <a:solidFill>
                  <a:schemeClr val="dk1"/>
                </a:solidFill>
                <a:latin typeface="Arial"/>
                <a:ea typeface="Arial"/>
                <a:cs typeface="Arial"/>
                <a:sym typeface="Arial"/>
              </a:rPr>
              <a:t>: are used primarily as a replacement for glass.</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Polyvinyl Chloride (PVC)</a:t>
            </a:r>
            <a:r>
              <a:rPr lang="en-US" sz="1000" b="0" i="0" u="none">
                <a:solidFill>
                  <a:schemeClr val="dk1"/>
                </a:solidFill>
                <a:latin typeface="Arial"/>
                <a:ea typeface="Arial"/>
                <a:cs typeface="Arial"/>
                <a:sym typeface="Arial"/>
              </a:rPr>
              <a:t>: is used for cold water supply and drain waste and vent piping. PVC piping and fittings are white in color. </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Chlorinated polyvinyl chloride (CPVC)</a:t>
            </a:r>
            <a:r>
              <a:rPr lang="en-US" sz="1000" b="0" i="0" u="none">
                <a:solidFill>
                  <a:schemeClr val="dk1"/>
                </a:solidFill>
                <a:latin typeface="Arial"/>
                <a:ea typeface="Arial"/>
                <a:cs typeface="Arial"/>
                <a:sym typeface="Arial"/>
              </a:rPr>
              <a:t>: is suitable for hot water supply. CPVC pipe and fittings are tan in color and joined using CPVC adhesive.</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Cross linked polyethylene (PEX)</a:t>
            </a:r>
            <a:r>
              <a:rPr lang="en-US" sz="1000" b="0" i="0" u="none">
                <a:solidFill>
                  <a:schemeClr val="dk1"/>
                </a:solidFill>
                <a:latin typeface="Arial"/>
                <a:ea typeface="Arial"/>
                <a:cs typeface="Arial"/>
                <a:sym typeface="Arial"/>
              </a:rPr>
              <a:t>: can be used for both hot and cold water supply. PEX cannot be joined with adhesives. PRX fittings are used to join separate pieces.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Polyethylene (PE)</a:t>
            </a:r>
            <a:r>
              <a:rPr lang="en-US" sz="1100" b="0" i="0" u="none">
                <a:solidFill>
                  <a:schemeClr val="dk1"/>
                </a:solidFill>
                <a:latin typeface="Arial"/>
                <a:ea typeface="Arial"/>
                <a:cs typeface="Arial"/>
                <a:sym typeface="Arial"/>
              </a:rPr>
              <a:t>:  is used most frequently to pipe natural gas. PE pipe is now manufactured in yellow to distinguish it from orange communication wiring.</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Styrene Rubber (SR): </a:t>
            </a:r>
            <a:r>
              <a:rPr lang="en-US" sz="1100" b="0" i="0" u="none">
                <a:solidFill>
                  <a:schemeClr val="dk1"/>
                </a:solidFill>
                <a:latin typeface="Arial"/>
                <a:ea typeface="Arial"/>
                <a:cs typeface="Arial"/>
                <a:sym typeface="Arial"/>
              </a:rPr>
              <a:t>piping is used to move water from downspouts, septic tank drain fields, and foundation drains.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Vinyl</a:t>
            </a:r>
            <a:r>
              <a:rPr lang="en-US" sz="1100" b="0" i="0" u="none">
                <a:solidFill>
                  <a:schemeClr val="dk1"/>
                </a:solidFill>
                <a:latin typeface="Arial"/>
                <a:ea typeface="Arial"/>
                <a:cs typeface="Arial"/>
                <a:sym typeface="Arial"/>
              </a:rPr>
              <a:t>: is used for siding, soffit, fascia, gutters, and floor coverings. It is available in a variety of colors and is easy to work with and requires little maintenance.</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93"/>
        <p:cNvGrpSpPr/>
        <p:nvPr/>
      </p:nvGrpSpPr>
      <p:grpSpPr>
        <a:xfrm>
          <a:off x="0" y="0"/>
          <a:ext cx="0" cy="0"/>
          <a:chOff x="0" y="0"/>
          <a:chExt cx="0" cy="0"/>
        </a:xfrm>
      </p:grpSpPr>
      <p:sp>
        <p:nvSpPr>
          <p:cNvPr id="994" name="Google Shape;994;p16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10 Week 19 and 20</a:t>
            </a:r>
            <a:endParaRPr dirty="0"/>
          </a:p>
        </p:txBody>
      </p:sp>
      <p:sp>
        <p:nvSpPr>
          <p:cNvPr id="995" name="Google Shape;995;p16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Architectural Design</a:t>
            </a:r>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99"/>
        <p:cNvGrpSpPr/>
        <p:nvPr/>
      </p:nvGrpSpPr>
      <p:grpSpPr>
        <a:xfrm>
          <a:off x="0" y="0"/>
          <a:ext cx="0" cy="0"/>
          <a:chOff x="0" y="0"/>
          <a:chExt cx="0" cy="0"/>
        </a:xfrm>
      </p:grpSpPr>
      <p:sp>
        <p:nvSpPr>
          <p:cNvPr id="1000" name="Google Shape;1000;p16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001" name="Google Shape;1001;p16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Distinguish between architectural design and engineering</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factors common to architectural design problems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Describe steps of the design process</a:t>
            </a:r>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05"/>
        <p:cNvGrpSpPr/>
        <p:nvPr/>
      </p:nvGrpSpPr>
      <p:grpSpPr>
        <a:xfrm>
          <a:off x="0" y="0"/>
          <a:ext cx="0" cy="0"/>
          <a:chOff x="0" y="0"/>
          <a:chExt cx="0" cy="0"/>
        </a:xfrm>
      </p:grpSpPr>
      <p:sp>
        <p:nvSpPr>
          <p:cNvPr id="1006" name="Google Shape;1006;p16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What is Architectural Design?</a:t>
            </a:r>
            <a:endParaRPr/>
          </a:p>
        </p:txBody>
      </p:sp>
      <p:sp>
        <p:nvSpPr>
          <p:cNvPr id="1007" name="Google Shape;1007;p16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Architectural design </a:t>
            </a:r>
            <a:r>
              <a:rPr lang="en-US" sz="2400" b="0" i="0" u="none">
                <a:solidFill>
                  <a:schemeClr val="dk1"/>
                </a:solidFill>
                <a:latin typeface="Arial"/>
                <a:ea typeface="Arial"/>
                <a:cs typeface="Arial"/>
                <a:sym typeface="Arial"/>
              </a:rPr>
              <a:t>is a process for developing and evaluating solutions for planned communities, shopping centers, and individual structures.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Engineers </a:t>
            </a:r>
            <a:r>
              <a:rPr lang="en-US" sz="2400" b="0" i="0" u="none">
                <a:solidFill>
                  <a:schemeClr val="dk1"/>
                </a:solidFill>
                <a:latin typeface="Arial"/>
                <a:ea typeface="Arial"/>
                <a:cs typeface="Arial"/>
                <a:sym typeface="Arial"/>
              </a:rPr>
              <a:t>typically design highways, bridges, dams, and utility systems.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Engineers also solve design problems related to structural, mechanical, and electrical systems for buildings.</a:t>
            </a:r>
            <a:endParaRPr sz="2800" b="0"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Architects work with engineers to solve these type of problems in the buildings they are designing.</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11"/>
        <p:cNvGrpSpPr/>
        <p:nvPr/>
      </p:nvGrpSpPr>
      <p:grpSpPr>
        <a:xfrm>
          <a:off x="0" y="0"/>
          <a:ext cx="0" cy="0"/>
          <a:chOff x="0" y="0"/>
          <a:chExt cx="0" cy="0"/>
        </a:xfrm>
      </p:grpSpPr>
      <p:sp>
        <p:nvSpPr>
          <p:cNvPr id="1012" name="Google Shape;1012;p1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Factors Common to All Architectural Design Problems</a:t>
            </a:r>
            <a:endParaRPr/>
          </a:p>
        </p:txBody>
      </p:sp>
      <p:sp>
        <p:nvSpPr>
          <p:cNvPr id="1013" name="Google Shape;1013;p16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Five </a:t>
            </a:r>
            <a:r>
              <a:rPr lang="en-US" sz="1600" b="1" i="0" u="none">
                <a:solidFill>
                  <a:schemeClr val="dk1"/>
                </a:solidFill>
                <a:latin typeface="Arial"/>
                <a:ea typeface="Arial"/>
                <a:cs typeface="Arial"/>
                <a:sym typeface="Arial"/>
              </a:rPr>
              <a:t>factors</a:t>
            </a:r>
            <a:r>
              <a:rPr lang="en-US" sz="1600" b="0" i="0" u="none">
                <a:solidFill>
                  <a:schemeClr val="dk1"/>
                </a:solidFill>
                <a:latin typeface="Arial"/>
                <a:ea typeface="Arial"/>
                <a:cs typeface="Arial"/>
                <a:sym typeface="Arial"/>
              </a:rPr>
              <a:t> are </a:t>
            </a:r>
            <a:r>
              <a:rPr lang="en-US" sz="1600" b="1" i="0" u="none">
                <a:solidFill>
                  <a:schemeClr val="dk1"/>
                </a:solidFill>
                <a:latin typeface="Arial"/>
                <a:ea typeface="Arial"/>
                <a:cs typeface="Arial"/>
                <a:sym typeface="Arial"/>
              </a:rPr>
              <a:t>common to all design projects</a:t>
            </a:r>
            <a:r>
              <a:rPr lang="en-US" sz="1600" b="0" i="0" u="none">
                <a:solidFill>
                  <a:schemeClr val="dk1"/>
                </a:solidFill>
                <a:latin typeface="Arial"/>
                <a:ea typeface="Arial"/>
                <a:cs typeface="Arial"/>
                <a:sym typeface="Arial"/>
              </a:rPr>
              <a:t>: function, appearance, cost, strength, and materials.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All factors are interrelated.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Function</a:t>
            </a:r>
            <a:r>
              <a:rPr lang="en-US" sz="1600" b="0" i="0" u="none">
                <a:solidFill>
                  <a:schemeClr val="dk1"/>
                </a:solidFill>
                <a:latin typeface="Arial"/>
                <a:ea typeface="Arial"/>
                <a:cs typeface="Arial"/>
                <a:sym typeface="Arial"/>
              </a:rPr>
              <a:t>: The design solution must meet the needs of the design problem. For example, a garage must be large enough for the vehicles that are to be parked in it.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Appearance</a:t>
            </a:r>
            <a:r>
              <a:rPr lang="en-US" sz="1600" b="0" i="0" u="none">
                <a:solidFill>
                  <a:schemeClr val="dk1"/>
                </a:solidFill>
                <a:latin typeface="Arial"/>
                <a:ea typeface="Arial"/>
                <a:cs typeface="Arial"/>
                <a:sym typeface="Arial"/>
              </a:rPr>
              <a:t>: Bothe the exterior and interior of the building should be attractive.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Cost</a:t>
            </a:r>
            <a:r>
              <a:rPr lang="en-US" sz="1600" b="0" i="0" u="none">
                <a:solidFill>
                  <a:schemeClr val="dk1"/>
                </a:solidFill>
                <a:latin typeface="Arial"/>
                <a:ea typeface="Arial"/>
                <a:cs typeface="Arial"/>
                <a:sym typeface="Arial"/>
              </a:rPr>
              <a:t>: A project cannot be built if the cost exceeds the money available for construction. The architect develops an initial budget, dividing the total amount in categories: foundation, structure, roof and exterior walls, interior partitions and ceiling, mechanical, electrical, interior finish, and landscaping.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Strength</a:t>
            </a:r>
            <a:r>
              <a:rPr lang="en-US" sz="1600" b="0" i="0" u="none">
                <a:solidFill>
                  <a:schemeClr val="dk1"/>
                </a:solidFill>
                <a:latin typeface="Arial"/>
                <a:ea typeface="Arial"/>
                <a:cs typeface="Arial"/>
                <a:sym typeface="Arial"/>
              </a:rPr>
              <a:t>: Foundations must support a building and its contents. Walls, beams, joists, rafters, and all other structural components must meet design requirements.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Materials</a:t>
            </a:r>
            <a:r>
              <a:rPr lang="en-US" sz="1600" b="0" i="0" u="none">
                <a:solidFill>
                  <a:schemeClr val="dk1"/>
                </a:solidFill>
                <a:latin typeface="Arial"/>
                <a:ea typeface="Arial"/>
                <a:cs typeface="Arial"/>
                <a:sym typeface="Arial"/>
              </a:rPr>
              <a:t>: Characteristics such as strength, weather resistance, fire resistance,  and resistance to heat transfer determine if a material will be appropriate for a given use. Appearance is important for visible material such as drywall, wood paneling or siding, and brick. These materials must be attractive, but also functional.</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17"/>
        <p:cNvGrpSpPr/>
        <p:nvPr/>
      </p:nvGrpSpPr>
      <p:grpSpPr>
        <a:xfrm>
          <a:off x="0" y="0"/>
          <a:ext cx="0" cy="0"/>
          <a:chOff x="0" y="0"/>
          <a:chExt cx="0" cy="0"/>
        </a:xfrm>
      </p:grpSpPr>
      <p:sp>
        <p:nvSpPr>
          <p:cNvPr id="1018" name="Google Shape;1018;p1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 Design Process</a:t>
            </a:r>
            <a:endParaRPr/>
          </a:p>
        </p:txBody>
      </p:sp>
      <p:sp>
        <p:nvSpPr>
          <p:cNvPr id="1019" name="Google Shape;1019;p16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Step 1 – Identify the Problem</a:t>
            </a:r>
            <a:r>
              <a:rPr lang="en-US" sz="2000" b="0" i="0" u="none">
                <a:solidFill>
                  <a:schemeClr val="dk1"/>
                </a:solidFill>
                <a:latin typeface="Arial"/>
                <a:ea typeface="Arial"/>
                <a:cs typeface="Arial"/>
                <a:sym typeface="Arial"/>
              </a:rPr>
              <a:t>: A design is always based on a need.   Gathering additional information clarifies the problem and establishes limitations that must be taken into account. Finally, designers need to know the budget for each portion of the design. This serves as a realistic limit for what can be included.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Step 2 – Generate Preliminary Ideas</a:t>
            </a:r>
            <a:r>
              <a:rPr lang="en-US" sz="2000" b="0" i="0" u="none">
                <a:solidFill>
                  <a:schemeClr val="dk1"/>
                </a:solidFill>
                <a:latin typeface="Arial"/>
                <a:ea typeface="Arial"/>
                <a:cs typeface="Arial"/>
                <a:sym typeface="Arial"/>
              </a:rPr>
              <a:t>: Preliminary ideas are initial thoughts generated by architects regarding possible solutions to the design problem. Preliminary ideas are often recorded as sketches. Some preliminary ideas are recorded in list form. The goal is to record all ideas so none are forgotten as the design process proceeds.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Step 3 – Refine Ideas</a:t>
            </a:r>
            <a:r>
              <a:rPr lang="en-US" sz="2000" b="0" i="0" u="none">
                <a:solidFill>
                  <a:schemeClr val="dk1"/>
                </a:solidFill>
                <a:latin typeface="Arial"/>
                <a:ea typeface="Arial"/>
                <a:cs typeface="Arial"/>
                <a:sym typeface="Arial"/>
              </a:rPr>
              <a:t>: When the idea is refined, the sketch is converted into a scale drawing. This helps determine if the idea is workable. Elements from two or more preliminary ideas might be combined to create a workable solution. </a:t>
            </a:r>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23"/>
        <p:cNvGrpSpPr/>
        <p:nvPr/>
      </p:nvGrpSpPr>
      <p:grpSpPr>
        <a:xfrm>
          <a:off x="0" y="0"/>
          <a:ext cx="0" cy="0"/>
          <a:chOff x="0" y="0"/>
          <a:chExt cx="0" cy="0"/>
        </a:xfrm>
      </p:grpSpPr>
      <p:sp>
        <p:nvSpPr>
          <p:cNvPr id="1024" name="Google Shape;1024;p17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 Design Process</a:t>
            </a:r>
            <a:endParaRPr/>
          </a:p>
        </p:txBody>
      </p:sp>
      <p:sp>
        <p:nvSpPr>
          <p:cNvPr id="1025" name="Google Shape;1025;p17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Step 4 – Analyze Ideas</a:t>
            </a:r>
            <a:r>
              <a:rPr lang="en-US" sz="2000" b="0" i="0" u="none">
                <a:solidFill>
                  <a:schemeClr val="dk1"/>
                </a:solidFill>
                <a:latin typeface="Arial"/>
                <a:ea typeface="Arial"/>
                <a:cs typeface="Arial"/>
                <a:sym typeface="Arial"/>
              </a:rPr>
              <a:t>: </a:t>
            </a:r>
            <a:r>
              <a:rPr lang="en-US" sz="2000" b="1" i="0" u="none">
                <a:solidFill>
                  <a:schemeClr val="dk1"/>
                </a:solidFill>
                <a:latin typeface="Arial"/>
                <a:ea typeface="Arial"/>
                <a:cs typeface="Arial"/>
                <a:sym typeface="Arial"/>
              </a:rPr>
              <a:t>Structural analysis</a:t>
            </a:r>
            <a:r>
              <a:rPr lang="en-US" sz="2000" b="0" i="0" u="none">
                <a:solidFill>
                  <a:schemeClr val="dk1"/>
                </a:solidFill>
                <a:latin typeface="Arial"/>
                <a:ea typeface="Arial"/>
                <a:cs typeface="Arial"/>
                <a:sym typeface="Arial"/>
              </a:rPr>
              <a:t> examines the strength requirements of the structure.  </a:t>
            </a:r>
            <a:r>
              <a:rPr lang="en-US" sz="2000" b="1" i="0" u="none">
                <a:solidFill>
                  <a:schemeClr val="dk1"/>
                </a:solidFill>
                <a:latin typeface="Arial"/>
                <a:ea typeface="Arial"/>
                <a:cs typeface="Arial"/>
                <a:sym typeface="Arial"/>
              </a:rPr>
              <a:t>Site analysis</a:t>
            </a:r>
            <a:r>
              <a:rPr lang="en-US" sz="2000" b="0" i="0" u="none">
                <a:solidFill>
                  <a:schemeClr val="dk1"/>
                </a:solidFill>
                <a:latin typeface="Arial"/>
                <a:ea typeface="Arial"/>
                <a:cs typeface="Arial"/>
                <a:sym typeface="Arial"/>
              </a:rPr>
              <a:t>: is an analysis of how the proposed building will fit on a site. The location of the main entrance, driveways, parking lots, and other facilities will be studied. </a:t>
            </a:r>
            <a:r>
              <a:rPr lang="en-US" sz="2000" b="1" i="0" u="none">
                <a:solidFill>
                  <a:schemeClr val="dk1"/>
                </a:solidFill>
                <a:latin typeface="Arial"/>
                <a:ea typeface="Arial"/>
                <a:cs typeface="Arial"/>
                <a:sym typeface="Arial"/>
              </a:rPr>
              <a:t>Functional analysis</a:t>
            </a:r>
            <a:r>
              <a:rPr lang="en-US" sz="2000" b="0" i="0" u="none">
                <a:solidFill>
                  <a:schemeClr val="dk1"/>
                </a:solidFill>
                <a:latin typeface="Arial"/>
                <a:ea typeface="Arial"/>
                <a:cs typeface="Arial"/>
                <a:sym typeface="Arial"/>
              </a:rPr>
              <a:t>: determines if a design will work as planned. </a:t>
            </a:r>
            <a:r>
              <a:rPr lang="en-US" sz="2000" b="1" i="0" u="none">
                <a:solidFill>
                  <a:schemeClr val="dk1"/>
                </a:solidFill>
                <a:latin typeface="Arial"/>
                <a:ea typeface="Arial"/>
                <a:cs typeface="Arial"/>
                <a:sym typeface="Arial"/>
              </a:rPr>
              <a:t>Cost Analysis</a:t>
            </a:r>
            <a:r>
              <a:rPr lang="en-US" sz="2000" b="0" i="0" u="none">
                <a:solidFill>
                  <a:schemeClr val="dk1"/>
                </a:solidFill>
                <a:latin typeface="Arial"/>
                <a:ea typeface="Arial"/>
                <a:cs typeface="Arial"/>
                <a:sym typeface="Arial"/>
              </a:rPr>
              <a:t>: Once the analysis of the various design ideas is completed, the architects prepare their ideas for presentation to their clients.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Step 5 – Select the Design</a:t>
            </a:r>
            <a:r>
              <a:rPr lang="en-US" sz="2000" b="0" i="0" u="none">
                <a:solidFill>
                  <a:schemeClr val="dk1"/>
                </a:solidFill>
                <a:latin typeface="Arial"/>
                <a:ea typeface="Arial"/>
                <a:cs typeface="Arial"/>
                <a:sym typeface="Arial"/>
              </a:rPr>
              <a:t>: Based on the analysis, the architects decide which design alternatives to present to the client. If the client chooses to continue with the project, the architects will be authorized to prepare construction documents.</a:t>
            </a:r>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29"/>
        <p:cNvGrpSpPr/>
        <p:nvPr/>
      </p:nvGrpSpPr>
      <p:grpSpPr>
        <a:xfrm>
          <a:off x="0" y="0"/>
          <a:ext cx="0" cy="0"/>
          <a:chOff x="0" y="0"/>
          <a:chExt cx="0" cy="0"/>
        </a:xfrm>
      </p:grpSpPr>
      <p:sp>
        <p:nvSpPr>
          <p:cNvPr id="1030" name="Google Shape;1030;p17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 Design Process</a:t>
            </a:r>
            <a:endParaRPr/>
          </a:p>
        </p:txBody>
      </p:sp>
      <p:sp>
        <p:nvSpPr>
          <p:cNvPr id="1031" name="Google Shape;1031;p17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Step 6 – Prepare Construction Documents</a:t>
            </a:r>
            <a:r>
              <a:rPr lang="en-US" sz="2400" b="0" i="0" u="none">
                <a:solidFill>
                  <a:schemeClr val="dk1"/>
                </a:solidFill>
                <a:latin typeface="Arial"/>
                <a:ea typeface="Arial"/>
                <a:cs typeface="Arial"/>
                <a:sym typeface="Arial"/>
              </a:rPr>
              <a:t>: Once a design is chosen detailed, dimensioned drawings of every part of the building are prepared. Specifications for materials and construction methods to be employed are also prepared.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Step 7 – Implement Design</a:t>
            </a:r>
            <a:r>
              <a:rPr lang="en-US" sz="2400" b="0" i="0" u="none">
                <a:solidFill>
                  <a:schemeClr val="dk1"/>
                </a:solidFill>
                <a:latin typeface="Arial"/>
                <a:ea typeface="Arial"/>
                <a:cs typeface="Arial"/>
                <a:sym typeface="Arial"/>
              </a:rPr>
              <a:t>: This includes all the activities in completing the project, from managing the project to closing the contract and transferring the project. The first step is to hire contractors so work may begin. The design architects are often hired by the client to oversee the work being done by each contractor in the project.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Roadways</a:t>
            </a:r>
            <a:endParaRPr/>
          </a:p>
        </p:txBody>
      </p:sp>
      <p:sp>
        <p:nvSpPr>
          <p:cNvPr id="173" name="Google Shape;173;p2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Rock and gravel were used to make the surface hard and water resistant.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Bridges were built over obstacles.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first concrete street was built in Ohio in 1891.</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first concrete highway was built in Arkansas in 1913.</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Airport runaways were built using the same methods used for roads.</a:t>
            </a:r>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35"/>
        <p:cNvGrpSpPr/>
        <p:nvPr/>
      </p:nvGrpSpPr>
      <p:grpSpPr>
        <a:xfrm>
          <a:off x="0" y="0"/>
          <a:ext cx="0" cy="0"/>
          <a:chOff x="0" y="0"/>
          <a:chExt cx="0" cy="0"/>
        </a:xfrm>
      </p:grpSpPr>
      <p:sp>
        <p:nvSpPr>
          <p:cNvPr id="1036" name="Google Shape;1036;p1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037" name="Google Shape;1037;p17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Architectural design </a:t>
            </a:r>
            <a:r>
              <a:rPr lang="en-US" sz="1200" b="0" i="0" u="none">
                <a:solidFill>
                  <a:schemeClr val="dk1"/>
                </a:solidFill>
                <a:latin typeface="Arial"/>
                <a:ea typeface="Arial"/>
                <a:cs typeface="Arial"/>
                <a:sym typeface="Arial"/>
              </a:rPr>
              <a:t>is a process for developing and evaluating solutions for planned communities, shopping centers, and individual structures.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Engineers </a:t>
            </a:r>
            <a:r>
              <a:rPr lang="en-US" sz="1200" b="0" i="0" u="none">
                <a:solidFill>
                  <a:schemeClr val="dk1"/>
                </a:solidFill>
                <a:latin typeface="Arial"/>
                <a:ea typeface="Arial"/>
                <a:cs typeface="Arial"/>
                <a:sym typeface="Arial"/>
              </a:rPr>
              <a:t>typically design highways, bridges, dams, and utility systems.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Five </a:t>
            </a:r>
            <a:r>
              <a:rPr lang="en-US" sz="1200" b="1" i="0" u="none">
                <a:solidFill>
                  <a:schemeClr val="dk1"/>
                </a:solidFill>
                <a:latin typeface="Arial"/>
                <a:ea typeface="Arial"/>
                <a:cs typeface="Arial"/>
                <a:sym typeface="Arial"/>
              </a:rPr>
              <a:t>factors</a:t>
            </a:r>
            <a:r>
              <a:rPr lang="en-US" sz="1200" b="0" i="0" u="none">
                <a:solidFill>
                  <a:schemeClr val="dk1"/>
                </a:solidFill>
                <a:latin typeface="Arial"/>
                <a:ea typeface="Arial"/>
                <a:cs typeface="Arial"/>
                <a:sym typeface="Arial"/>
              </a:rPr>
              <a:t> are </a:t>
            </a:r>
            <a:r>
              <a:rPr lang="en-US" sz="1200" b="1" i="0" u="none">
                <a:solidFill>
                  <a:schemeClr val="dk1"/>
                </a:solidFill>
                <a:latin typeface="Arial"/>
                <a:ea typeface="Arial"/>
                <a:cs typeface="Arial"/>
                <a:sym typeface="Arial"/>
              </a:rPr>
              <a:t>common to all design projects</a:t>
            </a:r>
            <a:r>
              <a:rPr lang="en-US" sz="1200" b="0" i="0" u="none">
                <a:solidFill>
                  <a:schemeClr val="dk1"/>
                </a:solidFill>
                <a:latin typeface="Arial"/>
                <a:ea typeface="Arial"/>
                <a:cs typeface="Arial"/>
                <a:sym typeface="Arial"/>
              </a:rPr>
              <a:t>: function, appearance, cost, strength, and materials.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The Design Process</a:t>
            </a:r>
            <a:r>
              <a:rPr lang="en-US" sz="1200" b="0" i="0" u="none">
                <a:solidFill>
                  <a:schemeClr val="dk1"/>
                </a:solidFill>
                <a:latin typeface="Arial"/>
                <a:ea typeface="Arial"/>
                <a:cs typeface="Arial"/>
                <a:sym typeface="Arial"/>
              </a:rPr>
              <a:t>: </a:t>
            </a:r>
            <a:r>
              <a:rPr lang="en-US" sz="1200" b="1" i="0" u="none">
                <a:solidFill>
                  <a:schemeClr val="dk1"/>
                </a:solidFill>
                <a:latin typeface="Arial"/>
                <a:ea typeface="Arial"/>
                <a:cs typeface="Arial"/>
                <a:sym typeface="Arial"/>
              </a:rPr>
              <a:t>Step 1 – Identify the Problem</a:t>
            </a:r>
            <a:r>
              <a:rPr lang="en-US" sz="1200" b="0" i="0" u="none">
                <a:solidFill>
                  <a:schemeClr val="dk1"/>
                </a:solidFill>
                <a:latin typeface="Arial"/>
                <a:ea typeface="Arial"/>
                <a:cs typeface="Arial"/>
                <a:sym typeface="Arial"/>
              </a:rPr>
              <a:t>: A design is always based on a need.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2 – Generate Preliminary Ideas</a:t>
            </a:r>
            <a:r>
              <a:rPr lang="en-US" sz="1200" b="0" i="0" u="none">
                <a:solidFill>
                  <a:schemeClr val="dk1"/>
                </a:solidFill>
                <a:latin typeface="Arial"/>
                <a:ea typeface="Arial"/>
                <a:cs typeface="Arial"/>
                <a:sym typeface="Arial"/>
              </a:rPr>
              <a:t>: Preliminary ideas are initial thoughts generated by architects regarding possible solutions to the design problem.</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3 – Refine Ideas</a:t>
            </a:r>
            <a:r>
              <a:rPr lang="en-US" sz="1200" b="0" i="0" u="none">
                <a:solidFill>
                  <a:schemeClr val="dk1"/>
                </a:solidFill>
                <a:latin typeface="Arial"/>
                <a:ea typeface="Arial"/>
                <a:cs typeface="Arial"/>
                <a:sym typeface="Arial"/>
              </a:rPr>
              <a:t>: When the idea is refined, the sketch is converted into a scale drawing. This helps determine if the idea is workable.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4 – Analyze Ideas</a:t>
            </a:r>
            <a:r>
              <a:rPr lang="en-US" sz="1200" b="0" i="0" u="none">
                <a:solidFill>
                  <a:schemeClr val="dk1"/>
                </a:solidFill>
                <a:latin typeface="Arial"/>
                <a:ea typeface="Arial"/>
                <a:cs typeface="Arial"/>
                <a:sym typeface="Arial"/>
              </a:rPr>
              <a:t>: </a:t>
            </a:r>
            <a:r>
              <a:rPr lang="en-US" sz="1200" b="1" i="0" u="none">
                <a:solidFill>
                  <a:schemeClr val="dk1"/>
                </a:solidFill>
                <a:latin typeface="Arial"/>
                <a:ea typeface="Arial"/>
                <a:cs typeface="Arial"/>
                <a:sym typeface="Arial"/>
              </a:rPr>
              <a:t>Structural analysis</a:t>
            </a:r>
            <a:r>
              <a:rPr lang="en-US" sz="1200" b="0" i="0" u="none">
                <a:solidFill>
                  <a:schemeClr val="dk1"/>
                </a:solidFill>
                <a:latin typeface="Arial"/>
                <a:ea typeface="Arial"/>
                <a:cs typeface="Arial"/>
                <a:sym typeface="Arial"/>
              </a:rPr>
              <a:t> examines the strength requirements of the structure.  </a:t>
            </a:r>
            <a:r>
              <a:rPr lang="en-US" sz="1200" b="1" i="0" u="none">
                <a:solidFill>
                  <a:schemeClr val="dk1"/>
                </a:solidFill>
                <a:latin typeface="Arial"/>
                <a:ea typeface="Arial"/>
                <a:cs typeface="Arial"/>
                <a:sym typeface="Arial"/>
              </a:rPr>
              <a:t>Site analysis</a:t>
            </a:r>
            <a:r>
              <a:rPr lang="en-US" sz="1200" b="0" i="0" u="none">
                <a:solidFill>
                  <a:schemeClr val="dk1"/>
                </a:solidFill>
                <a:latin typeface="Arial"/>
                <a:ea typeface="Arial"/>
                <a:cs typeface="Arial"/>
                <a:sym typeface="Arial"/>
              </a:rPr>
              <a:t>: is an analysis of how the proposed building will fit on a site. </a:t>
            </a:r>
            <a:r>
              <a:rPr lang="en-US" sz="1200" b="1" i="0" u="none">
                <a:solidFill>
                  <a:schemeClr val="dk1"/>
                </a:solidFill>
                <a:latin typeface="Arial"/>
                <a:ea typeface="Arial"/>
                <a:cs typeface="Arial"/>
                <a:sym typeface="Arial"/>
              </a:rPr>
              <a:t>Functional analysis</a:t>
            </a:r>
            <a:r>
              <a:rPr lang="en-US" sz="1200" b="0" i="0" u="none">
                <a:solidFill>
                  <a:schemeClr val="dk1"/>
                </a:solidFill>
                <a:latin typeface="Arial"/>
                <a:ea typeface="Arial"/>
                <a:cs typeface="Arial"/>
                <a:sym typeface="Arial"/>
              </a:rPr>
              <a:t>: determines if a design will work as planned. </a:t>
            </a:r>
            <a:r>
              <a:rPr lang="en-US" sz="1200" b="1" i="0" u="none">
                <a:solidFill>
                  <a:schemeClr val="dk1"/>
                </a:solidFill>
                <a:latin typeface="Arial"/>
                <a:ea typeface="Arial"/>
                <a:cs typeface="Arial"/>
                <a:sym typeface="Arial"/>
              </a:rPr>
              <a:t>Cost Analysis</a:t>
            </a:r>
            <a:r>
              <a:rPr lang="en-US" sz="1200" b="0" i="0" u="none">
                <a:solidFill>
                  <a:schemeClr val="dk1"/>
                </a:solidFill>
                <a:latin typeface="Arial"/>
                <a:ea typeface="Arial"/>
                <a:cs typeface="Arial"/>
                <a:sym typeface="Arial"/>
              </a:rPr>
              <a:t>: Once the analysis of the various design ideas is completed, the architects prepare their ideas for presentation to their clients.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5 – Select the Design</a:t>
            </a:r>
            <a:r>
              <a:rPr lang="en-US" sz="1200" b="0" i="0" u="none">
                <a:solidFill>
                  <a:schemeClr val="dk1"/>
                </a:solidFill>
                <a:latin typeface="Arial"/>
                <a:ea typeface="Arial"/>
                <a:cs typeface="Arial"/>
                <a:sym typeface="Arial"/>
              </a:rPr>
              <a:t>: Based on the analysis, the architects decide which design alternatives to present to the client.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6 – Prepare Construction Documents</a:t>
            </a:r>
            <a:r>
              <a:rPr lang="en-US" sz="1200" b="0" i="0" u="none">
                <a:solidFill>
                  <a:schemeClr val="dk1"/>
                </a:solidFill>
                <a:latin typeface="Arial"/>
                <a:ea typeface="Arial"/>
                <a:cs typeface="Arial"/>
                <a:sym typeface="Arial"/>
              </a:rPr>
              <a:t>: Once a design is chosen detailed, dimensioned drawings of every part of the building are prepared.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7 – Implement Design</a:t>
            </a:r>
            <a:r>
              <a:rPr lang="en-US" sz="1200" b="0" i="0" u="none">
                <a:solidFill>
                  <a:schemeClr val="dk1"/>
                </a:solidFill>
                <a:latin typeface="Arial"/>
                <a:ea typeface="Arial"/>
                <a:cs typeface="Arial"/>
                <a:sym typeface="Arial"/>
              </a:rPr>
              <a:t>: This includes all the activities in completing the project, from managing the project to closing the contract and transferring the project.</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41"/>
        <p:cNvGrpSpPr/>
        <p:nvPr/>
      </p:nvGrpSpPr>
      <p:grpSpPr>
        <a:xfrm>
          <a:off x="0" y="0"/>
          <a:ext cx="0" cy="0"/>
          <a:chOff x="0" y="0"/>
          <a:chExt cx="0" cy="0"/>
        </a:xfrm>
      </p:grpSpPr>
      <p:sp>
        <p:nvSpPr>
          <p:cNvPr id="1042" name="Google Shape;1042;p17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11 Week 21 and 22</a:t>
            </a:r>
            <a:endParaRPr dirty="0"/>
          </a:p>
        </p:txBody>
      </p:sp>
      <p:sp>
        <p:nvSpPr>
          <p:cNvPr id="1043" name="Google Shape;1043;p17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Construction Engineering</a:t>
            </a:r>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47"/>
        <p:cNvGrpSpPr/>
        <p:nvPr/>
      </p:nvGrpSpPr>
      <p:grpSpPr>
        <a:xfrm>
          <a:off x="0" y="0"/>
          <a:ext cx="0" cy="0"/>
          <a:chOff x="0" y="0"/>
          <a:chExt cx="0" cy="0"/>
        </a:xfrm>
      </p:grpSpPr>
      <p:sp>
        <p:nvSpPr>
          <p:cNvPr id="1048" name="Google Shape;1048;p17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049" name="Google Shape;1049;p17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factors common to engineering design problems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Describe steps of the engineering process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Give examples of want is done during each step of the engineering process</a:t>
            </a:r>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53"/>
        <p:cNvGrpSpPr/>
        <p:nvPr/>
      </p:nvGrpSpPr>
      <p:grpSpPr>
        <a:xfrm>
          <a:off x="0" y="0"/>
          <a:ext cx="0" cy="0"/>
          <a:chOff x="0" y="0"/>
          <a:chExt cx="0" cy="0"/>
        </a:xfrm>
      </p:grpSpPr>
      <p:sp>
        <p:nvSpPr>
          <p:cNvPr id="1054" name="Google Shape;1054;p17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What is Construction Engineering?</a:t>
            </a:r>
            <a:endParaRPr/>
          </a:p>
        </p:txBody>
      </p:sp>
      <p:sp>
        <p:nvSpPr>
          <p:cNvPr id="1055" name="Google Shape;1055;p17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Construction engineering </a:t>
            </a:r>
            <a:r>
              <a:rPr lang="en-US" sz="1800" b="0" i="0" u="none">
                <a:solidFill>
                  <a:schemeClr val="dk1"/>
                </a:solidFill>
                <a:latin typeface="Arial"/>
                <a:ea typeface="Arial"/>
                <a:cs typeface="Arial"/>
                <a:sym typeface="Arial"/>
              </a:rPr>
              <a:t>is a process for developing and evaluating solutions to construction problems.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Engineers</a:t>
            </a:r>
            <a:r>
              <a:rPr lang="en-US" sz="1800" b="0" i="0" u="none">
                <a:solidFill>
                  <a:schemeClr val="dk1"/>
                </a:solidFill>
                <a:latin typeface="Arial"/>
                <a:ea typeface="Arial"/>
                <a:cs typeface="Arial"/>
                <a:sym typeface="Arial"/>
              </a:rPr>
              <a:t> are licensed professionals who apply principles of science and mathematics to design various structures, machines, or systems.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Civil engineers </a:t>
            </a:r>
            <a:r>
              <a:rPr lang="en-US" sz="1800" b="0" i="0" u="none">
                <a:solidFill>
                  <a:schemeClr val="dk1"/>
                </a:solidFill>
                <a:latin typeface="Arial"/>
                <a:ea typeface="Arial"/>
                <a:cs typeface="Arial"/>
                <a:sym typeface="Arial"/>
              </a:rPr>
              <a:t>design highways, dams, water supply systems, and sewage systems.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Structural engineers </a:t>
            </a:r>
            <a:r>
              <a:rPr lang="en-US" sz="1800" b="0" i="0" u="none">
                <a:solidFill>
                  <a:schemeClr val="dk1"/>
                </a:solidFill>
                <a:latin typeface="Arial"/>
                <a:ea typeface="Arial"/>
                <a:cs typeface="Arial"/>
                <a:sym typeface="Arial"/>
              </a:rPr>
              <a:t>design the framework of buildings, bridges, towers, and other structures.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Transportation engineers </a:t>
            </a:r>
            <a:r>
              <a:rPr lang="en-US" sz="1800" b="0" i="0" u="none">
                <a:solidFill>
                  <a:schemeClr val="dk1"/>
                </a:solidFill>
                <a:latin typeface="Arial"/>
                <a:ea typeface="Arial"/>
                <a:cs typeface="Arial"/>
                <a:sym typeface="Arial"/>
              </a:rPr>
              <a:t>are responsible for the overall design of transportation systems.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Electrical engineers </a:t>
            </a:r>
            <a:r>
              <a:rPr lang="en-US" sz="1800" b="0" i="0" u="none">
                <a:solidFill>
                  <a:schemeClr val="dk1"/>
                </a:solidFill>
                <a:latin typeface="Arial"/>
                <a:ea typeface="Arial"/>
                <a:cs typeface="Arial"/>
                <a:sym typeface="Arial"/>
              </a:rPr>
              <a:t>design electrical utility systems and electrical wiring and lighting for buildings and other projects.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Mechanical engineers </a:t>
            </a:r>
            <a:r>
              <a:rPr lang="en-US" sz="1800" b="0" i="0" u="none">
                <a:solidFill>
                  <a:schemeClr val="dk1"/>
                </a:solidFill>
                <a:latin typeface="Arial"/>
                <a:ea typeface="Arial"/>
                <a:cs typeface="Arial"/>
                <a:sym typeface="Arial"/>
              </a:rPr>
              <a:t>design heating, ventilation, and air conditioning systems (HVAC), elevators, escalators, and other types of mechanical equipment used in construction projects.</a:t>
            </a:r>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59"/>
        <p:cNvGrpSpPr/>
        <p:nvPr/>
      </p:nvGrpSpPr>
      <p:grpSpPr>
        <a:xfrm>
          <a:off x="0" y="0"/>
          <a:ext cx="0" cy="0"/>
          <a:chOff x="0" y="0"/>
          <a:chExt cx="0" cy="0"/>
        </a:xfrm>
      </p:grpSpPr>
      <p:sp>
        <p:nvSpPr>
          <p:cNvPr id="1060" name="Google Shape;1060;p17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Factors Common to All Engineering Design Problems</a:t>
            </a:r>
            <a:endParaRPr/>
          </a:p>
        </p:txBody>
      </p:sp>
      <p:sp>
        <p:nvSpPr>
          <p:cNvPr id="1061" name="Google Shape;1061;p17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Like architects, </a:t>
            </a:r>
            <a:r>
              <a:rPr lang="en-US" sz="2000" b="1" i="0" u="none">
                <a:solidFill>
                  <a:schemeClr val="dk1"/>
                </a:solidFill>
                <a:latin typeface="Arial"/>
                <a:ea typeface="Arial"/>
                <a:cs typeface="Arial"/>
                <a:sym typeface="Arial"/>
              </a:rPr>
              <a:t>engineers</a:t>
            </a:r>
            <a:r>
              <a:rPr lang="en-US" sz="2000" b="0" i="0" u="none">
                <a:solidFill>
                  <a:schemeClr val="dk1"/>
                </a:solidFill>
                <a:latin typeface="Arial"/>
                <a:ea typeface="Arial"/>
                <a:cs typeface="Arial"/>
                <a:sym typeface="Arial"/>
              </a:rPr>
              <a:t> focus on five factors of the design process: function, strength, materials, cost, and appearance.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Function</a:t>
            </a:r>
            <a:r>
              <a:rPr lang="en-US" sz="2000" b="0" i="0" u="none">
                <a:solidFill>
                  <a:schemeClr val="dk1"/>
                </a:solidFill>
                <a:latin typeface="Arial"/>
                <a:ea typeface="Arial"/>
                <a:cs typeface="Arial"/>
                <a:sym typeface="Arial"/>
              </a:rPr>
              <a:t>: A design is functional if it does what it is intended to do.</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Strength</a:t>
            </a:r>
            <a:r>
              <a:rPr lang="en-US" sz="2000" b="0" i="0" u="none">
                <a:solidFill>
                  <a:schemeClr val="dk1"/>
                </a:solidFill>
                <a:latin typeface="Arial"/>
                <a:ea typeface="Arial"/>
                <a:cs typeface="Arial"/>
                <a:sym typeface="Arial"/>
              </a:rPr>
              <a:t>: Engineers must determine the strength needed for a constructed project to do its job. For example, a bridge must support the load it is designed to carry.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Materials</a:t>
            </a:r>
            <a:r>
              <a:rPr lang="en-US" sz="2000" b="0" i="0" u="none">
                <a:solidFill>
                  <a:schemeClr val="dk1"/>
                </a:solidFill>
                <a:latin typeface="Arial"/>
                <a:ea typeface="Arial"/>
                <a:cs typeface="Arial"/>
                <a:sym typeface="Arial"/>
              </a:rPr>
              <a:t>: Engineers select materials based on their strength, weather and fire resistance, cost, and appearance.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Costs</a:t>
            </a:r>
            <a:r>
              <a:rPr lang="en-US" sz="2000" b="0" i="0" u="none">
                <a:solidFill>
                  <a:schemeClr val="dk1"/>
                </a:solidFill>
                <a:latin typeface="Arial"/>
                <a:ea typeface="Arial"/>
                <a:cs typeface="Arial"/>
                <a:sym typeface="Arial"/>
              </a:rPr>
              <a:t>: Engineers must consider the cost of the design alternatives. Costs are affected by site choice, structure design, construction methods, life expectancy of the structure, and budget.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Appearance</a:t>
            </a:r>
            <a:r>
              <a:rPr lang="en-US" sz="2000" b="0" i="0" u="none">
                <a:solidFill>
                  <a:schemeClr val="dk1"/>
                </a:solidFill>
                <a:latin typeface="Arial"/>
                <a:ea typeface="Arial"/>
                <a:cs typeface="Arial"/>
                <a:sym typeface="Arial"/>
              </a:rPr>
              <a:t>: Designs that are functional, cost effective, and attractive are preferred to those that are only functional and cost effective.</a:t>
            </a:r>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65"/>
        <p:cNvGrpSpPr/>
        <p:nvPr/>
      </p:nvGrpSpPr>
      <p:grpSpPr>
        <a:xfrm>
          <a:off x="0" y="0"/>
          <a:ext cx="0" cy="0"/>
          <a:chOff x="0" y="0"/>
          <a:chExt cx="0" cy="0"/>
        </a:xfrm>
      </p:grpSpPr>
      <p:sp>
        <p:nvSpPr>
          <p:cNvPr id="1066" name="Google Shape;1066;p17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 Engineering Process</a:t>
            </a:r>
            <a:endParaRPr/>
          </a:p>
        </p:txBody>
      </p:sp>
      <p:sp>
        <p:nvSpPr>
          <p:cNvPr id="1067" name="Google Shape;1067;p17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Step 1 – Identify the Problem</a:t>
            </a:r>
            <a:r>
              <a:rPr lang="en-US" sz="1800" b="0" i="0" u="none">
                <a:solidFill>
                  <a:schemeClr val="dk1"/>
                </a:solidFill>
                <a:latin typeface="Arial"/>
                <a:ea typeface="Arial"/>
                <a:cs typeface="Arial"/>
                <a:sym typeface="Arial"/>
              </a:rPr>
              <a:t>: This is time to observe, investigate, and gather information. The engineers should also know what has not worked in the past on similar designs.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Step 2 – Generate Preliminary Ideas</a:t>
            </a:r>
            <a:r>
              <a:rPr lang="en-US" sz="1800" b="0" i="0" u="none">
                <a:solidFill>
                  <a:schemeClr val="dk1"/>
                </a:solidFill>
                <a:latin typeface="Arial"/>
                <a:ea typeface="Arial"/>
                <a:cs typeface="Arial"/>
                <a:sym typeface="Arial"/>
              </a:rPr>
              <a:t>: Engineers may brainstorm with other engineers to create preliminary ideas. These ideas are often recorded as rough sketches or lists.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Step 3 – Refine Ideas</a:t>
            </a:r>
            <a:r>
              <a:rPr lang="en-US" sz="1800" b="0" i="0" u="none">
                <a:solidFill>
                  <a:schemeClr val="dk1"/>
                </a:solidFill>
                <a:latin typeface="Arial"/>
                <a:ea typeface="Arial"/>
                <a:cs typeface="Arial"/>
                <a:sym typeface="Arial"/>
              </a:rPr>
              <a:t>: More details are added and sketches are improved. Several preliminary ideas may be integrated.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Step 4 – Analyze Ideas</a:t>
            </a:r>
            <a:r>
              <a:rPr lang="en-US" sz="1800" b="0" i="0" u="none">
                <a:solidFill>
                  <a:schemeClr val="dk1"/>
                </a:solidFill>
                <a:latin typeface="Arial"/>
                <a:ea typeface="Arial"/>
                <a:cs typeface="Arial"/>
                <a:sym typeface="Arial"/>
              </a:rPr>
              <a:t>: At least four types of analysis are done for each idea. </a:t>
            </a:r>
            <a:r>
              <a:rPr lang="en-US" sz="1800" b="1" i="0" u="none">
                <a:solidFill>
                  <a:schemeClr val="dk1"/>
                </a:solidFill>
                <a:latin typeface="Arial"/>
                <a:ea typeface="Arial"/>
                <a:cs typeface="Arial"/>
                <a:sym typeface="Arial"/>
              </a:rPr>
              <a:t>Functional Analysis</a:t>
            </a:r>
            <a:r>
              <a:rPr lang="en-US" sz="1800" b="0" i="0" u="none">
                <a:solidFill>
                  <a:schemeClr val="dk1"/>
                </a:solidFill>
                <a:latin typeface="Arial"/>
                <a:ea typeface="Arial"/>
                <a:cs typeface="Arial"/>
                <a:sym typeface="Arial"/>
              </a:rPr>
              <a:t>: Determines how well each refined idea meets the needs of the project. </a:t>
            </a:r>
            <a:r>
              <a:rPr lang="en-US" sz="1800" b="1" i="0" u="none">
                <a:solidFill>
                  <a:schemeClr val="dk1"/>
                </a:solidFill>
                <a:latin typeface="Arial"/>
                <a:ea typeface="Arial"/>
                <a:cs typeface="Arial"/>
                <a:sym typeface="Arial"/>
              </a:rPr>
              <a:t>Site Analysis</a:t>
            </a:r>
            <a:r>
              <a:rPr lang="en-US" sz="1800" b="0" i="0" u="none">
                <a:solidFill>
                  <a:schemeClr val="dk1"/>
                </a:solidFill>
                <a:latin typeface="Arial"/>
                <a:ea typeface="Arial"/>
                <a:cs typeface="Arial"/>
                <a:sym typeface="Arial"/>
              </a:rPr>
              <a:t>: Site analysis studies the suitability of various sites chosen for a construction project. </a:t>
            </a:r>
            <a:r>
              <a:rPr lang="en-US" sz="1800" b="1" i="0" u="none">
                <a:solidFill>
                  <a:schemeClr val="dk1"/>
                </a:solidFill>
                <a:latin typeface="Arial"/>
                <a:ea typeface="Arial"/>
                <a:cs typeface="Arial"/>
                <a:sym typeface="Arial"/>
              </a:rPr>
              <a:t>Structural Analysis</a:t>
            </a:r>
            <a:r>
              <a:rPr lang="en-US" sz="1800" b="0" i="0" u="none">
                <a:solidFill>
                  <a:schemeClr val="dk1"/>
                </a:solidFill>
                <a:latin typeface="Arial"/>
                <a:ea typeface="Arial"/>
                <a:cs typeface="Arial"/>
                <a:sym typeface="Arial"/>
              </a:rPr>
              <a:t>: focuses on the strength of structures in the building project. </a:t>
            </a:r>
            <a:r>
              <a:rPr lang="en-US" sz="1800" b="1" i="0" u="none">
                <a:solidFill>
                  <a:schemeClr val="dk1"/>
                </a:solidFill>
                <a:latin typeface="Arial"/>
                <a:ea typeface="Arial"/>
                <a:cs typeface="Arial"/>
                <a:sym typeface="Arial"/>
              </a:rPr>
              <a:t>Cost Analysis</a:t>
            </a:r>
            <a:r>
              <a:rPr lang="en-US" sz="1800" b="0" i="0" u="none">
                <a:solidFill>
                  <a:schemeClr val="dk1"/>
                </a:solidFill>
                <a:latin typeface="Arial"/>
                <a:ea typeface="Arial"/>
                <a:cs typeface="Arial"/>
                <a:sym typeface="Arial"/>
              </a:rPr>
              <a:t>: During functional analysis of each plan alternative, initial cost estimates are prepared.</a:t>
            </a:r>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71"/>
        <p:cNvGrpSpPr/>
        <p:nvPr/>
      </p:nvGrpSpPr>
      <p:grpSpPr>
        <a:xfrm>
          <a:off x="0" y="0"/>
          <a:ext cx="0" cy="0"/>
          <a:chOff x="0" y="0"/>
          <a:chExt cx="0" cy="0"/>
        </a:xfrm>
      </p:grpSpPr>
      <p:sp>
        <p:nvSpPr>
          <p:cNvPr id="1072" name="Google Shape;1072;p17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 Engineering Process</a:t>
            </a:r>
            <a:endParaRPr/>
          </a:p>
        </p:txBody>
      </p:sp>
      <p:sp>
        <p:nvSpPr>
          <p:cNvPr id="1073" name="Google Shape;1073;p17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Step 5 – Select a Design</a:t>
            </a:r>
            <a:r>
              <a:rPr lang="en-US" sz="2000" b="0" i="0" u="none">
                <a:solidFill>
                  <a:schemeClr val="dk1"/>
                </a:solidFill>
                <a:latin typeface="Arial"/>
                <a:ea typeface="Arial"/>
                <a:cs typeface="Arial"/>
                <a:sym typeface="Arial"/>
              </a:rPr>
              <a:t>: Selected designs are brought to life using drawings, models, photographs, charts, and graphs. Advantages, disadvantages, and cost estimates are also presented to the client.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Step 6 – Prepare Construction Documents</a:t>
            </a:r>
            <a:r>
              <a:rPr lang="en-US" sz="2000" b="0" i="0" u="none">
                <a:solidFill>
                  <a:schemeClr val="dk1"/>
                </a:solidFill>
                <a:latin typeface="Arial"/>
                <a:ea typeface="Arial"/>
                <a:cs typeface="Arial"/>
                <a:sym typeface="Arial"/>
              </a:rPr>
              <a:t>: Detailed drawings and specifications are prepared for each element of the design. Specifications are written for the quality of materials and workmanship needed for the project. Together the drawings and specifications are called construction documents.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Step 7 – Implement the Design</a:t>
            </a:r>
            <a:r>
              <a:rPr lang="en-US" sz="2000" b="0" i="0" u="none">
                <a:solidFill>
                  <a:schemeClr val="dk1"/>
                </a:solidFill>
                <a:latin typeface="Arial"/>
                <a:ea typeface="Arial"/>
                <a:cs typeface="Arial"/>
                <a:sym typeface="Arial"/>
              </a:rPr>
              <a:t>: Implementation of the design includes all on site work needed to complete the project. When the construction documents are complete, contractors are selected and the work begins. On large projects, the owner is responsible for making payments at the end of each major phase of the project.</a:t>
            </a:r>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77"/>
        <p:cNvGrpSpPr/>
        <p:nvPr/>
      </p:nvGrpSpPr>
      <p:grpSpPr>
        <a:xfrm>
          <a:off x="0" y="0"/>
          <a:ext cx="0" cy="0"/>
          <a:chOff x="0" y="0"/>
          <a:chExt cx="0" cy="0"/>
        </a:xfrm>
      </p:grpSpPr>
      <p:sp>
        <p:nvSpPr>
          <p:cNvPr id="1078" name="Google Shape;1078;p17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079" name="Google Shape;1079;p17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Construction engineering </a:t>
            </a:r>
            <a:r>
              <a:rPr lang="en-US" sz="1200" b="0" i="0" u="none">
                <a:solidFill>
                  <a:schemeClr val="dk1"/>
                </a:solidFill>
                <a:latin typeface="Arial"/>
                <a:ea typeface="Arial"/>
                <a:cs typeface="Arial"/>
                <a:sym typeface="Arial"/>
              </a:rPr>
              <a:t>is a process for developing and evaluating solutions to construction problems.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Engineers</a:t>
            </a:r>
            <a:r>
              <a:rPr lang="en-US" sz="1200" b="0" i="0" u="none">
                <a:solidFill>
                  <a:schemeClr val="dk1"/>
                </a:solidFill>
                <a:latin typeface="Arial"/>
                <a:ea typeface="Arial"/>
                <a:cs typeface="Arial"/>
                <a:sym typeface="Arial"/>
              </a:rPr>
              <a:t> are licensed professionals who apply principles of science and mathematics to design various structures, machines, or systems.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Civil engineers </a:t>
            </a:r>
            <a:r>
              <a:rPr lang="en-US" sz="1200" b="0" i="0" u="none">
                <a:solidFill>
                  <a:schemeClr val="dk1"/>
                </a:solidFill>
                <a:latin typeface="Arial"/>
                <a:ea typeface="Arial"/>
                <a:cs typeface="Arial"/>
                <a:sym typeface="Arial"/>
              </a:rPr>
              <a:t>design highways, dams, water supply systems, and sewage systems.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Electrical engineers </a:t>
            </a:r>
            <a:r>
              <a:rPr lang="en-US" sz="1200" b="0" i="0" u="none">
                <a:solidFill>
                  <a:schemeClr val="dk1"/>
                </a:solidFill>
                <a:latin typeface="Arial"/>
                <a:ea typeface="Arial"/>
                <a:cs typeface="Arial"/>
                <a:sym typeface="Arial"/>
              </a:rPr>
              <a:t>design electrical utility systems and electrical wiring and lighting for buildings and other projects.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Mechanical engineers </a:t>
            </a:r>
            <a:r>
              <a:rPr lang="en-US" sz="1200" b="0" i="0" u="none">
                <a:solidFill>
                  <a:schemeClr val="dk1"/>
                </a:solidFill>
                <a:latin typeface="Arial"/>
                <a:ea typeface="Arial"/>
                <a:cs typeface="Arial"/>
                <a:sym typeface="Arial"/>
              </a:rPr>
              <a:t>design heating, ventilation, and air conditioning systems (HVAC), elevators, escalators, and other types of mechanical equipment used in construction projects.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Like architects, </a:t>
            </a:r>
            <a:r>
              <a:rPr lang="en-US" sz="1200" b="1" i="0" u="none">
                <a:solidFill>
                  <a:schemeClr val="dk1"/>
                </a:solidFill>
                <a:latin typeface="Arial"/>
                <a:ea typeface="Arial"/>
                <a:cs typeface="Arial"/>
                <a:sym typeface="Arial"/>
              </a:rPr>
              <a:t>engineers </a:t>
            </a:r>
            <a:r>
              <a:rPr lang="en-US" sz="1200" b="0" i="0" u="none">
                <a:solidFill>
                  <a:schemeClr val="dk1"/>
                </a:solidFill>
                <a:latin typeface="Arial"/>
                <a:ea typeface="Arial"/>
                <a:cs typeface="Arial"/>
                <a:sym typeface="Arial"/>
              </a:rPr>
              <a:t>focus on five factors of the design process: function, strength, materials, cost, and appearance.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The Engineering Process: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1 – Identify the Problem</a:t>
            </a:r>
            <a:r>
              <a:rPr lang="en-US" sz="1200" b="0" i="0" u="none">
                <a:solidFill>
                  <a:schemeClr val="dk1"/>
                </a:solidFill>
                <a:latin typeface="Arial"/>
                <a:ea typeface="Arial"/>
                <a:cs typeface="Arial"/>
                <a:sym typeface="Arial"/>
              </a:rPr>
              <a:t>: This is time to observe, investigate, and gather information.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2 – Generate Preliminary Ideas</a:t>
            </a:r>
            <a:r>
              <a:rPr lang="en-US" sz="1200" b="0" i="0" u="none">
                <a:solidFill>
                  <a:schemeClr val="dk1"/>
                </a:solidFill>
                <a:latin typeface="Arial"/>
                <a:ea typeface="Arial"/>
                <a:cs typeface="Arial"/>
                <a:sym typeface="Arial"/>
              </a:rPr>
              <a:t>: These ideas are often recorded as rough sketches or lists.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3 – Refine Ideas</a:t>
            </a:r>
            <a:r>
              <a:rPr lang="en-US" sz="1200" b="0" i="0" u="none">
                <a:solidFill>
                  <a:schemeClr val="dk1"/>
                </a:solidFill>
                <a:latin typeface="Arial"/>
                <a:ea typeface="Arial"/>
                <a:cs typeface="Arial"/>
                <a:sym typeface="Arial"/>
              </a:rPr>
              <a:t>: More details are added and sketches are improved. Several preliminary ideas may be integrated.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4 – Analyze Ideas</a:t>
            </a:r>
            <a:r>
              <a:rPr lang="en-US" sz="1200" b="0" i="0" u="none">
                <a:solidFill>
                  <a:schemeClr val="dk1"/>
                </a:solidFill>
                <a:latin typeface="Arial"/>
                <a:ea typeface="Arial"/>
                <a:cs typeface="Arial"/>
                <a:sym typeface="Arial"/>
              </a:rPr>
              <a:t>: At least four types of analysis are done for each idea. </a:t>
            </a:r>
            <a:r>
              <a:rPr lang="en-US" sz="1200" b="1" i="0" u="none">
                <a:solidFill>
                  <a:schemeClr val="dk1"/>
                </a:solidFill>
                <a:latin typeface="Arial"/>
                <a:ea typeface="Arial"/>
                <a:cs typeface="Arial"/>
                <a:sym typeface="Arial"/>
              </a:rPr>
              <a:t>Functional Analysis</a:t>
            </a:r>
            <a:r>
              <a:rPr lang="en-US" sz="1200" b="0" i="0" u="none">
                <a:solidFill>
                  <a:schemeClr val="dk1"/>
                </a:solidFill>
                <a:latin typeface="Arial"/>
                <a:ea typeface="Arial"/>
                <a:cs typeface="Arial"/>
                <a:sym typeface="Arial"/>
              </a:rPr>
              <a:t>, </a:t>
            </a:r>
            <a:r>
              <a:rPr lang="en-US" sz="1200" b="1" i="0" u="none">
                <a:solidFill>
                  <a:schemeClr val="dk1"/>
                </a:solidFill>
                <a:latin typeface="Arial"/>
                <a:ea typeface="Arial"/>
                <a:cs typeface="Arial"/>
                <a:sym typeface="Arial"/>
              </a:rPr>
              <a:t>Site Analysis,</a:t>
            </a:r>
            <a:r>
              <a:rPr lang="en-US" sz="1200" b="0" i="0" u="none">
                <a:solidFill>
                  <a:schemeClr val="dk1"/>
                </a:solidFill>
                <a:latin typeface="Arial"/>
                <a:ea typeface="Arial"/>
                <a:cs typeface="Arial"/>
                <a:sym typeface="Arial"/>
              </a:rPr>
              <a:t> </a:t>
            </a:r>
            <a:r>
              <a:rPr lang="en-US" sz="1200" b="1" i="0" u="none">
                <a:solidFill>
                  <a:schemeClr val="dk1"/>
                </a:solidFill>
                <a:latin typeface="Arial"/>
                <a:ea typeface="Arial"/>
                <a:cs typeface="Arial"/>
                <a:sym typeface="Arial"/>
              </a:rPr>
              <a:t>Structural Analysis,</a:t>
            </a:r>
            <a:r>
              <a:rPr lang="en-US" sz="1200" b="0" i="0" u="none">
                <a:solidFill>
                  <a:schemeClr val="dk1"/>
                </a:solidFill>
                <a:latin typeface="Arial"/>
                <a:ea typeface="Arial"/>
                <a:cs typeface="Arial"/>
                <a:sym typeface="Arial"/>
              </a:rPr>
              <a:t> </a:t>
            </a:r>
            <a:r>
              <a:rPr lang="en-US" sz="1200" b="1" i="0" u="none">
                <a:solidFill>
                  <a:schemeClr val="dk1"/>
                </a:solidFill>
                <a:latin typeface="Arial"/>
                <a:ea typeface="Arial"/>
                <a:cs typeface="Arial"/>
                <a:sym typeface="Arial"/>
              </a:rPr>
              <a:t>Cost Analysis</a:t>
            </a:r>
            <a:r>
              <a:rPr lang="en-US" sz="1200" b="0" i="0" u="none">
                <a:solidFill>
                  <a:schemeClr val="dk1"/>
                </a:solidFill>
                <a:latin typeface="Arial"/>
                <a:ea typeface="Arial"/>
                <a:cs typeface="Arial"/>
                <a:sym typeface="Arial"/>
              </a:rPr>
              <a: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5 – Select a Design</a:t>
            </a:r>
            <a:r>
              <a:rPr lang="en-US" sz="1200" b="0" i="0" u="none">
                <a:solidFill>
                  <a:schemeClr val="dk1"/>
                </a:solidFill>
                <a:latin typeface="Arial"/>
                <a:ea typeface="Arial"/>
                <a:cs typeface="Arial"/>
                <a:sym typeface="Arial"/>
              </a:rPr>
              <a:t>: Selected designs are brought to life using drawings, models, photographs, charts, and graphs. Advantages, disadvantages, and cost estimates are also presented to the client.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6 – Prepare Construction Documents</a:t>
            </a:r>
            <a:r>
              <a:rPr lang="en-US" sz="1200" b="0" i="0" u="none">
                <a:solidFill>
                  <a:schemeClr val="dk1"/>
                </a:solidFill>
                <a:latin typeface="Arial"/>
                <a:ea typeface="Arial"/>
                <a:cs typeface="Arial"/>
                <a:sym typeface="Arial"/>
              </a:rPr>
              <a:t>: Detailed drawings and specifications are prepared for each element of the design.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7 – Implement the Design</a:t>
            </a:r>
            <a:r>
              <a:rPr lang="en-US" sz="1200" b="0" i="0" u="none">
                <a:solidFill>
                  <a:schemeClr val="dk1"/>
                </a:solidFill>
                <a:latin typeface="Arial"/>
                <a:ea typeface="Arial"/>
                <a:cs typeface="Arial"/>
                <a:sym typeface="Arial"/>
              </a:rPr>
              <a:t>: Implementation of the design includes all on site work needed to complete the project.</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83"/>
        <p:cNvGrpSpPr/>
        <p:nvPr/>
      </p:nvGrpSpPr>
      <p:grpSpPr>
        <a:xfrm>
          <a:off x="0" y="0"/>
          <a:ext cx="0" cy="0"/>
          <a:chOff x="0" y="0"/>
          <a:chExt cx="0" cy="0"/>
        </a:xfrm>
      </p:grpSpPr>
      <p:sp>
        <p:nvSpPr>
          <p:cNvPr id="1084" name="Google Shape;1084;p18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12 Week 23 and 24</a:t>
            </a:r>
            <a:endParaRPr dirty="0"/>
          </a:p>
        </p:txBody>
      </p:sp>
      <p:sp>
        <p:nvSpPr>
          <p:cNvPr id="1085" name="Google Shape;1085;p18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Construction Documentation</a:t>
            </a:r>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89"/>
        <p:cNvGrpSpPr/>
        <p:nvPr/>
      </p:nvGrpSpPr>
      <p:grpSpPr>
        <a:xfrm>
          <a:off x="0" y="0"/>
          <a:ext cx="0" cy="0"/>
          <a:chOff x="0" y="0"/>
          <a:chExt cx="0" cy="0"/>
        </a:xfrm>
      </p:grpSpPr>
      <p:sp>
        <p:nvSpPr>
          <p:cNvPr id="1090" name="Google Shape;1090;p18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091" name="Google Shape;1091;p18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the materials that are included in contract documentation</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Explain how scale drawings are made</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Explain the purpose of written specifications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Industrial Construction</a:t>
            </a:r>
            <a:endParaRPr/>
          </a:p>
        </p:txBody>
      </p:sp>
      <p:sp>
        <p:nvSpPr>
          <p:cNvPr id="179" name="Google Shape;179;p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Industrial construction, the construction of large factory buildings, meant large scale production could be done to meet demands.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Petroleum products, metals, paper, and cars are now made in large industrial complexes.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These large factories drew people to the cities.</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95"/>
        <p:cNvGrpSpPr/>
        <p:nvPr/>
      </p:nvGrpSpPr>
      <p:grpSpPr>
        <a:xfrm>
          <a:off x="0" y="0"/>
          <a:ext cx="0" cy="0"/>
          <a:chOff x="0" y="0"/>
          <a:chExt cx="0" cy="0"/>
        </a:xfrm>
      </p:grpSpPr>
      <p:sp>
        <p:nvSpPr>
          <p:cNvPr id="1096" name="Google Shape;1096;p18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Contract Documents</a:t>
            </a:r>
            <a:endParaRPr/>
          </a:p>
        </p:txBody>
      </p:sp>
      <p:sp>
        <p:nvSpPr>
          <p:cNvPr id="1097" name="Google Shape;1097;p18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Contract documents </a:t>
            </a:r>
            <a:r>
              <a:rPr lang="en-US" sz="2000" b="0" i="0" u="none">
                <a:solidFill>
                  <a:schemeClr val="dk1"/>
                </a:solidFill>
                <a:latin typeface="Arial"/>
                <a:ea typeface="Arial"/>
                <a:cs typeface="Arial"/>
                <a:sym typeface="Arial"/>
              </a:rPr>
              <a:t>include working drawings, specifications, and the contract for the job.</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Working drawings </a:t>
            </a:r>
            <a:r>
              <a:rPr lang="en-US" sz="2000" b="0" i="0" u="none">
                <a:solidFill>
                  <a:schemeClr val="dk1"/>
                </a:solidFill>
                <a:latin typeface="Arial"/>
                <a:ea typeface="Arial"/>
                <a:cs typeface="Arial"/>
                <a:sym typeface="Arial"/>
              </a:rPr>
              <a:t>indicate the shape, size, and location of all parts of the project.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Working drawings are drawn to scale. Scale drawings are usually smaller than the actual object.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Specifications </a:t>
            </a:r>
            <a:r>
              <a:rPr lang="en-US" sz="2000" b="0" i="0" u="none">
                <a:solidFill>
                  <a:schemeClr val="dk1"/>
                </a:solidFill>
                <a:latin typeface="Arial"/>
                <a:ea typeface="Arial"/>
                <a:cs typeface="Arial"/>
                <a:sym typeface="Arial"/>
              </a:rPr>
              <a:t>are written details about a construction project.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Specifications describe the materials, methods of construction, and quality of work that is required for the project.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working drawings and specifications are used to create an </a:t>
            </a:r>
            <a:r>
              <a:rPr lang="en-US" sz="2000" b="1" i="0" u="none">
                <a:solidFill>
                  <a:schemeClr val="dk1"/>
                </a:solidFill>
                <a:latin typeface="Arial"/>
                <a:ea typeface="Arial"/>
                <a:cs typeface="Arial"/>
                <a:sym typeface="Arial"/>
              </a:rPr>
              <a:t>estimate</a:t>
            </a:r>
            <a:r>
              <a:rPr lang="en-US" sz="2000" b="0" i="0" u="none">
                <a:solidFill>
                  <a:schemeClr val="dk1"/>
                </a:solidFill>
                <a:latin typeface="Arial"/>
                <a:ea typeface="Arial"/>
                <a:cs typeface="Arial"/>
                <a:sym typeface="Arial"/>
              </a:rPr>
              <a:t>, a calculation of the cost to build a project.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Bids are presented based on the estimate.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working drawings and specifications become legally binding portion of the contract once the contract is signed.</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01"/>
        <p:cNvGrpSpPr/>
        <p:nvPr/>
      </p:nvGrpSpPr>
      <p:grpSpPr>
        <a:xfrm>
          <a:off x="0" y="0"/>
          <a:ext cx="0" cy="0"/>
          <a:chOff x="0" y="0"/>
          <a:chExt cx="0" cy="0"/>
        </a:xfrm>
      </p:grpSpPr>
      <p:sp>
        <p:nvSpPr>
          <p:cNvPr id="1102" name="Google Shape;1102;p18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Architectural Drawings</a:t>
            </a:r>
            <a:endParaRPr/>
          </a:p>
        </p:txBody>
      </p:sp>
      <p:sp>
        <p:nvSpPr>
          <p:cNvPr id="1103" name="Google Shape;1103;p18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Architectural drawings </a:t>
            </a:r>
            <a:r>
              <a:rPr lang="en-US" sz="2400" b="0" i="0" u="none">
                <a:solidFill>
                  <a:schemeClr val="dk1"/>
                </a:solidFill>
                <a:latin typeface="Arial"/>
                <a:ea typeface="Arial"/>
                <a:cs typeface="Arial"/>
                <a:sym typeface="Arial"/>
              </a:rPr>
              <a:t>are made to show the physical form of a building or other architectural structure.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Each </a:t>
            </a:r>
            <a:r>
              <a:rPr lang="en-US" sz="2400" b="1" i="0" u="none">
                <a:solidFill>
                  <a:schemeClr val="dk1"/>
                </a:solidFill>
                <a:latin typeface="Arial"/>
                <a:ea typeface="Arial"/>
                <a:cs typeface="Arial"/>
                <a:sym typeface="Arial"/>
              </a:rPr>
              <a:t>floor</a:t>
            </a:r>
            <a:r>
              <a:rPr lang="en-US" sz="2400" b="0" i="0" u="none">
                <a:solidFill>
                  <a:schemeClr val="dk1"/>
                </a:solidFill>
                <a:latin typeface="Arial"/>
                <a:ea typeface="Arial"/>
                <a:cs typeface="Arial"/>
                <a:sym typeface="Arial"/>
              </a:rPr>
              <a:t> will have a separate drawing for floor layout, and for electrical, HVAC, and plumbing systems, creating at least four drawings for each floor of the building.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Plumbers can complete their work using only the plumbing plans.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word </a:t>
            </a:r>
            <a:r>
              <a:rPr lang="en-US" sz="2400" b="1" i="0" u="none">
                <a:solidFill>
                  <a:schemeClr val="dk1"/>
                </a:solidFill>
                <a:latin typeface="Arial"/>
                <a:ea typeface="Arial"/>
                <a:cs typeface="Arial"/>
                <a:sym typeface="Arial"/>
              </a:rPr>
              <a:t>plan</a:t>
            </a:r>
            <a:r>
              <a:rPr lang="en-US" sz="2400" b="0" i="0" u="none">
                <a:solidFill>
                  <a:schemeClr val="dk1"/>
                </a:solidFill>
                <a:latin typeface="Arial"/>
                <a:ea typeface="Arial"/>
                <a:cs typeface="Arial"/>
                <a:sym typeface="Arial"/>
              </a:rPr>
              <a:t> indicates that the drawing is </a:t>
            </a:r>
            <a:r>
              <a:rPr lang="en-US" sz="2400" b="1" i="0" u="none">
                <a:solidFill>
                  <a:schemeClr val="dk1"/>
                </a:solidFill>
                <a:latin typeface="Arial"/>
                <a:ea typeface="Arial"/>
                <a:cs typeface="Arial"/>
                <a:sym typeface="Arial"/>
              </a:rPr>
              <a:t>top view</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An elevation is a view of the building seen from one side, such as </a:t>
            </a:r>
            <a:r>
              <a:rPr lang="en-US" sz="2400" b="1" i="0" u="none">
                <a:solidFill>
                  <a:schemeClr val="dk1"/>
                </a:solidFill>
                <a:latin typeface="Arial"/>
                <a:ea typeface="Arial"/>
                <a:cs typeface="Arial"/>
                <a:sym typeface="Arial"/>
              </a:rPr>
              <a:t>front elevation</a:t>
            </a:r>
            <a:r>
              <a:rPr lang="en-US" sz="2400" b="0" i="0" u="none">
                <a:solidFill>
                  <a:schemeClr val="dk1"/>
                </a:solidFill>
                <a:latin typeface="Arial"/>
                <a:ea typeface="Arial"/>
                <a:cs typeface="Arial"/>
                <a:sym typeface="Arial"/>
              </a:rPr>
              <a:t>.</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07"/>
        <p:cNvGrpSpPr/>
        <p:nvPr/>
      </p:nvGrpSpPr>
      <p:grpSpPr>
        <a:xfrm>
          <a:off x="0" y="0"/>
          <a:ext cx="0" cy="0"/>
          <a:chOff x="0" y="0"/>
          <a:chExt cx="0" cy="0"/>
        </a:xfrm>
      </p:grpSpPr>
      <p:sp>
        <p:nvSpPr>
          <p:cNvPr id="1108" name="Google Shape;1108;p18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Small Projects</a:t>
            </a:r>
            <a:endParaRPr/>
          </a:p>
        </p:txBody>
      </p:sp>
      <p:sp>
        <p:nvSpPr>
          <p:cNvPr id="1109" name="Google Shape;1109;p18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Architectural drawings for </a:t>
            </a:r>
            <a:r>
              <a:rPr lang="en-US" sz="1600" b="1" i="0" u="none">
                <a:solidFill>
                  <a:schemeClr val="dk1"/>
                </a:solidFill>
                <a:latin typeface="Arial"/>
                <a:ea typeface="Arial"/>
                <a:cs typeface="Arial"/>
                <a:sym typeface="Arial"/>
              </a:rPr>
              <a:t>small projects </a:t>
            </a:r>
            <a:r>
              <a:rPr lang="en-US" sz="1600" b="0" i="0" u="none">
                <a:solidFill>
                  <a:schemeClr val="dk1"/>
                </a:solidFill>
                <a:latin typeface="Arial"/>
                <a:ea typeface="Arial"/>
                <a:cs typeface="Arial"/>
                <a:sym typeface="Arial"/>
              </a:rPr>
              <a:t>contain a plot plan, foundation plan, floor plan, elevations, and detailed sections.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plot plan </a:t>
            </a:r>
            <a:r>
              <a:rPr lang="en-US" sz="1600" b="0" i="0" u="none">
                <a:solidFill>
                  <a:schemeClr val="dk1"/>
                </a:solidFill>
                <a:latin typeface="Arial"/>
                <a:ea typeface="Arial"/>
                <a:cs typeface="Arial"/>
                <a:sym typeface="Arial"/>
              </a:rPr>
              <a:t>is a top view drawing that shows the building site and the placement and orientation of the structures inside the property lines.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Property lines </a:t>
            </a:r>
            <a:r>
              <a:rPr lang="en-US" sz="1600" b="0" i="0" u="none">
                <a:solidFill>
                  <a:schemeClr val="dk1"/>
                </a:solidFill>
                <a:latin typeface="Arial"/>
                <a:ea typeface="Arial"/>
                <a:cs typeface="Arial"/>
                <a:sym typeface="Arial"/>
              </a:rPr>
              <a:t>indicate the boundary of the property.</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landscape plan </a:t>
            </a:r>
            <a:r>
              <a:rPr lang="en-US" sz="1600" b="0" i="0" u="none">
                <a:solidFill>
                  <a:schemeClr val="dk1"/>
                </a:solidFill>
                <a:latin typeface="Arial"/>
                <a:ea typeface="Arial"/>
                <a:cs typeface="Arial"/>
                <a:sym typeface="Arial"/>
              </a:rPr>
              <a:t>shows the finished contour of the land and the type and placement of trees, shrubs, flowers, and water features.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foundation plan </a:t>
            </a:r>
            <a:r>
              <a:rPr lang="en-US" sz="1600" b="0" i="0" u="none">
                <a:solidFill>
                  <a:schemeClr val="dk1"/>
                </a:solidFill>
                <a:latin typeface="Arial"/>
                <a:ea typeface="Arial"/>
                <a:cs typeface="Arial"/>
                <a:sym typeface="Arial"/>
              </a:rPr>
              <a:t>shows the size and shape of building supports. Foundations are composed of footings, walls, piers, and columns. Footings are the base on which foundations are built.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Section views </a:t>
            </a:r>
            <a:r>
              <a:rPr lang="en-US" sz="1600" b="0" i="0" u="none">
                <a:solidFill>
                  <a:schemeClr val="dk1"/>
                </a:solidFill>
                <a:latin typeface="Arial"/>
                <a:ea typeface="Arial"/>
                <a:cs typeface="Arial"/>
                <a:sym typeface="Arial"/>
              </a:rPr>
              <a:t>show a cross section of an object, giving more detail.</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t>
            </a:r>
            <a:r>
              <a:rPr lang="en-US" sz="1600" b="1" i="0" u="none">
                <a:solidFill>
                  <a:schemeClr val="dk1"/>
                </a:solidFill>
                <a:latin typeface="Arial"/>
                <a:ea typeface="Arial"/>
                <a:cs typeface="Arial"/>
                <a:sym typeface="Arial"/>
              </a:rPr>
              <a:t>floor plan </a:t>
            </a:r>
            <a:r>
              <a:rPr lang="en-US" sz="1600" b="0" i="0" u="none">
                <a:solidFill>
                  <a:schemeClr val="dk1"/>
                </a:solidFill>
                <a:latin typeface="Arial"/>
                <a:ea typeface="Arial"/>
                <a:cs typeface="Arial"/>
                <a:sym typeface="Arial"/>
              </a:rPr>
              <a:t>depicts the room layout of each floor. It includes walls, doors, and windows. It may also include electrical, plumbing, and HVAC.</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Elevation </a:t>
            </a:r>
            <a:r>
              <a:rPr lang="en-US" sz="1600" b="0" i="0" u="none">
                <a:solidFill>
                  <a:schemeClr val="dk1"/>
                </a:solidFill>
                <a:latin typeface="Arial"/>
                <a:ea typeface="Arial"/>
                <a:cs typeface="Arial"/>
                <a:sym typeface="Arial"/>
              </a:rPr>
              <a:t>drawings show the outside of the structure as it would appear if you were looking straight at the building.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Detailed drawings </a:t>
            </a:r>
            <a:r>
              <a:rPr lang="en-US" sz="1600" b="0" i="0" u="none">
                <a:solidFill>
                  <a:schemeClr val="dk1"/>
                </a:solidFill>
                <a:latin typeface="Arial"/>
                <a:ea typeface="Arial"/>
                <a:cs typeface="Arial"/>
                <a:sym typeface="Arial"/>
              </a:rPr>
              <a:t>show how the component parts fit together. Decorative elements are often shown in detail drawings.</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13"/>
        <p:cNvGrpSpPr/>
        <p:nvPr/>
      </p:nvGrpSpPr>
      <p:grpSpPr>
        <a:xfrm>
          <a:off x="0" y="0"/>
          <a:ext cx="0" cy="0"/>
          <a:chOff x="0" y="0"/>
          <a:chExt cx="0" cy="0"/>
        </a:xfrm>
      </p:grpSpPr>
      <p:sp>
        <p:nvSpPr>
          <p:cNvPr id="1114" name="Google Shape;1114;p1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Large Projects</a:t>
            </a:r>
            <a:endParaRPr/>
          </a:p>
        </p:txBody>
      </p:sp>
      <p:sp>
        <p:nvSpPr>
          <p:cNvPr id="1115" name="Google Shape;1115;p18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In addition to plot, floor, and landscape plans, large projects need: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Structural plan </a:t>
            </a:r>
            <a:r>
              <a:rPr lang="en-US" sz="1800" b="0" i="0" u="none">
                <a:solidFill>
                  <a:schemeClr val="dk1"/>
                </a:solidFill>
                <a:latin typeface="Arial"/>
                <a:ea typeface="Arial"/>
                <a:cs typeface="Arial"/>
                <a:sym typeface="Arial"/>
              </a:rPr>
              <a:t>- describes how the building is to be framed.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Electrical plan </a:t>
            </a:r>
            <a:r>
              <a:rPr lang="en-US" sz="1800" b="0" i="0" u="none">
                <a:solidFill>
                  <a:schemeClr val="dk1"/>
                </a:solidFill>
                <a:latin typeface="Arial"/>
                <a:ea typeface="Arial"/>
                <a:cs typeface="Arial"/>
                <a:sym typeface="Arial"/>
              </a:rPr>
              <a:t>– shows the location and type of lighting, electrical outlets, switches, circuit breakers, and other elements of the electrical system.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Climate control plan </a:t>
            </a:r>
            <a:r>
              <a:rPr lang="en-US" sz="1800" b="0" i="0" u="none">
                <a:solidFill>
                  <a:schemeClr val="dk1"/>
                </a:solidFill>
                <a:latin typeface="Arial"/>
                <a:ea typeface="Arial"/>
                <a:cs typeface="Arial"/>
                <a:sym typeface="Arial"/>
              </a:rPr>
              <a:t>– shows the location of HVAC equipment, ducts, and controls.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Plumbing plan </a:t>
            </a:r>
            <a:r>
              <a:rPr lang="en-US" sz="1800" b="0" i="0" u="none">
                <a:solidFill>
                  <a:schemeClr val="dk1"/>
                </a:solidFill>
                <a:latin typeface="Arial"/>
                <a:ea typeface="Arial"/>
                <a:cs typeface="Arial"/>
                <a:sym typeface="Arial"/>
              </a:rPr>
              <a:t>– shows the location of plumbing fixtures, piping for hot and cold water, drains, vents, and other components of the plumbing system.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Mechanical equipment drawing </a:t>
            </a:r>
            <a:r>
              <a:rPr lang="en-US" sz="1800" b="0" i="0" u="none">
                <a:solidFill>
                  <a:schemeClr val="dk1"/>
                </a:solidFill>
                <a:latin typeface="Arial"/>
                <a:ea typeface="Arial"/>
                <a:cs typeface="Arial"/>
                <a:sym typeface="Arial"/>
              </a:rPr>
              <a:t>– shows the location of elevators, escalators, and other mechanical equipment.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Finish details </a:t>
            </a:r>
            <a:r>
              <a:rPr lang="en-US" sz="1800" b="0" i="0" u="none">
                <a:solidFill>
                  <a:schemeClr val="dk1"/>
                </a:solidFill>
                <a:latin typeface="Arial"/>
                <a:ea typeface="Arial"/>
                <a:cs typeface="Arial"/>
                <a:sym typeface="Arial"/>
              </a:rPr>
              <a:t>– illustrates cabinetry, interior and exterior trim, stairs and other items that are visible in the finished building.</a:t>
            </a:r>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19"/>
        <p:cNvGrpSpPr/>
        <p:nvPr/>
      </p:nvGrpSpPr>
      <p:grpSpPr>
        <a:xfrm>
          <a:off x="0" y="0"/>
          <a:ext cx="0" cy="0"/>
          <a:chOff x="0" y="0"/>
          <a:chExt cx="0" cy="0"/>
        </a:xfrm>
      </p:grpSpPr>
      <p:sp>
        <p:nvSpPr>
          <p:cNvPr id="1120" name="Google Shape;1120;p18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Engineering Drawings</a:t>
            </a:r>
            <a:endParaRPr/>
          </a:p>
        </p:txBody>
      </p:sp>
      <p:sp>
        <p:nvSpPr>
          <p:cNvPr id="1121" name="Google Shape;1121;p18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Engineering drawings </a:t>
            </a:r>
            <a:r>
              <a:rPr lang="en-US" sz="1800" b="0" i="0" u="none">
                <a:solidFill>
                  <a:schemeClr val="dk1"/>
                </a:solidFill>
                <a:latin typeface="Arial"/>
                <a:ea typeface="Arial"/>
                <a:cs typeface="Arial"/>
                <a:sym typeface="Arial"/>
              </a:rPr>
              <a:t>are used to graphically communicate the size, shape, and location information needed to build utilities, roads, pipelines, and other projects.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complete set of engineering drawings include site, structural, electrical, and mechanical drawings.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Site drawings </a:t>
            </a:r>
            <a:r>
              <a:rPr lang="en-US" sz="1800" b="0" i="0" u="none">
                <a:solidFill>
                  <a:schemeClr val="dk1"/>
                </a:solidFill>
                <a:latin typeface="Arial"/>
                <a:ea typeface="Arial"/>
                <a:cs typeface="Arial"/>
                <a:sym typeface="Arial"/>
              </a:rPr>
              <a:t>describe the site before construction begins and includes existing trees, buildings, fences, and other objects on the property. The site drawing also addresses the contour of the land and how it may need to be modified for best use.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Structural drawings </a:t>
            </a:r>
            <a:r>
              <a:rPr lang="en-US" sz="1800" b="0" i="0" u="none">
                <a:solidFill>
                  <a:schemeClr val="dk1"/>
                </a:solidFill>
                <a:latin typeface="Arial"/>
                <a:ea typeface="Arial"/>
                <a:cs typeface="Arial"/>
                <a:sym typeface="Arial"/>
              </a:rPr>
              <a:t>describe the support system to be built for a structure.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Electrical drawings </a:t>
            </a:r>
            <a:r>
              <a:rPr lang="en-US" sz="1800" b="0" i="0" u="none">
                <a:solidFill>
                  <a:schemeClr val="dk1"/>
                </a:solidFill>
                <a:latin typeface="Arial"/>
                <a:ea typeface="Arial"/>
                <a:cs typeface="Arial"/>
                <a:sym typeface="Arial"/>
              </a:rPr>
              <a:t>show all electrical devices included in the project. These drawings indicate how wiring is to be installed to distribute electrical power to each of the devices.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Mechanical drawings </a:t>
            </a:r>
            <a:r>
              <a:rPr lang="en-US" sz="1800" b="0" i="0" u="none">
                <a:solidFill>
                  <a:schemeClr val="dk1"/>
                </a:solidFill>
                <a:latin typeface="Arial"/>
                <a:ea typeface="Arial"/>
                <a:cs typeface="Arial"/>
                <a:sym typeface="Arial"/>
              </a:rPr>
              <a:t>describe any mechanical devices that are part of a structure.</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25"/>
        <p:cNvGrpSpPr/>
        <p:nvPr/>
      </p:nvGrpSpPr>
      <p:grpSpPr>
        <a:xfrm>
          <a:off x="0" y="0"/>
          <a:ext cx="0" cy="0"/>
          <a:chOff x="0" y="0"/>
          <a:chExt cx="0" cy="0"/>
        </a:xfrm>
      </p:grpSpPr>
      <p:sp>
        <p:nvSpPr>
          <p:cNvPr id="1126" name="Google Shape;1126;p18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Shop Drawings</a:t>
            </a:r>
            <a:endParaRPr/>
          </a:p>
        </p:txBody>
      </p:sp>
      <p:sp>
        <p:nvSpPr>
          <p:cNvPr id="1127" name="Google Shape;1127;p18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Shop drawings  </a:t>
            </a:r>
            <a:r>
              <a:rPr lang="en-US" sz="3200" b="0" i="0" u="none">
                <a:solidFill>
                  <a:schemeClr val="dk1"/>
                </a:solidFill>
                <a:latin typeface="Arial"/>
                <a:ea typeface="Arial"/>
                <a:cs typeface="Arial"/>
                <a:sym typeface="Arial"/>
              </a:rPr>
              <a:t>are drawings prepared by a sub contractor to provide details needed to make some components off site for a project.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Structural steel work often requires shop drawings.</a:t>
            </a:r>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31"/>
        <p:cNvGrpSpPr/>
        <p:nvPr/>
      </p:nvGrpSpPr>
      <p:grpSpPr>
        <a:xfrm>
          <a:off x="0" y="0"/>
          <a:ext cx="0" cy="0"/>
          <a:chOff x="0" y="0"/>
          <a:chExt cx="0" cy="0"/>
        </a:xfrm>
      </p:grpSpPr>
      <p:sp>
        <p:nvSpPr>
          <p:cNvPr id="1132" name="Google Shape;1132;p18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Specifications</a:t>
            </a:r>
            <a:endParaRPr/>
          </a:p>
        </p:txBody>
      </p:sp>
      <p:sp>
        <p:nvSpPr>
          <p:cNvPr id="1133" name="Google Shape;1133;p18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Specifications</a:t>
            </a:r>
            <a:r>
              <a:rPr lang="en-US" sz="2400" b="0" i="0" u="none">
                <a:solidFill>
                  <a:schemeClr val="dk1"/>
                </a:solidFill>
                <a:latin typeface="Arial"/>
                <a:ea typeface="Arial"/>
                <a:cs typeface="Arial"/>
                <a:sym typeface="Arial"/>
              </a:rPr>
              <a:t> describe the building material to be used, the equipment to be installed, methods to be used, and the quality of work that is required for a construction project.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Specifications are precisely and carefully written to coordinate with the drawings.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Without information provided by the specifications, it would not be possible to prepare an accurate estimate or bid.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Once a contract is signed for the project, the specifications become a part of the legal contract.</a:t>
            </a:r>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37"/>
        <p:cNvGrpSpPr/>
        <p:nvPr/>
      </p:nvGrpSpPr>
      <p:grpSpPr>
        <a:xfrm>
          <a:off x="0" y="0"/>
          <a:ext cx="0" cy="0"/>
          <a:chOff x="0" y="0"/>
          <a:chExt cx="0" cy="0"/>
        </a:xfrm>
      </p:grpSpPr>
      <p:sp>
        <p:nvSpPr>
          <p:cNvPr id="1138" name="Google Shape;1138;p1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139" name="Google Shape;1139;p18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Contract documents </a:t>
            </a:r>
            <a:r>
              <a:rPr lang="en-US" sz="1100" b="0" i="0" u="none">
                <a:solidFill>
                  <a:schemeClr val="dk1"/>
                </a:solidFill>
                <a:latin typeface="Arial"/>
                <a:ea typeface="Arial"/>
                <a:cs typeface="Arial"/>
                <a:sym typeface="Arial"/>
              </a:rPr>
              <a:t>include working drawings, specifications, and the contract for the job.</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Working drawings </a:t>
            </a:r>
            <a:r>
              <a:rPr lang="en-US" sz="1100" b="0" i="0" u="none">
                <a:solidFill>
                  <a:schemeClr val="dk1"/>
                </a:solidFill>
                <a:latin typeface="Arial"/>
                <a:ea typeface="Arial"/>
                <a:cs typeface="Arial"/>
                <a:sym typeface="Arial"/>
              </a:rPr>
              <a:t>indicate the shape, size, and location of all parts of the project.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Specifications </a:t>
            </a:r>
            <a:r>
              <a:rPr lang="en-US" sz="1100" b="0" i="0" u="none">
                <a:solidFill>
                  <a:schemeClr val="dk1"/>
                </a:solidFill>
                <a:latin typeface="Arial"/>
                <a:ea typeface="Arial"/>
                <a:cs typeface="Arial"/>
                <a:sym typeface="Arial"/>
              </a:rPr>
              <a:t>are written details about a construction project.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working drawings and specifications are used to create an </a:t>
            </a:r>
            <a:r>
              <a:rPr lang="en-US" sz="1100" b="1" i="0" u="none">
                <a:solidFill>
                  <a:schemeClr val="dk1"/>
                </a:solidFill>
                <a:latin typeface="Arial"/>
                <a:ea typeface="Arial"/>
                <a:cs typeface="Arial"/>
                <a:sym typeface="Arial"/>
              </a:rPr>
              <a:t>estimate</a:t>
            </a:r>
            <a:r>
              <a:rPr lang="en-US" sz="1100" b="0" i="0" u="none">
                <a:solidFill>
                  <a:schemeClr val="dk1"/>
                </a:solidFill>
                <a:latin typeface="Arial"/>
                <a:ea typeface="Arial"/>
                <a:cs typeface="Arial"/>
                <a:sym typeface="Arial"/>
              </a:rPr>
              <a:t>, a calculation of the cost to build a project.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Architectural drawings </a:t>
            </a:r>
            <a:r>
              <a:rPr lang="en-US" sz="1100" b="0" i="0" u="none">
                <a:solidFill>
                  <a:schemeClr val="dk1"/>
                </a:solidFill>
                <a:latin typeface="Arial"/>
                <a:ea typeface="Arial"/>
                <a:cs typeface="Arial"/>
                <a:sym typeface="Arial"/>
              </a:rPr>
              <a:t>are made to show the physical form of a building or other architectural structure.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Each </a:t>
            </a:r>
            <a:r>
              <a:rPr lang="en-US" sz="1100" b="1" i="0" u="none">
                <a:solidFill>
                  <a:schemeClr val="dk1"/>
                </a:solidFill>
                <a:latin typeface="Arial"/>
                <a:ea typeface="Arial"/>
                <a:cs typeface="Arial"/>
                <a:sym typeface="Arial"/>
              </a:rPr>
              <a:t>floor</a:t>
            </a:r>
            <a:r>
              <a:rPr lang="en-US" sz="1100" b="0" i="0" u="none">
                <a:solidFill>
                  <a:schemeClr val="dk1"/>
                </a:solidFill>
                <a:latin typeface="Arial"/>
                <a:ea typeface="Arial"/>
                <a:cs typeface="Arial"/>
                <a:sym typeface="Arial"/>
              </a:rPr>
              <a:t> will have a separate drawing for floor layout, and for electrical, HVAC, and plumbing systems, creating at least four drawings for each floor of the building.</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Architectural drawings for </a:t>
            </a:r>
            <a:r>
              <a:rPr lang="en-US" sz="1100" b="1" i="0" u="none">
                <a:solidFill>
                  <a:schemeClr val="dk1"/>
                </a:solidFill>
                <a:latin typeface="Arial"/>
                <a:ea typeface="Arial"/>
                <a:cs typeface="Arial"/>
                <a:sym typeface="Arial"/>
              </a:rPr>
              <a:t>small projects </a:t>
            </a:r>
            <a:r>
              <a:rPr lang="en-US" sz="1100" b="0" i="0" u="none">
                <a:solidFill>
                  <a:schemeClr val="dk1"/>
                </a:solidFill>
                <a:latin typeface="Arial"/>
                <a:ea typeface="Arial"/>
                <a:cs typeface="Arial"/>
                <a:sym typeface="Arial"/>
              </a:rPr>
              <a:t>contain a plot plan, foundation plan, floor plan, elevations, and detailed sections.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A </a:t>
            </a:r>
            <a:r>
              <a:rPr lang="en-US" sz="1100" b="1" i="0" u="none">
                <a:solidFill>
                  <a:schemeClr val="dk1"/>
                </a:solidFill>
                <a:latin typeface="Arial"/>
                <a:ea typeface="Arial"/>
                <a:cs typeface="Arial"/>
                <a:sym typeface="Arial"/>
              </a:rPr>
              <a:t>plot plan </a:t>
            </a:r>
            <a:r>
              <a:rPr lang="en-US" sz="1100" b="0" i="0" u="none">
                <a:solidFill>
                  <a:schemeClr val="dk1"/>
                </a:solidFill>
                <a:latin typeface="Arial"/>
                <a:ea typeface="Arial"/>
                <a:cs typeface="Arial"/>
                <a:sym typeface="Arial"/>
              </a:rPr>
              <a:t>is a top view drawing that shows the building site and the placement and orientation of the structures inside the property lines.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A </a:t>
            </a:r>
            <a:r>
              <a:rPr lang="en-US" sz="1100" b="1" i="0" u="none">
                <a:solidFill>
                  <a:schemeClr val="dk1"/>
                </a:solidFill>
                <a:latin typeface="Arial"/>
                <a:ea typeface="Arial"/>
                <a:cs typeface="Arial"/>
                <a:sym typeface="Arial"/>
              </a:rPr>
              <a:t>foundation plan </a:t>
            </a:r>
            <a:r>
              <a:rPr lang="en-US" sz="1100" b="0" i="0" u="none">
                <a:solidFill>
                  <a:schemeClr val="dk1"/>
                </a:solidFill>
                <a:latin typeface="Arial"/>
                <a:ea typeface="Arial"/>
                <a:cs typeface="Arial"/>
                <a:sym typeface="Arial"/>
              </a:rPr>
              <a:t>shows the size and shape of building supports. Foundations are composed of footings, walls, piers, and columns. Footings are the base on which foundations are built.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floor plan </a:t>
            </a:r>
            <a:r>
              <a:rPr lang="en-US" sz="1100" b="0" i="0" u="none">
                <a:solidFill>
                  <a:schemeClr val="dk1"/>
                </a:solidFill>
                <a:latin typeface="Arial"/>
                <a:ea typeface="Arial"/>
                <a:cs typeface="Arial"/>
                <a:sym typeface="Arial"/>
              </a:rPr>
              <a:t>depicts the room layout of each floor. It includes walls, doors, and windows. It may also include electrical, plumbing, and HVAC.</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Elevation </a:t>
            </a:r>
            <a:r>
              <a:rPr lang="en-US" sz="1100" b="0" i="0" u="none">
                <a:solidFill>
                  <a:schemeClr val="dk1"/>
                </a:solidFill>
                <a:latin typeface="Arial"/>
                <a:ea typeface="Arial"/>
                <a:cs typeface="Arial"/>
                <a:sym typeface="Arial"/>
              </a:rPr>
              <a:t>drawings show the outside of the structure as it would appear if you were looking straight at the building.</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Detailed drawings </a:t>
            </a:r>
            <a:r>
              <a:rPr lang="en-US" sz="1100" b="0" i="0" u="none">
                <a:solidFill>
                  <a:schemeClr val="dk1"/>
                </a:solidFill>
                <a:latin typeface="Arial"/>
                <a:ea typeface="Arial"/>
                <a:cs typeface="Arial"/>
                <a:sym typeface="Arial"/>
              </a:rPr>
              <a:t>show how the component parts fit together. Decorative elements are often shown in detail drawings.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Engineering drawings </a:t>
            </a:r>
            <a:r>
              <a:rPr lang="en-US" sz="1100" b="0" i="0" u="none">
                <a:solidFill>
                  <a:schemeClr val="dk1"/>
                </a:solidFill>
                <a:latin typeface="Arial"/>
                <a:ea typeface="Arial"/>
                <a:cs typeface="Arial"/>
                <a:sym typeface="Arial"/>
              </a:rPr>
              <a:t>are used to graphically communicate the size, shape, and location information needed to build utilities, roads, pipelines, and other projects.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Site drawings </a:t>
            </a:r>
            <a:r>
              <a:rPr lang="en-US" sz="1100" b="0" i="0" u="none">
                <a:solidFill>
                  <a:schemeClr val="dk1"/>
                </a:solidFill>
                <a:latin typeface="Arial"/>
                <a:ea typeface="Arial"/>
                <a:cs typeface="Arial"/>
                <a:sym typeface="Arial"/>
              </a:rPr>
              <a:t>describe the site before construction begins and includes existing trees, buildings, fences, and other objects on the property.</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Shop drawings  </a:t>
            </a:r>
            <a:r>
              <a:rPr lang="en-US" sz="1100" b="0" i="0" u="none">
                <a:solidFill>
                  <a:schemeClr val="dk1"/>
                </a:solidFill>
                <a:latin typeface="Arial"/>
                <a:ea typeface="Arial"/>
                <a:cs typeface="Arial"/>
                <a:sym typeface="Arial"/>
              </a:rPr>
              <a:t>are drawings prepared by a sub contractor to provide details needed to make some components off site for a project.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Specifications</a:t>
            </a:r>
            <a:r>
              <a:rPr lang="en-US" sz="1100" b="0" i="0" u="none">
                <a:solidFill>
                  <a:schemeClr val="dk1"/>
                </a:solidFill>
                <a:latin typeface="Arial"/>
                <a:ea typeface="Arial"/>
                <a:cs typeface="Arial"/>
                <a:sym typeface="Arial"/>
              </a:rPr>
              <a:t> describe the building material to be used, the equipment to be installed, methods to be used, and the quality of work that is required for a construction project. Specifications are precisely and carefully written to coordinate with the drawings. </a:t>
            </a:r>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43"/>
        <p:cNvGrpSpPr/>
        <p:nvPr/>
      </p:nvGrpSpPr>
      <p:grpSpPr>
        <a:xfrm>
          <a:off x="0" y="0"/>
          <a:ext cx="0" cy="0"/>
          <a:chOff x="0" y="0"/>
          <a:chExt cx="0" cy="0"/>
        </a:xfrm>
      </p:grpSpPr>
      <p:sp>
        <p:nvSpPr>
          <p:cNvPr id="1144" name="Google Shape;1144;p19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13 Week 25 and 26</a:t>
            </a:r>
            <a:endParaRPr dirty="0"/>
          </a:p>
        </p:txBody>
      </p:sp>
      <p:sp>
        <p:nvSpPr>
          <p:cNvPr id="1145" name="Google Shape;1145;p19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Project Management</a:t>
            </a:r>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49"/>
        <p:cNvGrpSpPr/>
        <p:nvPr/>
      </p:nvGrpSpPr>
      <p:grpSpPr>
        <a:xfrm>
          <a:off x="0" y="0"/>
          <a:ext cx="0" cy="0"/>
          <a:chOff x="0" y="0"/>
          <a:chExt cx="0" cy="0"/>
        </a:xfrm>
      </p:grpSpPr>
      <p:sp>
        <p:nvSpPr>
          <p:cNvPr id="1150" name="Google Shape;1150;p19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151" name="Google Shape;1151;p19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Define and give examples of management practices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Distinguish among planning, organizing, and controlling activities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Summarize the organization of a typical construction company</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Give examples of the responsibilities of employees in a typical construction company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Construction Advances - Materials</a:t>
            </a:r>
            <a:endParaRPr/>
          </a:p>
        </p:txBody>
      </p:sp>
      <p:sp>
        <p:nvSpPr>
          <p:cNvPr id="185" name="Google Shape;185;p3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earliest materials widely used for construction included dirt, trees, and stone.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development of brick making provided a durable material of uniform size and shape.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Cement was developed by the Romans, and redeveloped in England.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Improvements in tools made it practical to saw logs into boards.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Plywood was the first panel wood to be widely used in construction.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Other modern materials used in construction include structural steel, fiberglass insulation, and vinyl siding for homes.</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55"/>
        <p:cNvGrpSpPr/>
        <p:nvPr/>
      </p:nvGrpSpPr>
      <p:grpSpPr>
        <a:xfrm>
          <a:off x="0" y="0"/>
          <a:ext cx="0" cy="0"/>
          <a:chOff x="0" y="0"/>
          <a:chExt cx="0" cy="0"/>
        </a:xfrm>
      </p:grpSpPr>
      <p:sp>
        <p:nvSpPr>
          <p:cNvPr id="1156" name="Google Shape;1156;p1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Management Defined</a:t>
            </a:r>
            <a:endParaRPr/>
          </a:p>
        </p:txBody>
      </p:sp>
      <p:sp>
        <p:nvSpPr>
          <p:cNvPr id="1157" name="Google Shape;1157;p19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Management</a:t>
            </a:r>
            <a:r>
              <a:rPr lang="en-US" sz="2800" b="0" i="0" u="none">
                <a:solidFill>
                  <a:schemeClr val="dk1"/>
                </a:solidFill>
                <a:latin typeface="Arial"/>
                <a:ea typeface="Arial"/>
                <a:cs typeface="Arial"/>
                <a:sym typeface="Arial"/>
              </a:rPr>
              <a:t> includes planning, organizing, and controlling the people, materials, tools, and equipment necessary to complete a construction project.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Well managed </a:t>
            </a:r>
            <a:r>
              <a:rPr lang="en-US" sz="2800" b="0" i="0" u="none">
                <a:solidFill>
                  <a:schemeClr val="dk1"/>
                </a:solidFill>
                <a:latin typeface="Arial"/>
                <a:ea typeface="Arial"/>
                <a:cs typeface="Arial"/>
                <a:sym typeface="Arial"/>
              </a:rPr>
              <a:t>construction projects are built according to drawings and specifications. They are completed on schedule and within budget.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If </a:t>
            </a:r>
            <a:r>
              <a:rPr lang="en-US" sz="2800" b="1" i="0" u="none">
                <a:solidFill>
                  <a:schemeClr val="dk1"/>
                </a:solidFill>
                <a:latin typeface="Arial"/>
                <a:ea typeface="Arial"/>
                <a:cs typeface="Arial"/>
                <a:sym typeface="Arial"/>
              </a:rPr>
              <a:t>good management practices </a:t>
            </a:r>
            <a:r>
              <a:rPr lang="en-US" sz="2800" b="0" i="0" u="none">
                <a:solidFill>
                  <a:schemeClr val="dk1"/>
                </a:solidFill>
                <a:latin typeface="Arial"/>
                <a:ea typeface="Arial"/>
                <a:cs typeface="Arial"/>
                <a:sym typeface="Arial"/>
              </a:rPr>
              <a:t>are not followed, a construction company can lose money and even go out of business.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61"/>
        <p:cNvGrpSpPr/>
        <p:nvPr/>
      </p:nvGrpSpPr>
      <p:grpSpPr>
        <a:xfrm>
          <a:off x="0" y="0"/>
          <a:ext cx="0" cy="0"/>
          <a:chOff x="0" y="0"/>
          <a:chExt cx="0" cy="0"/>
        </a:xfrm>
      </p:grpSpPr>
      <p:sp>
        <p:nvSpPr>
          <p:cNvPr id="1162" name="Google Shape;1162;p19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Management Practices</a:t>
            </a:r>
            <a:endParaRPr/>
          </a:p>
        </p:txBody>
      </p:sp>
      <p:sp>
        <p:nvSpPr>
          <p:cNvPr id="1163" name="Google Shape;1163;p19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Planning</a:t>
            </a:r>
            <a:r>
              <a:rPr lang="en-US" sz="2000" b="0" i="0" u="none">
                <a:solidFill>
                  <a:schemeClr val="dk1"/>
                </a:solidFill>
                <a:latin typeface="Arial"/>
                <a:ea typeface="Arial"/>
                <a:cs typeface="Arial"/>
                <a:sym typeface="Arial"/>
              </a:rPr>
              <a:t>: The planning activities of contractors involve formulating, researching, and designing or engineering.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Formulating</a:t>
            </a:r>
            <a:r>
              <a:rPr lang="en-US" sz="2000" b="0" i="0" u="none">
                <a:solidFill>
                  <a:schemeClr val="dk1"/>
                </a:solidFill>
                <a:latin typeface="Arial"/>
                <a:ea typeface="Arial"/>
                <a:cs typeface="Arial"/>
                <a:sym typeface="Arial"/>
              </a:rPr>
              <a:t> is the process of setting goals. To determine goals, construction company owners will need to decide: where to locate the company, the type and size of construction projects they will seek, the type of employees the company will use, and the type of contracts they will attempt to obtain.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Researching</a:t>
            </a:r>
            <a:r>
              <a:rPr lang="en-US" sz="2000" b="0" i="0" u="none">
                <a:solidFill>
                  <a:schemeClr val="dk1"/>
                </a:solidFill>
                <a:latin typeface="Arial"/>
                <a:ea typeface="Arial"/>
                <a:cs typeface="Arial"/>
                <a:sym typeface="Arial"/>
              </a:rPr>
              <a:t> involves finding answers to questions that influence the business of the company. For example, the construction company needs to know the construction trends in the area it serves.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Designing and engineering </a:t>
            </a:r>
            <a:r>
              <a:rPr lang="en-US" sz="2000" b="0" i="0" u="none">
                <a:solidFill>
                  <a:schemeClr val="dk1"/>
                </a:solidFill>
                <a:latin typeface="Arial"/>
                <a:ea typeface="Arial"/>
                <a:cs typeface="Arial"/>
                <a:sym typeface="Arial"/>
              </a:rPr>
              <a:t>is detailing how components will be fabricated and creating innovative ways of performing the work.</a:t>
            </a:r>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67"/>
        <p:cNvGrpSpPr/>
        <p:nvPr/>
      </p:nvGrpSpPr>
      <p:grpSpPr>
        <a:xfrm>
          <a:off x="0" y="0"/>
          <a:ext cx="0" cy="0"/>
          <a:chOff x="0" y="0"/>
          <a:chExt cx="0" cy="0"/>
        </a:xfrm>
      </p:grpSpPr>
      <p:sp>
        <p:nvSpPr>
          <p:cNvPr id="1168" name="Google Shape;1168;p19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Management Practices</a:t>
            </a:r>
            <a:endParaRPr/>
          </a:p>
        </p:txBody>
      </p:sp>
      <p:sp>
        <p:nvSpPr>
          <p:cNvPr id="1169" name="Google Shape;1169;p19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Organizing</a:t>
            </a:r>
            <a:r>
              <a:rPr lang="en-US" sz="3200" b="0" i="0" u="none">
                <a:solidFill>
                  <a:schemeClr val="dk1"/>
                </a:solidFill>
                <a:latin typeface="Arial"/>
                <a:ea typeface="Arial"/>
                <a:cs typeface="Arial"/>
                <a:sym typeface="Arial"/>
              </a:rPr>
              <a:t>: involves structuring and supplying an organization.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Structuring</a:t>
            </a:r>
            <a:r>
              <a:rPr lang="en-US" sz="3200" b="0" i="0" u="none">
                <a:solidFill>
                  <a:schemeClr val="dk1"/>
                </a:solidFill>
                <a:latin typeface="Arial"/>
                <a:ea typeface="Arial"/>
                <a:cs typeface="Arial"/>
                <a:sym typeface="Arial"/>
              </a:rPr>
              <a:t> involves the division of responsibilities of an organization.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Supplying</a:t>
            </a:r>
            <a:r>
              <a:rPr lang="en-US" sz="3200" b="0" i="0" u="none">
                <a:solidFill>
                  <a:schemeClr val="dk1"/>
                </a:solidFill>
                <a:latin typeface="Arial"/>
                <a:ea typeface="Arial"/>
                <a:cs typeface="Arial"/>
                <a:sym typeface="Arial"/>
              </a:rPr>
              <a:t> involves hiring qualified people to fill each position in the organizational chart and obtaining the materials, tools and equipment necessary for them to do their work.</a:t>
            </a:r>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73"/>
        <p:cNvGrpSpPr/>
        <p:nvPr/>
      </p:nvGrpSpPr>
      <p:grpSpPr>
        <a:xfrm>
          <a:off x="0" y="0"/>
          <a:ext cx="0" cy="0"/>
          <a:chOff x="0" y="0"/>
          <a:chExt cx="0" cy="0"/>
        </a:xfrm>
      </p:grpSpPr>
      <p:sp>
        <p:nvSpPr>
          <p:cNvPr id="1174" name="Google Shape;1174;p19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Controlling</a:t>
            </a:r>
            <a:endParaRPr/>
          </a:p>
        </p:txBody>
      </p:sp>
      <p:sp>
        <p:nvSpPr>
          <p:cNvPr id="1175" name="Google Shape;1175;p19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Controlling:</a:t>
            </a:r>
            <a:r>
              <a:rPr lang="en-US" sz="1800" b="0" i="0" u="none">
                <a:solidFill>
                  <a:schemeClr val="dk1"/>
                </a:solidFill>
                <a:latin typeface="Arial"/>
                <a:ea typeface="Arial"/>
                <a:cs typeface="Arial"/>
                <a:sym typeface="Arial"/>
              </a:rPr>
              <a:t> involves management tasks such as directing, monitoring, reporting, and correcting.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Directing</a:t>
            </a:r>
            <a:r>
              <a:rPr lang="en-US" sz="1800" b="0" i="0" u="none">
                <a:solidFill>
                  <a:schemeClr val="dk1"/>
                </a:solidFill>
                <a:latin typeface="Arial"/>
                <a:ea typeface="Arial"/>
                <a:cs typeface="Arial"/>
                <a:sym typeface="Arial"/>
              </a:rPr>
              <a:t> involves supervising people and coordinating materials and equipment to get the job done. When directing employees, managers describe what work is to be done, how it is to be done, the quality of work that is required, and the expected rate of production.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Monitoring</a:t>
            </a:r>
            <a:r>
              <a:rPr lang="en-US" sz="1800" b="0" i="0" u="none">
                <a:solidFill>
                  <a:schemeClr val="dk1"/>
                </a:solidFill>
                <a:latin typeface="Arial"/>
                <a:ea typeface="Arial"/>
                <a:cs typeface="Arial"/>
                <a:sym typeface="Arial"/>
              </a:rPr>
              <a:t> involves overseeing the work of others and making sure it progresses as expected.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Reporting</a:t>
            </a:r>
            <a:r>
              <a:rPr lang="en-US" sz="1800" b="0" i="0" u="none">
                <a:solidFill>
                  <a:schemeClr val="dk1"/>
                </a:solidFill>
                <a:latin typeface="Arial"/>
                <a:ea typeface="Arial"/>
                <a:cs typeface="Arial"/>
                <a:sym typeface="Arial"/>
              </a:rPr>
              <a:t> means providing feedback to persons in responsible positions. For example, if a worker finds a defective part, the worker will tell the job supervisor of the problem.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Correcting </a:t>
            </a:r>
            <a:r>
              <a:rPr lang="en-US" sz="1800" b="0" i="0" u="none">
                <a:solidFill>
                  <a:schemeClr val="dk1"/>
                </a:solidFill>
                <a:latin typeface="Arial"/>
                <a:ea typeface="Arial"/>
                <a:cs typeface="Arial"/>
                <a:sym typeface="Arial"/>
              </a:rPr>
              <a:t>involves fixing problems and issues that occur during the course of a job. If a project falls behind schedule, additional workers may be hired to get back on schedule.</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79"/>
        <p:cNvGrpSpPr/>
        <p:nvPr/>
      </p:nvGrpSpPr>
      <p:grpSpPr>
        <a:xfrm>
          <a:off x="0" y="0"/>
          <a:ext cx="0" cy="0"/>
          <a:chOff x="0" y="0"/>
          <a:chExt cx="0" cy="0"/>
        </a:xfrm>
      </p:grpSpPr>
      <p:sp>
        <p:nvSpPr>
          <p:cNvPr id="1180" name="Google Shape;1180;p19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Organization and Division of Responsibility</a:t>
            </a:r>
            <a:endParaRPr/>
          </a:p>
        </p:txBody>
      </p:sp>
      <p:sp>
        <p:nvSpPr>
          <p:cNvPr id="1181" name="Google Shape;1181;p19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large construction company is typically organized as shown in fig 13-4, page 236.</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president </a:t>
            </a:r>
            <a:r>
              <a:rPr lang="en-US" sz="1200" b="0" i="0" u="none">
                <a:solidFill>
                  <a:schemeClr val="dk1"/>
                </a:solidFill>
                <a:latin typeface="Arial"/>
                <a:ea typeface="Arial"/>
                <a:cs typeface="Arial"/>
                <a:sym typeface="Arial"/>
              </a:rPr>
              <a:t>is often a licensed general contractor, may also be the owner of the company, and is ultimately responsible for the success of the company.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president oversees the work of the </a:t>
            </a:r>
            <a:r>
              <a:rPr lang="en-US" sz="1200" b="1" i="0" u="none">
                <a:solidFill>
                  <a:schemeClr val="dk1"/>
                </a:solidFill>
                <a:latin typeface="Arial"/>
                <a:ea typeface="Arial"/>
                <a:cs typeface="Arial"/>
                <a:sym typeface="Arial"/>
              </a:rPr>
              <a:t>department heads </a:t>
            </a:r>
            <a:r>
              <a:rPr lang="en-US" sz="1200" b="0" i="0" u="none">
                <a:solidFill>
                  <a:schemeClr val="dk1"/>
                </a:solidFill>
                <a:latin typeface="Arial"/>
                <a:ea typeface="Arial"/>
                <a:cs typeface="Arial"/>
                <a:sym typeface="Arial"/>
              </a:rPr>
              <a:t>and they are directly responsible for the day to day operations of the company.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Five </a:t>
            </a:r>
            <a:r>
              <a:rPr lang="en-US" sz="1200" b="1" i="0" u="none">
                <a:solidFill>
                  <a:schemeClr val="dk1"/>
                </a:solidFill>
                <a:latin typeface="Arial"/>
                <a:ea typeface="Arial"/>
                <a:cs typeface="Arial"/>
                <a:sym typeface="Arial"/>
              </a:rPr>
              <a:t>departments</a:t>
            </a:r>
            <a:r>
              <a:rPr lang="en-US" sz="1200" b="0" i="0" u="none">
                <a:solidFill>
                  <a:schemeClr val="dk1"/>
                </a:solidFill>
                <a:latin typeface="Arial"/>
                <a:ea typeface="Arial"/>
                <a:cs typeface="Arial"/>
                <a:sym typeface="Arial"/>
              </a:rPr>
              <a:t> that are commonly found in large construction companies include engineering, production, personnel, finance, and marketing.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engineering department </a:t>
            </a:r>
            <a:r>
              <a:rPr lang="en-US" sz="1200" b="0" i="0" u="none">
                <a:solidFill>
                  <a:schemeClr val="dk1"/>
                </a:solidFill>
                <a:latin typeface="Arial"/>
                <a:ea typeface="Arial"/>
                <a:cs typeface="Arial"/>
                <a:sym typeface="Arial"/>
              </a:rPr>
              <a:t>provides the technical data necessary to complete the project. On large projects, one or more </a:t>
            </a:r>
            <a:r>
              <a:rPr lang="en-US" sz="1200" b="1" i="0" u="none">
                <a:solidFill>
                  <a:schemeClr val="dk1"/>
                </a:solidFill>
                <a:latin typeface="Arial"/>
                <a:ea typeface="Arial"/>
                <a:cs typeface="Arial"/>
                <a:sym typeface="Arial"/>
              </a:rPr>
              <a:t>field engineers </a:t>
            </a:r>
            <a:r>
              <a:rPr lang="en-US" sz="1200" b="0" i="0" u="none">
                <a:solidFill>
                  <a:schemeClr val="dk1"/>
                </a:solidFill>
                <a:latin typeface="Arial"/>
                <a:ea typeface="Arial"/>
                <a:cs typeface="Arial"/>
                <a:sym typeface="Arial"/>
              </a:rPr>
              <a:t>so many engineering tasks on site.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production department </a:t>
            </a:r>
            <a:r>
              <a:rPr lang="en-US" sz="1200" b="0" i="0" u="none">
                <a:solidFill>
                  <a:schemeClr val="dk1"/>
                </a:solidFill>
                <a:latin typeface="Arial"/>
                <a:ea typeface="Arial"/>
                <a:cs typeface="Arial"/>
                <a:sym typeface="Arial"/>
              </a:rPr>
              <a:t>is responsible for the management of all work at the construction site. Work done by this department creates much of the company’s income and profit. A key person is the </a:t>
            </a:r>
            <a:r>
              <a:rPr lang="en-US" sz="1200" b="1" i="0" u="none">
                <a:solidFill>
                  <a:schemeClr val="dk1"/>
                </a:solidFill>
                <a:latin typeface="Arial"/>
                <a:ea typeface="Arial"/>
                <a:cs typeface="Arial"/>
                <a:sym typeface="Arial"/>
              </a:rPr>
              <a:t>project manager</a:t>
            </a:r>
            <a:r>
              <a:rPr lang="en-US" sz="1200" b="0" i="0" u="none">
                <a:solidFill>
                  <a:schemeClr val="dk1"/>
                </a:solidFill>
                <a:latin typeface="Arial"/>
                <a:ea typeface="Arial"/>
                <a:cs typeface="Arial"/>
                <a:sym typeface="Arial"/>
              </a:rPr>
              <a:t>, who is responsible reviewing and evaluating the progress of a project. Construction superintendents oversee all the day to day work at the construction site. Job supervisors manage the construction crews and coordinate the work of subcontractors with the other trades people.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personnel department </a:t>
            </a:r>
            <a:r>
              <a:rPr lang="en-US" sz="1200" b="0" i="0" u="none">
                <a:solidFill>
                  <a:schemeClr val="dk1"/>
                </a:solidFill>
                <a:latin typeface="Arial"/>
                <a:ea typeface="Arial"/>
                <a:cs typeface="Arial"/>
                <a:sym typeface="Arial"/>
              </a:rPr>
              <a:t>hires and fires employees, solves employee work issues, trains workers, and promotes safety.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finance department </a:t>
            </a:r>
            <a:r>
              <a:rPr lang="en-US" sz="1200" b="0" i="0" u="none">
                <a:solidFill>
                  <a:schemeClr val="dk1"/>
                </a:solidFill>
                <a:latin typeface="Arial"/>
                <a:ea typeface="Arial"/>
                <a:cs typeface="Arial"/>
                <a:sym typeface="Arial"/>
              </a:rPr>
              <a:t>pays employees, subcontractors, insurance, taxes, and other operating expenses of the company, purchases necessary material and supplies, and keeps record of company income and expenses.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marketing department </a:t>
            </a:r>
            <a:r>
              <a:rPr lang="en-US" sz="1200" b="0" i="0" u="none">
                <a:solidFill>
                  <a:schemeClr val="dk1"/>
                </a:solidFill>
                <a:latin typeface="Arial"/>
                <a:ea typeface="Arial"/>
                <a:cs typeface="Arial"/>
                <a:sym typeface="Arial"/>
              </a:rPr>
              <a:t>promotes a company’s image in order to generate new business and raises awareness of the company’s presence.</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85"/>
        <p:cNvGrpSpPr/>
        <p:nvPr/>
      </p:nvGrpSpPr>
      <p:grpSpPr>
        <a:xfrm>
          <a:off x="0" y="0"/>
          <a:ext cx="0" cy="0"/>
          <a:chOff x="0" y="0"/>
          <a:chExt cx="0" cy="0"/>
        </a:xfrm>
      </p:grpSpPr>
      <p:sp>
        <p:nvSpPr>
          <p:cNvPr id="1186" name="Google Shape;1186;p19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Subcontractor and Management Responsibilities</a:t>
            </a:r>
            <a:endParaRPr/>
          </a:p>
        </p:txBody>
      </p:sp>
      <p:sp>
        <p:nvSpPr>
          <p:cNvPr id="1187" name="Google Shape;1187;p19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a:t>
            </a:r>
            <a:r>
              <a:rPr lang="en-US" sz="2800" b="1" i="0" u="none">
                <a:solidFill>
                  <a:schemeClr val="dk1"/>
                </a:solidFill>
                <a:latin typeface="Arial"/>
                <a:ea typeface="Arial"/>
                <a:cs typeface="Arial"/>
                <a:sym typeface="Arial"/>
              </a:rPr>
              <a:t>subcontractor’s work </a:t>
            </a:r>
            <a:r>
              <a:rPr lang="en-US" sz="2800" b="0" i="0" u="none">
                <a:solidFill>
                  <a:schemeClr val="dk1"/>
                </a:solidFill>
                <a:latin typeface="Arial"/>
                <a:ea typeface="Arial"/>
                <a:cs typeface="Arial"/>
                <a:sym typeface="Arial"/>
              </a:rPr>
              <a:t>is limited to obtaining and accounting for the resources necessary to do the subcontracted work for the project.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a:t>
            </a:r>
            <a:r>
              <a:rPr lang="en-US" sz="2800" b="1" i="0" u="none">
                <a:solidFill>
                  <a:schemeClr val="dk1"/>
                </a:solidFill>
                <a:latin typeface="Arial"/>
                <a:ea typeface="Arial"/>
                <a:cs typeface="Arial"/>
                <a:sym typeface="Arial"/>
              </a:rPr>
              <a:t>owner of the project is responsible </a:t>
            </a:r>
            <a:r>
              <a:rPr lang="en-US" sz="2800" b="0" i="0" u="none">
                <a:solidFill>
                  <a:schemeClr val="dk1"/>
                </a:solidFill>
                <a:latin typeface="Arial"/>
                <a:ea typeface="Arial"/>
                <a:cs typeface="Arial"/>
                <a:sym typeface="Arial"/>
              </a:rPr>
              <a:t>for supplying the building site, paying the contractor as stated in the contract, and making quick decisions about problems that are encountered or changes that re needed as the work progresses.</a:t>
            </a:r>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91"/>
        <p:cNvGrpSpPr/>
        <p:nvPr/>
      </p:nvGrpSpPr>
      <p:grpSpPr>
        <a:xfrm>
          <a:off x="0" y="0"/>
          <a:ext cx="0" cy="0"/>
          <a:chOff x="0" y="0"/>
          <a:chExt cx="0" cy="0"/>
        </a:xfrm>
      </p:grpSpPr>
      <p:sp>
        <p:nvSpPr>
          <p:cNvPr id="1192" name="Google Shape;1192;p19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193" name="Google Shape;1193;p19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Management</a:t>
            </a:r>
            <a:r>
              <a:rPr lang="en-US" sz="1100" b="0" i="0" u="none">
                <a:solidFill>
                  <a:schemeClr val="dk1"/>
                </a:solidFill>
                <a:latin typeface="Arial"/>
                <a:ea typeface="Arial"/>
                <a:cs typeface="Arial"/>
                <a:sym typeface="Arial"/>
              </a:rPr>
              <a:t> includes planning, organizing, and controlling the people, materials, tools, and equipment necessary to complete a construction project.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1. Planning</a:t>
            </a:r>
            <a:r>
              <a:rPr lang="en-US" sz="1100" b="0" i="0" u="none">
                <a:solidFill>
                  <a:schemeClr val="dk1"/>
                </a:solidFill>
                <a:latin typeface="Arial"/>
                <a:ea typeface="Arial"/>
                <a:cs typeface="Arial"/>
                <a:sym typeface="Arial"/>
              </a:rPr>
              <a:t>: The planning activities of contractors involve formulating, researching, and designing or engineering. </a:t>
            </a:r>
            <a:r>
              <a:rPr lang="en-US" sz="1100" b="1" i="0" u="none">
                <a:solidFill>
                  <a:schemeClr val="dk1"/>
                </a:solidFill>
                <a:latin typeface="Arial"/>
                <a:ea typeface="Arial"/>
                <a:cs typeface="Arial"/>
                <a:sym typeface="Arial"/>
              </a:rPr>
              <a:t>Formulating</a:t>
            </a:r>
            <a:r>
              <a:rPr lang="en-US" sz="1100" b="0" i="0" u="none">
                <a:solidFill>
                  <a:schemeClr val="dk1"/>
                </a:solidFill>
                <a:latin typeface="Arial"/>
                <a:ea typeface="Arial"/>
                <a:cs typeface="Arial"/>
                <a:sym typeface="Arial"/>
              </a:rPr>
              <a:t> is the process of setting goals. </a:t>
            </a:r>
            <a:r>
              <a:rPr lang="en-US" sz="1100" b="1" i="0" u="none">
                <a:solidFill>
                  <a:schemeClr val="dk1"/>
                </a:solidFill>
                <a:latin typeface="Arial"/>
                <a:ea typeface="Arial"/>
                <a:cs typeface="Arial"/>
                <a:sym typeface="Arial"/>
              </a:rPr>
              <a:t>Researching</a:t>
            </a:r>
            <a:r>
              <a:rPr lang="en-US" sz="1100" b="0" i="0" u="none">
                <a:solidFill>
                  <a:schemeClr val="dk1"/>
                </a:solidFill>
                <a:latin typeface="Arial"/>
                <a:ea typeface="Arial"/>
                <a:cs typeface="Arial"/>
                <a:sym typeface="Arial"/>
              </a:rPr>
              <a:t> involves finding answers to questions that influence the business of the company. </a:t>
            </a:r>
            <a:r>
              <a:rPr lang="en-US" sz="1100" b="1" i="0" u="none">
                <a:solidFill>
                  <a:schemeClr val="dk1"/>
                </a:solidFill>
                <a:latin typeface="Arial"/>
                <a:ea typeface="Arial"/>
                <a:cs typeface="Arial"/>
                <a:sym typeface="Arial"/>
              </a:rPr>
              <a:t>Designing and engineering </a:t>
            </a:r>
            <a:r>
              <a:rPr lang="en-US" sz="1100" b="0" i="0" u="none">
                <a:solidFill>
                  <a:schemeClr val="dk1"/>
                </a:solidFill>
                <a:latin typeface="Arial"/>
                <a:ea typeface="Arial"/>
                <a:cs typeface="Arial"/>
                <a:sym typeface="Arial"/>
              </a:rPr>
              <a:t>is detailing how components will be fabricated and creating innovative ways of performing the work.</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2. Organizing</a:t>
            </a:r>
            <a:r>
              <a:rPr lang="en-US" sz="1100" b="0" i="0" u="none">
                <a:solidFill>
                  <a:schemeClr val="dk1"/>
                </a:solidFill>
                <a:latin typeface="Arial"/>
                <a:ea typeface="Arial"/>
                <a:cs typeface="Arial"/>
                <a:sym typeface="Arial"/>
              </a:rPr>
              <a:t>: involves structuring and supplying an organization. </a:t>
            </a:r>
            <a:r>
              <a:rPr lang="en-US" sz="1100" b="1" i="0" u="none">
                <a:solidFill>
                  <a:schemeClr val="dk1"/>
                </a:solidFill>
                <a:latin typeface="Arial"/>
                <a:ea typeface="Arial"/>
                <a:cs typeface="Arial"/>
                <a:sym typeface="Arial"/>
              </a:rPr>
              <a:t>Structuring</a:t>
            </a:r>
            <a:r>
              <a:rPr lang="en-US" sz="1100" b="0" i="0" u="none">
                <a:solidFill>
                  <a:schemeClr val="dk1"/>
                </a:solidFill>
                <a:latin typeface="Arial"/>
                <a:ea typeface="Arial"/>
                <a:cs typeface="Arial"/>
                <a:sym typeface="Arial"/>
              </a:rPr>
              <a:t> involves the division of responsibilities of an organization. </a:t>
            </a:r>
            <a:r>
              <a:rPr lang="en-US" sz="1100" b="1" i="0" u="none">
                <a:solidFill>
                  <a:schemeClr val="dk1"/>
                </a:solidFill>
                <a:latin typeface="Arial"/>
                <a:ea typeface="Arial"/>
                <a:cs typeface="Arial"/>
                <a:sym typeface="Arial"/>
              </a:rPr>
              <a:t>Supplying</a:t>
            </a:r>
            <a:r>
              <a:rPr lang="en-US" sz="1100" b="0" i="0" u="none">
                <a:solidFill>
                  <a:schemeClr val="dk1"/>
                </a:solidFill>
                <a:latin typeface="Arial"/>
                <a:ea typeface="Arial"/>
                <a:cs typeface="Arial"/>
                <a:sym typeface="Arial"/>
              </a:rPr>
              <a:t> involves hiring qualified people to fill each position in the organizational chart and obtaining the materials, tools and equipment necessary for them to do their work.</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3. Controlling:</a:t>
            </a:r>
            <a:r>
              <a:rPr lang="en-US" sz="1100" b="0" i="0" u="none">
                <a:solidFill>
                  <a:schemeClr val="dk1"/>
                </a:solidFill>
                <a:latin typeface="Arial"/>
                <a:ea typeface="Arial"/>
                <a:cs typeface="Arial"/>
                <a:sym typeface="Arial"/>
              </a:rPr>
              <a:t> involves management tasks such as directing, monitoring, reporting, and correcting. </a:t>
            </a:r>
            <a:r>
              <a:rPr lang="en-US" sz="1100" b="1" i="0" u="none">
                <a:solidFill>
                  <a:schemeClr val="dk1"/>
                </a:solidFill>
                <a:latin typeface="Arial"/>
                <a:ea typeface="Arial"/>
                <a:cs typeface="Arial"/>
                <a:sym typeface="Arial"/>
              </a:rPr>
              <a:t>Directing</a:t>
            </a:r>
            <a:r>
              <a:rPr lang="en-US" sz="1100" b="0" i="0" u="none">
                <a:solidFill>
                  <a:schemeClr val="dk1"/>
                </a:solidFill>
                <a:latin typeface="Arial"/>
                <a:ea typeface="Arial"/>
                <a:cs typeface="Arial"/>
                <a:sym typeface="Arial"/>
              </a:rPr>
              <a:t> involves supervising people and coordinating materials and equipment to get the job done. When directing employees, managers describe what work is to be done, how it is to be done, the quality of work that is required, and the expected rate of production. </a:t>
            </a:r>
            <a:r>
              <a:rPr lang="en-US" sz="1100" b="1" i="0" u="none">
                <a:solidFill>
                  <a:schemeClr val="dk1"/>
                </a:solidFill>
                <a:latin typeface="Arial"/>
                <a:ea typeface="Arial"/>
                <a:cs typeface="Arial"/>
                <a:sym typeface="Arial"/>
              </a:rPr>
              <a:t>Monitoring</a:t>
            </a:r>
            <a:r>
              <a:rPr lang="en-US" sz="1100" b="0" i="0" u="none">
                <a:solidFill>
                  <a:schemeClr val="dk1"/>
                </a:solidFill>
                <a:latin typeface="Arial"/>
                <a:ea typeface="Arial"/>
                <a:cs typeface="Arial"/>
                <a:sym typeface="Arial"/>
              </a:rPr>
              <a:t> involves overseeing the work of others and making sure it progresses as expected. </a:t>
            </a:r>
            <a:r>
              <a:rPr lang="en-US" sz="1100" b="1" i="0" u="none">
                <a:solidFill>
                  <a:schemeClr val="dk1"/>
                </a:solidFill>
                <a:latin typeface="Arial"/>
                <a:ea typeface="Arial"/>
                <a:cs typeface="Arial"/>
                <a:sym typeface="Arial"/>
              </a:rPr>
              <a:t>Reporting</a:t>
            </a:r>
            <a:r>
              <a:rPr lang="en-US" sz="1100" b="0" i="0" u="none">
                <a:solidFill>
                  <a:schemeClr val="dk1"/>
                </a:solidFill>
                <a:latin typeface="Arial"/>
                <a:ea typeface="Arial"/>
                <a:cs typeface="Arial"/>
                <a:sym typeface="Arial"/>
              </a:rPr>
              <a:t> means providing feedback to persons in responsible positions. For example, if a worker finds a defective part, the worker will tell the job supervisor of the problem. </a:t>
            </a:r>
            <a:r>
              <a:rPr lang="en-US" sz="1100" b="1" i="0" u="none">
                <a:solidFill>
                  <a:schemeClr val="dk1"/>
                </a:solidFill>
                <a:latin typeface="Arial"/>
                <a:ea typeface="Arial"/>
                <a:cs typeface="Arial"/>
                <a:sym typeface="Arial"/>
              </a:rPr>
              <a:t>Correcting </a:t>
            </a:r>
            <a:r>
              <a:rPr lang="en-US" sz="1100" b="0" i="0" u="none">
                <a:solidFill>
                  <a:schemeClr val="dk1"/>
                </a:solidFill>
                <a:latin typeface="Arial"/>
                <a:ea typeface="Arial"/>
                <a:cs typeface="Arial"/>
                <a:sym typeface="Arial"/>
              </a:rPr>
              <a:t>involves fixing problems and issues that occur during the course of a job. If a project falls behind schedule, additional workers may be hired to get back on schedule.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president </a:t>
            </a:r>
            <a:r>
              <a:rPr lang="en-US" sz="1100" b="0" i="0" u="none">
                <a:solidFill>
                  <a:schemeClr val="dk1"/>
                </a:solidFill>
                <a:latin typeface="Arial"/>
                <a:ea typeface="Arial"/>
                <a:cs typeface="Arial"/>
                <a:sym typeface="Arial"/>
              </a:rPr>
              <a:t>is often a licensed general contractor, may also be the owner of the company, and is ultimately responsible for the success of the company. The president oversees the work of the </a:t>
            </a:r>
            <a:r>
              <a:rPr lang="en-US" sz="1100" b="1" i="0" u="none">
                <a:solidFill>
                  <a:schemeClr val="dk1"/>
                </a:solidFill>
                <a:latin typeface="Arial"/>
                <a:ea typeface="Arial"/>
                <a:cs typeface="Arial"/>
                <a:sym typeface="Arial"/>
              </a:rPr>
              <a:t>department heads </a:t>
            </a:r>
            <a:r>
              <a:rPr lang="en-US" sz="1100" b="0" i="0" u="none">
                <a:solidFill>
                  <a:schemeClr val="dk1"/>
                </a:solidFill>
                <a:latin typeface="Arial"/>
                <a:ea typeface="Arial"/>
                <a:cs typeface="Arial"/>
                <a:sym typeface="Arial"/>
              </a:rPr>
              <a:t>and they are directly responsible for the day to day operations of the company.</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Five </a:t>
            </a:r>
            <a:r>
              <a:rPr lang="en-US" sz="1100" b="1" i="0" u="none">
                <a:solidFill>
                  <a:schemeClr val="dk1"/>
                </a:solidFill>
                <a:latin typeface="Arial"/>
                <a:ea typeface="Arial"/>
                <a:cs typeface="Arial"/>
                <a:sym typeface="Arial"/>
              </a:rPr>
              <a:t>departments</a:t>
            </a:r>
            <a:r>
              <a:rPr lang="en-US" sz="1100" b="0" i="0" u="none">
                <a:solidFill>
                  <a:schemeClr val="dk1"/>
                </a:solidFill>
                <a:latin typeface="Arial"/>
                <a:ea typeface="Arial"/>
                <a:cs typeface="Arial"/>
                <a:sym typeface="Arial"/>
              </a:rPr>
              <a:t> that are commonly found in large construction companies include engineering, production, personnel, finance, and marketing. The </a:t>
            </a:r>
            <a:r>
              <a:rPr lang="en-US" sz="1100" b="1" i="0" u="none">
                <a:solidFill>
                  <a:schemeClr val="dk1"/>
                </a:solidFill>
                <a:latin typeface="Arial"/>
                <a:ea typeface="Arial"/>
                <a:cs typeface="Arial"/>
                <a:sym typeface="Arial"/>
              </a:rPr>
              <a:t>engineering department </a:t>
            </a:r>
            <a:r>
              <a:rPr lang="en-US" sz="1100" b="0" i="0" u="none">
                <a:solidFill>
                  <a:schemeClr val="dk1"/>
                </a:solidFill>
                <a:latin typeface="Arial"/>
                <a:ea typeface="Arial"/>
                <a:cs typeface="Arial"/>
                <a:sym typeface="Arial"/>
              </a:rPr>
              <a:t>provides the technical data necessary to complete the project. The </a:t>
            </a:r>
            <a:r>
              <a:rPr lang="en-US" sz="1100" b="1" i="0" u="none">
                <a:solidFill>
                  <a:schemeClr val="dk1"/>
                </a:solidFill>
                <a:latin typeface="Arial"/>
                <a:ea typeface="Arial"/>
                <a:cs typeface="Arial"/>
                <a:sym typeface="Arial"/>
              </a:rPr>
              <a:t>production department </a:t>
            </a:r>
            <a:r>
              <a:rPr lang="en-US" sz="1100" b="0" i="0" u="none">
                <a:solidFill>
                  <a:schemeClr val="dk1"/>
                </a:solidFill>
                <a:latin typeface="Arial"/>
                <a:ea typeface="Arial"/>
                <a:cs typeface="Arial"/>
                <a:sym typeface="Arial"/>
              </a:rPr>
              <a:t>is responsible for the management of all work at the construction site. Work done by this department creates much of the company’s income and profit. </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subcontractor’s work </a:t>
            </a:r>
            <a:r>
              <a:rPr lang="en-US" sz="1100" b="0" i="0" u="none">
                <a:solidFill>
                  <a:schemeClr val="dk1"/>
                </a:solidFill>
                <a:latin typeface="Arial"/>
                <a:ea typeface="Arial"/>
                <a:cs typeface="Arial"/>
                <a:sym typeface="Arial"/>
              </a:rPr>
              <a:t>is limited to obtaining and accounting for the resources necessary to do the subcontracted work for the project.</a:t>
            </a:r>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92100" algn="l" rtl="0">
              <a:lnSpc>
                <a:spcPct val="100000"/>
              </a:lnSpc>
              <a:spcBef>
                <a:spcPts val="160"/>
              </a:spcBef>
              <a:spcAft>
                <a:spcPts val="0"/>
              </a:spcAft>
              <a:buClr>
                <a:schemeClr val="dk1"/>
              </a:buClr>
              <a:buSzPts val="800"/>
              <a:buFont typeface="Arial"/>
              <a:buNone/>
            </a:pPr>
            <a:endParaRPr sz="800" b="0" i="0" u="none">
              <a:solidFill>
                <a:schemeClr val="dk1"/>
              </a:solidFill>
              <a:latin typeface="Arial"/>
              <a:ea typeface="Arial"/>
              <a:cs typeface="Arial"/>
              <a:sym typeface="Arial"/>
            </a:endParaRPr>
          </a:p>
          <a:p>
            <a:pPr marL="342900" marR="0" lvl="0" indent="-292100" algn="l" rtl="0">
              <a:lnSpc>
                <a:spcPct val="100000"/>
              </a:lnSpc>
              <a:spcBef>
                <a:spcPts val="160"/>
              </a:spcBef>
              <a:spcAft>
                <a:spcPts val="0"/>
              </a:spcAft>
              <a:buClr>
                <a:schemeClr val="dk1"/>
              </a:buClr>
              <a:buSzPts val="800"/>
              <a:buFont typeface="Arial"/>
              <a:buNone/>
            </a:pPr>
            <a:endParaRPr sz="800" b="0" i="0" u="none">
              <a:solidFill>
                <a:schemeClr val="dk1"/>
              </a:solidFill>
              <a:latin typeface="Arial"/>
              <a:ea typeface="Arial"/>
              <a:cs typeface="Arial"/>
              <a:sym typeface="Arial"/>
            </a:endParaRPr>
          </a:p>
          <a:p>
            <a:pPr marL="342900" marR="0" lvl="0" indent="-292100" algn="l" rtl="0">
              <a:lnSpc>
                <a:spcPct val="100000"/>
              </a:lnSpc>
              <a:spcBef>
                <a:spcPts val="160"/>
              </a:spcBef>
              <a:spcAft>
                <a:spcPts val="0"/>
              </a:spcAft>
              <a:buClr>
                <a:schemeClr val="dk1"/>
              </a:buClr>
              <a:buSzPts val="800"/>
              <a:buFont typeface="Arial"/>
              <a:buNone/>
            </a:pPr>
            <a:endParaRPr sz="800" b="0" i="0" u="none">
              <a:solidFill>
                <a:schemeClr val="dk1"/>
              </a:solidFill>
              <a:latin typeface="Arial"/>
              <a:ea typeface="Arial"/>
              <a:cs typeface="Arial"/>
              <a:sym typeface="Aria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97"/>
        <p:cNvGrpSpPr/>
        <p:nvPr/>
      </p:nvGrpSpPr>
      <p:grpSpPr>
        <a:xfrm>
          <a:off x="0" y="0"/>
          <a:ext cx="0" cy="0"/>
          <a:chOff x="0" y="0"/>
          <a:chExt cx="0" cy="0"/>
        </a:xfrm>
      </p:grpSpPr>
      <p:sp>
        <p:nvSpPr>
          <p:cNvPr id="1198" name="Google Shape;1198;p199"/>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14 Week 27 and 28</a:t>
            </a:r>
            <a:endParaRPr dirty="0"/>
          </a:p>
        </p:txBody>
      </p:sp>
      <p:sp>
        <p:nvSpPr>
          <p:cNvPr id="1199" name="Google Shape;1199;p19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Construction Estimating and Bidding</a:t>
            </a:r>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03"/>
        <p:cNvGrpSpPr/>
        <p:nvPr/>
      </p:nvGrpSpPr>
      <p:grpSpPr>
        <a:xfrm>
          <a:off x="0" y="0"/>
          <a:ext cx="0" cy="0"/>
          <a:chOff x="0" y="0"/>
          <a:chExt cx="0" cy="0"/>
        </a:xfrm>
      </p:grpSpPr>
      <p:sp>
        <p:nvSpPr>
          <p:cNvPr id="1204" name="Google Shape;1204;p20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205" name="Google Shape;1205;p20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between rough and detailed estimates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categories of cost that are included in a detailed estimate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component of labor cost</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cost involved in using construction equipment</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among overhead, markup, and profit or loss</a:t>
            </a:r>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09"/>
        <p:cNvGrpSpPr/>
        <p:nvPr/>
      </p:nvGrpSpPr>
      <p:grpSpPr>
        <a:xfrm>
          <a:off x="0" y="0"/>
          <a:ext cx="0" cy="0"/>
          <a:chOff x="0" y="0"/>
          <a:chExt cx="0" cy="0"/>
        </a:xfrm>
      </p:grpSpPr>
      <p:sp>
        <p:nvSpPr>
          <p:cNvPr id="1210" name="Google Shape;1210;p20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Estimates</a:t>
            </a:r>
            <a:endParaRPr/>
          </a:p>
        </p:txBody>
      </p:sp>
      <p:sp>
        <p:nvSpPr>
          <p:cNvPr id="1211" name="Google Shape;1211;p20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Rough estimates </a:t>
            </a:r>
            <a:r>
              <a:rPr lang="en-US" sz="2000" b="0" i="0" u="none">
                <a:solidFill>
                  <a:schemeClr val="dk1"/>
                </a:solidFill>
                <a:latin typeface="Arial"/>
                <a:ea typeface="Arial"/>
                <a:cs typeface="Arial"/>
                <a:sym typeface="Arial"/>
              </a:rPr>
              <a:t>are done quickly, are based on similar jobs done previously, and give a general idea of the cost.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Rough estimates are not very accurate because they do not take into account how the current project may be different from the previous work.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Detailed estimates </a:t>
            </a:r>
            <a:r>
              <a:rPr lang="en-US" sz="2000" b="0" i="0" u="none">
                <a:solidFill>
                  <a:schemeClr val="dk1"/>
                </a:solidFill>
                <a:latin typeface="Arial"/>
                <a:ea typeface="Arial"/>
                <a:cs typeface="Arial"/>
                <a:sym typeface="Arial"/>
              </a:rPr>
              <a:t>require careful analysis of all the parts of a project.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Materials, supplies, labor, tools, and equipment are all analyzed.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Material costs include the purchase price plus the transportation cost to get the material to the site.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These detailed costs are all analyzed to arrive at a detailed estimate.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Tools and Equipment</a:t>
            </a:r>
            <a:endParaRPr/>
          </a:p>
        </p:txBody>
      </p:sp>
      <p:sp>
        <p:nvSpPr>
          <p:cNvPr id="191" name="Google Shape;191;p3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Portable electric tools such as saws and drills improved productivity.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Development of large excavating machines and cranes made highway construction much easier.</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Concrete ready mix trucks have replaced on site of concrete. Concrete pumps have made placing concrete much easier.</a:t>
            </a:r>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15"/>
        <p:cNvGrpSpPr/>
        <p:nvPr/>
      </p:nvGrpSpPr>
      <p:grpSpPr>
        <a:xfrm>
          <a:off x="0" y="0"/>
          <a:ext cx="0" cy="0"/>
          <a:chOff x="0" y="0"/>
          <a:chExt cx="0" cy="0"/>
        </a:xfrm>
      </p:grpSpPr>
      <p:sp>
        <p:nvSpPr>
          <p:cNvPr id="1216" name="Google Shape;1216;p20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Estimating Process</a:t>
            </a:r>
            <a:endParaRPr/>
          </a:p>
        </p:txBody>
      </p:sp>
      <p:sp>
        <p:nvSpPr>
          <p:cNvPr id="1217" name="Google Shape;1217;p20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goal of </a:t>
            </a:r>
            <a:r>
              <a:rPr lang="en-US" sz="2000" b="1" i="0" u="none">
                <a:solidFill>
                  <a:schemeClr val="dk1"/>
                </a:solidFill>
                <a:latin typeface="Arial"/>
                <a:ea typeface="Arial"/>
                <a:cs typeface="Arial"/>
                <a:sym typeface="Arial"/>
              </a:rPr>
              <a:t>estimating</a:t>
            </a:r>
            <a:r>
              <a:rPr lang="en-US" sz="2000" b="0" i="0" u="none">
                <a:solidFill>
                  <a:schemeClr val="dk1"/>
                </a:solidFill>
                <a:latin typeface="Arial"/>
                <a:ea typeface="Arial"/>
                <a:cs typeface="Arial"/>
                <a:sym typeface="Arial"/>
              </a:rPr>
              <a:t> is to make a precise appraisal of costs.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1. Review working drawings and specifications. Make a list (</a:t>
            </a:r>
            <a:r>
              <a:rPr lang="en-US" sz="2000" b="1" i="0" u="none">
                <a:solidFill>
                  <a:schemeClr val="dk1"/>
                </a:solidFill>
                <a:latin typeface="Arial"/>
                <a:ea typeface="Arial"/>
                <a:cs typeface="Arial"/>
                <a:sym typeface="Arial"/>
              </a:rPr>
              <a:t>takeoff</a:t>
            </a:r>
            <a:r>
              <a:rPr lang="en-US" sz="2000" b="0" i="0" u="none">
                <a:solidFill>
                  <a:schemeClr val="dk1"/>
                </a:solidFill>
                <a:latin typeface="Arial"/>
                <a:ea typeface="Arial"/>
                <a:cs typeface="Arial"/>
                <a:sym typeface="Arial"/>
              </a:rPr>
              <a:t>)of all items that need to be estimated and the quantity needed of each item.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2. Visit the job site to collect information on site access and availability of electricity, water, and other utilities. The presence of structures or trees that must be protected or removed is noted. Information is gathered about the topography and drainage of the site. All information is included in a report that accompanies the estimate.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3. Following the site visit, break the project into a sequence of work units. A work unit is a part of the project. The cost of each work unit is calculated. This includes the cost of materials, supplies, labor, tools, and equipment needed for each unit of work.</a:t>
            </a:r>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21"/>
        <p:cNvGrpSpPr/>
        <p:nvPr/>
      </p:nvGrpSpPr>
      <p:grpSpPr>
        <a:xfrm>
          <a:off x="0" y="0"/>
          <a:ext cx="0" cy="0"/>
          <a:chOff x="0" y="0"/>
          <a:chExt cx="0" cy="0"/>
        </a:xfrm>
      </p:grpSpPr>
      <p:sp>
        <p:nvSpPr>
          <p:cNvPr id="1222" name="Google Shape;1222;p20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Materials</a:t>
            </a:r>
            <a:endParaRPr/>
          </a:p>
        </p:txBody>
      </p:sp>
      <p:sp>
        <p:nvSpPr>
          <p:cNvPr id="1223" name="Google Shape;1223;p20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estimator needs to know the units in which </a:t>
            </a:r>
            <a:r>
              <a:rPr lang="en-US" sz="1600" b="1" i="0" u="none">
                <a:solidFill>
                  <a:schemeClr val="dk1"/>
                </a:solidFill>
                <a:latin typeface="Arial"/>
                <a:ea typeface="Arial"/>
                <a:cs typeface="Arial"/>
                <a:sym typeface="Arial"/>
              </a:rPr>
              <a:t>materials</a:t>
            </a:r>
            <a:r>
              <a:rPr lang="en-US" sz="1600" b="0" i="0" u="none">
                <a:solidFill>
                  <a:schemeClr val="dk1"/>
                </a:solidFill>
                <a:latin typeface="Arial"/>
                <a:ea typeface="Arial"/>
                <a:cs typeface="Arial"/>
                <a:sym typeface="Arial"/>
              </a:rPr>
              <a:t> are sold.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For example materials can be sold by the item, linear foot, square foot, cubic yard, or square yard.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For materials sold by individual items, count the number of each item that is needed and multiply that number by the cost of the item (fig 14-3, page 246).</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For items that are sold in feet, remember to convert items in inches to feet, otherwise the calculation will be 12 times what it should be.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Surface area is calculated in square feet. Measure the width and length in feet and multiply these numbers. Multiply this total square footage by the cost per square foot to find the total cost.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Some materials such as concrete are sold by the cubic yard.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 </a:t>
            </a:r>
            <a:r>
              <a:rPr lang="en-US" sz="1600" b="0" i="0" u="sng">
                <a:solidFill>
                  <a:schemeClr val="dk1"/>
                </a:solidFill>
                <a:latin typeface="Arial"/>
                <a:ea typeface="Arial"/>
                <a:cs typeface="Arial"/>
                <a:sym typeface="Arial"/>
              </a:rPr>
              <a:t>Thickness (feet) x width (feet) x length (feet) </a:t>
            </a:r>
            <a:r>
              <a:rPr lang="en-US" sz="1600" b="0" i="0" u="none">
                <a:solidFill>
                  <a:schemeClr val="dk1"/>
                </a:solidFill>
                <a:latin typeface="Arial"/>
                <a:ea typeface="Arial"/>
                <a:cs typeface="Arial"/>
                <a:sym typeface="Arial"/>
              </a:rPr>
              <a:t>= _______ cubic yards</a:t>
            </a:r>
            <a:endParaRPr/>
          </a:p>
          <a:p>
            <a:pPr marL="342900" marR="0" lvl="0" indent="-34290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			27 feet</a:t>
            </a:r>
            <a:r>
              <a:rPr lang="en-US" sz="1600" b="0" i="0" u="none" baseline="30000">
                <a:solidFill>
                  <a:schemeClr val="dk1"/>
                </a:solidFill>
                <a:latin typeface="Arial"/>
                <a:ea typeface="Arial"/>
                <a:cs typeface="Arial"/>
                <a:sym typeface="Arial"/>
              </a:rPr>
              <a:t>3</a:t>
            </a:r>
            <a:r>
              <a:rPr lang="en-US" sz="1600" b="0" i="0" u="none">
                <a:solidFill>
                  <a:schemeClr val="dk1"/>
                </a:solidFill>
                <a:latin typeface="Arial"/>
                <a:ea typeface="Arial"/>
                <a:cs typeface="Arial"/>
                <a:sym typeface="Arial"/>
              </a:rPr>
              <a:t>/yd.</a:t>
            </a:r>
            <a:r>
              <a:rPr lang="en-US" sz="1600" b="0" i="0" u="none" baseline="30000">
                <a:solidFill>
                  <a:schemeClr val="dk1"/>
                </a:solidFill>
                <a:latin typeface="Arial"/>
                <a:ea typeface="Arial"/>
                <a:cs typeface="Arial"/>
                <a:sym typeface="Arial"/>
              </a:rPr>
              <a:t>3</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Once the volume of concrete is calculated, compute the cost by multiplying the number of cubic yards needed by the cost per cubic yard.</a:t>
            </a:r>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27"/>
        <p:cNvGrpSpPr/>
        <p:nvPr/>
      </p:nvGrpSpPr>
      <p:grpSpPr>
        <a:xfrm>
          <a:off x="0" y="0"/>
          <a:ext cx="0" cy="0"/>
          <a:chOff x="0" y="0"/>
          <a:chExt cx="0" cy="0"/>
        </a:xfrm>
      </p:grpSpPr>
      <p:sp>
        <p:nvSpPr>
          <p:cNvPr id="1228" name="Google Shape;1228;p20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Labor</a:t>
            </a:r>
            <a:endParaRPr/>
          </a:p>
        </p:txBody>
      </p:sp>
      <p:sp>
        <p:nvSpPr>
          <p:cNvPr id="1229" name="Google Shape;1229;p20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Labor costs </a:t>
            </a:r>
            <a:r>
              <a:rPr lang="en-US" sz="2000" b="0" i="0" u="none">
                <a:solidFill>
                  <a:schemeClr val="dk1"/>
                </a:solidFill>
                <a:latin typeface="Arial"/>
                <a:ea typeface="Arial"/>
                <a:cs typeface="Arial"/>
                <a:sym typeface="Arial"/>
              </a:rPr>
              <a:t>are the cost of an employee to the company.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large portion of labor cost comes from the number of hours needed to complete a job.</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Time estimates can be taken from </a:t>
            </a:r>
            <a:r>
              <a:rPr lang="en-US" sz="2000" b="1" i="0" u="none">
                <a:solidFill>
                  <a:schemeClr val="dk1"/>
                </a:solidFill>
                <a:latin typeface="Arial"/>
                <a:ea typeface="Arial"/>
                <a:cs typeface="Arial"/>
                <a:sym typeface="Arial"/>
              </a:rPr>
              <a:t>labor productivity tables</a:t>
            </a:r>
            <a:r>
              <a:rPr lang="en-US" sz="2000" b="0" i="0" u="none">
                <a:solidFill>
                  <a:schemeClr val="dk1"/>
                </a:solidFill>
                <a:latin typeface="Arial"/>
                <a:ea typeface="Arial"/>
                <a:cs typeface="Arial"/>
                <a:sym typeface="Arial"/>
              </a:rPr>
              <a:t> that are available for almost all construction tasks.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Careful record keeping on previous projects allows an estimator to use the company’s own rates.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 addition to wages paid to workers, labor costs also include expenses such as payroll taxes, worker’s compensation insurance, and benefits. Money to cover the </a:t>
            </a:r>
            <a:r>
              <a:rPr lang="en-US" sz="2000" b="1" i="0" u="none">
                <a:solidFill>
                  <a:schemeClr val="dk1"/>
                </a:solidFill>
                <a:latin typeface="Arial"/>
                <a:ea typeface="Arial"/>
                <a:cs typeface="Arial"/>
                <a:sym typeface="Arial"/>
              </a:rPr>
              <a:t>cost of benefits </a:t>
            </a:r>
            <a:r>
              <a:rPr lang="en-US" sz="2000" b="0" i="0" u="none">
                <a:solidFill>
                  <a:schemeClr val="dk1"/>
                </a:solidFill>
                <a:latin typeface="Arial"/>
                <a:ea typeface="Arial"/>
                <a:cs typeface="Arial"/>
                <a:sym typeface="Arial"/>
              </a:rPr>
              <a:t>must be included in the labor costs.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Benefits are non wage assets that employees receive from the employer other than wages and salaries. These include health insurance, paid sick leave, and paid vacations.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33"/>
        <p:cNvGrpSpPr/>
        <p:nvPr/>
      </p:nvGrpSpPr>
      <p:grpSpPr>
        <a:xfrm>
          <a:off x="0" y="0"/>
          <a:ext cx="0" cy="0"/>
          <a:chOff x="0" y="0"/>
          <a:chExt cx="0" cy="0"/>
        </a:xfrm>
      </p:grpSpPr>
      <p:sp>
        <p:nvSpPr>
          <p:cNvPr id="1234" name="Google Shape;1234;p20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Equipment</a:t>
            </a:r>
            <a:endParaRPr/>
          </a:p>
        </p:txBody>
      </p:sp>
      <p:sp>
        <p:nvSpPr>
          <p:cNvPr id="1235" name="Google Shape;1235;p20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Equipment cost include the cost of equipment operation, part of the cost of owning the equipment, and the cost of moving the equipment to and from the site.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Operating costs include the cost of the equipment operator, fuel, and a portion of the maintenance and repair cost.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Owners of equipment incur costs by owning equipment: depreciation, interest, taxes, and storage.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Depreciation is the loss in value of equipment as it gets older.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Money paid in interest is not available to be used elsewhere.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the cost of ownership is estimated, the hourly rate for a piece of equipment can be established.</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39"/>
        <p:cNvGrpSpPr/>
        <p:nvPr/>
      </p:nvGrpSpPr>
      <p:grpSpPr>
        <a:xfrm>
          <a:off x="0" y="0"/>
          <a:ext cx="0" cy="0"/>
          <a:chOff x="0" y="0"/>
          <a:chExt cx="0" cy="0"/>
        </a:xfrm>
      </p:grpSpPr>
      <p:sp>
        <p:nvSpPr>
          <p:cNvPr id="1240" name="Google Shape;1240;p20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Overhead</a:t>
            </a:r>
            <a:endParaRPr/>
          </a:p>
        </p:txBody>
      </p:sp>
      <p:sp>
        <p:nvSpPr>
          <p:cNvPr id="1241" name="Google Shape;1241;p20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Overhead</a:t>
            </a:r>
            <a:r>
              <a:rPr lang="en-US" sz="2400" b="0" i="0" u="none">
                <a:solidFill>
                  <a:schemeClr val="dk1"/>
                </a:solidFill>
                <a:latin typeface="Arial"/>
                <a:ea typeface="Arial"/>
                <a:cs typeface="Arial"/>
                <a:sym typeface="Arial"/>
              </a:rPr>
              <a:t> refers to the ongoing expenses of running a company.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Overhead expenses </a:t>
            </a:r>
            <a:r>
              <a:rPr lang="en-US" sz="2400" b="0" i="0" u="none">
                <a:solidFill>
                  <a:schemeClr val="dk1"/>
                </a:solidFill>
                <a:latin typeface="Arial"/>
                <a:ea typeface="Arial"/>
                <a:cs typeface="Arial"/>
                <a:sym typeface="Arial"/>
              </a:rPr>
              <a:t>include items such as rent, office supplies, taxes, telephone services, utilities, advertising, and travel expenses.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These necessary expenses allow the company to function, but they do not directly generate profit.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Builder’s risk insurance </a:t>
            </a:r>
            <a:r>
              <a:rPr lang="en-US" sz="2400" b="0" i="0" u="none">
                <a:solidFill>
                  <a:schemeClr val="dk1"/>
                </a:solidFill>
                <a:latin typeface="Arial"/>
                <a:ea typeface="Arial"/>
                <a:cs typeface="Arial"/>
                <a:sym typeface="Arial"/>
              </a:rPr>
              <a:t>protects the contractor and owner against perils during the construction period.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Public liability insurance </a:t>
            </a:r>
            <a:r>
              <a:rPr lang="en-US" sz="2400" b="0" i="0" u="none">
                <a:solidFill>
                  <a:schemeClr val="dk1"/>
                </a:solidFill>
                <a:latin typeface="Arial"/>
                <a:ea typeface="Arial"/>
                <a:cs typeface="Arial"/>
                <a:sym typeface="Arial"/>
              </a:rPr>
              <a:t>protects the contractor and owner against lawsuits resulting from injury, damage or loss that occurs on a construction site.</a:t>
            </a:r>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45"/>
        <p:cNvGrpSpPr/>
        <p:nvPr/>
      </p:nvGrpSpPr>
      <p:grpSpPr>
        <a:xfrm>
          <a:off x="0" y="0"/>
          <a:ext cx="0" cy="0"/>
          <a:chOff x="0" y="0"/>
          <a:chExt cx="0" cy="0"/>
        </a:xfrm>
      </p:grpSpPr>
      <p:sp>
        <p:nvSpPr>
          <p:cNvPr id="1246" name="Google Shape;1246;p20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Markup &amp; Profit and Loss</a:t>
            </a:r>
            <a:endParaRPr/>
          </a:p>
        </p:txBody>
      </p:sp>
      <p:sp>
        <p:nvSpPr>
          <p:cNvPr id="1247" name="Google Shape;1247;p20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Markup</a:t>
            </a:r>
            <a:r>
              <a:rPr lang="en-US" sz="2800" b="0" i="0" u="none">
                <a:solidFill>
                  <a:schemeClr val="dk1"/>
                </a:solidFill>
                <a:latin typeface="Arial"/>
                <a:ea typeface="Arial"/>
                <a:cs typeface="Arial"/>
                <a:sym typeface="Arial"/>
              </a:rPr>
              <a:t> is an amount added to an estimate to cover contingencies and possibly provide profit to the contractor.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Contingencies</a:t>
            </a:r>
            <a:r>
              <a:rPr lang="en-US" sz="2800" b="0" i="0" u="none">
                <a:solidFill>
                  <a:schemeClr val="dk1"/>
                </a:solidFill>
                <a:latin typeface="Arial"/>
                <a:ea typeface="Arial"/>
                <a:cs typeface="Arial"/>
                <a:sym typeface="Arial"/>
              </a:rPr>
              <a:t> are unforeseen costs. Management determines the amount of markup while preparing the bid.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Profit and Loss</a:t>
            </a:r>
            <a:r>
              <a:rPr lang="en-US" sz="2800" b="0" i="0" u="none">
                <a:solidFill>
                  <a:schemeClr val="dk1"/>
                </a:solidFill>
                <a:latin typeface="Arial"/>
                <a:ea typeface="Arial"/>
                <a:cs typeface="Arial"/>
                <a:sym typeface="Arial"/>
              </a:rPr>
              <a:t>: </a:t>
            </a:r>
            <a:r>
              <a:rPr lang="en-US" sz="2800" b="1" i="0" u="none">
                <a:solidFill>
                  <a:schemeClr val="dk1"/>
                </a:solidFill>
                <a:latin typeface="Arial"/>
                <a:ea typeface="Arial"/>
                <a:cs typeface="Arial"/>
                <a:sym typeface="Arial"/>
              </a:rPr>
              <a:t>Profit </a:t>
            </a:r>
            <a:r>
              <a:rPr lang="en-US" sz="2800" b="0" i="0" u="none">
                <a:solidFill>
                  <a:schemeClr val="dk1"/>
                </a:solidFill>
                <a:latin typeface="Arial"/>
                <a:ea typeface="Arial"/>
                <a:cs typeface="Arial"/>
                <a:sym typeface="Arial"/>
              </a:rPr>
              <a:t>is the money that remains after all expenses are paid. </a:t>
            </a:r>
            <a:r>
              <a:rPr lang="en-US" sz="2800" b="1" i="0" u="none">
                <a:solidFill>
                  <a:schemeClr val="dk1"/>
                </a:solidFill>
                <a:latin typeface="Arial"/>
                <a:ea typeface="Arial"/>
                <a:cs typeface="Arial"/>
                <a:sym typeface="Arial"/>
              </a:rPr>
              <a:t>Loss</a:t>
            </a:r>
            <a:r>
              <a:rPr lang="en-US" sz="2800" b="0" i="0" u="none">
                <a:solidFill>
                  <a:schemeClr val="dk1"/>
                </a:solidFill>
                <a:latin typeface="Arial"/>
                <a:ea typeface="Arial"/>
                <a:cs typeface="Arial"/>
                <a:sym typeface="Arial"/>
              </a:rPr>
              <a:t> is a situation in which expenses exceed income.</a:t>
            </a:r>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51"/>
        <p:cNvGrpSpPr/>
        <p:nvPr/>
      </p:nvGrpSpPr>
      <p:grpSpPr>
        <a:xfrm>
          <a:off x="0" y="0"/>
          <a:ext cx="0" cy="0"/>
          <a:chOff x="0" y="0"/>
          <a:chExt cx="0" cy="0"/>
        </a:xfrm>
      </p:grpSpPr>
      <p:sp>
        <p:nvSpPr>
          <p:cNvPr id="1252" name="Google Shape;1252;p20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Submitting a Bid</a:t>
            </a:r>
            <a:endParaRPr/>
          </a:p>
        </p:txBody>
      </p:sp>
      <p:sp>
        <p:nvSpPr>
          <p:cNvPr id="1253" name="Google Shape;1253;p20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If competitive bidding is involved, the contractor prepares a bid following the procedure described in the advertisement for bids.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This bid is submitted along with a bid bond.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a:t>
            </a:r>
            <a:r>
              <a:rPr lang="en-US" sz="2800" b="1" i="0" u="none">
                <a:solidFill>
                  <a:schemeClr val="dk1"/>
                </a:solidFill>
                <a:latin typeface="Arial"/>
                <a:ea typeface="Arial"/>
                <a:cs typeface="Arial"/>
                <a:sym typeface="Arial"/>
              </a:rPr>
              <a:t>bid bond </a:t>
            </a:r>
            <a:r>
              <a:rPr lang="en-US" sz="2800" b="0" i="0" u="none">
                <a:solidFill>
                  <a:schemeClr val="dk1"/>
                </a:solidFill>
                <a:latin typeface="Arial"/>
                <a:ea typeface="Arial"/>
                <a:cs typeface="Arial"/>
                <a:sym typeface="Arial"/>
              </a:rPr>
              <a:t>is an insurance policy that guarantees the owner that the contractor will enter into a contract for the price stated in the bid.</a:t>
            </a:r>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57"/>
        <p:cNvGrpSpPr/>
        <p:nvPr/>
      </p:nvGrpSpPr>
      <p:grpSpPr>
        <a:xfrm>
          <a:off x="0" y="0"/>
          <a:ext cx="0" cy="0"/>
          <a:chOff x="0" y="0"/>
          <a:chExt cx="0" cy="0"/>
        </a:xfrm>
      </p:grpSpPr>
      <p:sp>
        <p:nvSpPr>
          <p:cNvPr id="1258" name="Google Shape;1258;p20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259" name="Google Shape;1259;p20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Rough estimates </a:t>
            </a:r>
            <a:r>
              <a:rPr lang="en-US" sz="1200" b="0" i="0" u="none">
                <a:solidFill>
                  <a:schemeClr val="dk1"/>
                </a:solidFill>
                <a:latin typeface="Arial"/>
                <a:ea typeface="Arial"/>
                <a:cs typeface="Arial"/>
                <a:sym typeface="Arial"/>
              </a:rPr>
              <a:t>are done quickly, are based on similar jobs done previously, and give a general idea of the cost.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Detailed estimates </a:t>
            </a:r>
            <a:r>
              <a:rPr lang="en-US" sz="1200" b="0" i="0" u="none">
                <a:solidFill>
                  <a:schemeClr val="dk1"/>
                </a:solidFill>
                <a:latin typeface="Arial"/>
                <a:ea typeface="Arial"/>
                <a:cs typeface="Arial"/>
                <a:sym typeface="Arial"/>
              </a:rPr>
              <a:t>require careful analysis of all the parts of a project. Materials, supplies, labor, tools, and equipment are all analyzed.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goal of </a:t>
            </a:r>
            <a:r>
              <a:rPr lang="en-US" sz="1200" b="1" i="0" u="none">
                <a:solidFill>
                  <a:schemeClr val="dk1"/>
                </a:solidFill>
                <a:latin typeface="Arial"/>
                <a:ea typeface="Arial"/>
                <a:cs typeface="Arial"/>
                <a:sym typeface="Arial"/>
              </a:rPr>
              <a:t>estimating</a:t>
            </a:r>
            <a:r>
              <a:rPr lang="en-US" sz="1200" b="0" i="0" u="none">
                <a:solidFill>
                  <a:schemeClr val="dk1"/>
                </a:solidFill>
                <a:latin typeface="Arial"/>
                <a:ea typeface="Arial"/>
                <a:cs typeface="Arial"/>
                <a:sym typeface="Arial"/>
              </a:rPr>
              <a:t> is to make a precise appraisal of costs. Following the site visit, break the project into a sequence of work units. A work unit is a part of the project. The cost of each work unit is calculated. This includes the cost of materials, supplies, labor, tools, and equipment needed for each unit of work.</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estimator needs to know the units in which </a:t>
            </a:r>
            <a:r>
              <a:rPr lang="en-US" sz="1200" b="1" i="0" u="none">
                <a:solidFill>
                  <a:schemeClr val="dk1"/>
                </a:solidFill>
                <a:latin typeface="Arial"/>
                <a:ea typeface="Arial"/>
                <a:cs typeface="Arial"/>
                <a:sym typeface="Arial"/>
              </a:rPr>
              <a:t>materials</a:t>
            </a:r>
            <a:r>
              <a:rPr lang="en-US" sz="1200" b="0" i="0" u="none">
                <a:solidFill>
                  <a:schemeClr val="dk1"/>
                </a:solidFill>
                <a:latin typeface="Arial"/>
                <a:ea typeface="Arial"/>
                <a:cs typeface="Arial"/>
                <a:sym typeface="Arial"/>
              </a:rPr>
              <a:t> are sold. For example materials can be sold by the item, linear foot, square foot, cubic yard, or square yard.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Time estimates can be taken from </a:t>
            </a:r>
            <a:r>
              <a:rPr lang="en-US" sz="1200" b="1" i="0" u="none">
                <a:solidFill>
                  <a:schemeClr val="dk1"/>
                </a:solidFill>
                <a:latin typeface="Arial"/>
                <a:ea typeface="Arial"/>
                <a:cs typeface="Arial"/>
                <a:sym typeface="Arial"/>
              </a:rPr>
              <a:t>labor productivity tables</a:t>
            </a:r>
            <a:r>
              <a:rPr lang="en-US" sz="1200" b="0" i="0" u="none">
                <a:solidFill>
                  <a:schemeClr val="dk1"/>
                </a:solidFill>
                <a:latin typeface="Arial"/>
                <a:ea typeface="Arial"/>
                <a:cs typeface="Arial"/>
                <a:sym typeface="Arial"/>
              </a:rPr>
              <a:t> that are available for almost all construction tasks.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In addition to wages paid to workers, labor costs also include expenses such as payroll taxes, worker’s compensation insurance, and benefits. Money to cover the </a:t>
            </a:r>
            <a:r>
              <a:rPr lang="en-US" sz="1200" b="1" i="0" u="none">
                <a:solidFill>
                  <a:schemeClr val="dk1"/>
                </a:solidFill>
                <a:latin typeface="Arial"/>
                <a:ea typeface="Arial"/>
                <a:cs typeface="Arial"/>
                <a:sym typeface="Arial"/>
              </a:rPr>
              <a:t>cost of benefits </a:t>
            </a:r>
            <a:r>
              <a:rPr lang="en-US" sz="1200" b="0" i="0" u="none">
                <a:solidFill>
                  <a:schemeClr val="dk1"/>
                </a:solidFill>
                <a:latin typeface="Arial"/>
                <a:ea typeface="Arial"/>
                <a:cs typeface="Arial"/>
                <a:sym typeface="Arial"/>
              </a:rPr>
              <a:t>must be included in the labor costs.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Overhead expenses </a:t>
            </a:r>
            <a:r>
              <a:rPr lang="en-US" sz="1200" b="0" i="0" u="none">
                <a:solidFill>
                  <a:schemeClr val="dk1"/>
                </a:solidFill>
                <a:latin typeface="Arial"/>
                <a:ea typeface="Arial"/>
                <a:cs typeface="Arial"/>
                <a:sym typeface="Arial"/>
              </a:rPr>
              <a:t>include items such as rent, office supplies, taxes, telephone services, utilities, advertising, and travel expenses.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Builder’s risk insurance </a:t>
            </a:r>
            <a:r>
              <a:rPr lang="en-US" sz="1200" b="0" i="0" u="none">
                <a:solidFill>
                  <a:schemeClr val="dk1"/>
                </a:solidFill>
                <a:latin typeface="Arial"/>
                <a:ea typeface="Arial"/>
                <a:cs typeface="Arial"/>
                <a:sym typeface="Arial"/>
              </a:rPr>
              <a:t>protects the contractor and owner against perils during the construction period.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Public liability insurance </a:t>
            </a:r>
            <a:r>
              <a:rPr lang="en-US" sz="1200" b="0" i="0" u="none">
                <a:solidFill>
                  <a:schemeClr val="dk1"/>
                </a:solidFill>
                <a:latin typeface="Arial"/>
                <a:ea typeface="Arial"/>
                <a:cs typeface="Arial"/>
                <a:sym typeface="Arial"/>
              </a:rPr>
              <a:t>protects the contractor and owner against lawsuits resulting from injury, damage or loss that occurs on a construction site.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Markup</a:t>
            </a:r>
            <a:r>
              <a:rPr lang="en-US" sz="1200" b="0" i="0" u="none">
                <a:solidFill>
                  <a:schemeClr val="dk1"/>
                </a:solidFill>
                <a:latin typeface="Arial"/>
                <a:ea typeface="Arial"/>
                <a:cs typeface="Arial"/>
                <a:sym typeface="Arial"/>
              </a:rPr>
              <a:t> is an amount added to an estimate to cover contingencies and possibly provide profit to the contractor.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Profit </a:t>
            </a:r>
            <a:r>
              <a:rPr lang="en-US" sz="1200" b="0" i="0" u="none">
                <a:solidFill>
                  <a:schemeClr val="dk1"/>
                </a:solidFill>
                <a:latin typeface="Arial"/>
                <a:ea typeface="Arial"/>
                <a:cs typeface="Arial"/>
                <a:sym typeface="Arial"/>
              </a:rPr>
              <a:t>is the money that remains after all expenses are paid. </a:t>
            </a:r>
            <a:r>
              <a:rPr lang="en-US" sz="1200" b="1" i="0" u="none">
                <a:solidFill>
                  <a:schemeClr val="dk1"/>
                </a:solidFill>
                <a:latin typeface="Arial"/>
                <a:ea typeface="Arial"/>
                <a:cs typeface="Arial"/>
                <a:sym typeface="Arial"/>
              </a:rPr>
              <a:t>Loss</a:t>
            </a:r>
            <a:r>
              <a:rPr lang="en-US" sz="1200" b="0" i="0" u="none">
                <a:solidFill>
                  <a:schemeClr val="dk1"/>
                </a:solidFill>
                <a:latin typeface="Arial"/>
                <a:ea typeface="Arial"/>
                <a:cs typeface="Arial"/>
                <a:sym typeface="Arial"/>
              </a:rPr>
              <a:t> is a situation in which expenses exceed income.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bid bond </a:t>
            </a:r>
            <a:r>
              <a:rPr lang="en-US" sz="1200" b="0" i="0" u="none">
                <a:solidFill>
                  <a:schemeClr val="dk1"/>
                </a:solidFill>
                <a:latin typeface="Arial"/>
                <a:ea typeface="Arial"/>
                <a:cs typeface="Arial"/>
                <a:sym typeface="Arial"/>
              </a:rPr>
              <a:t>is an insurance policy that guarantees the owner that the contractor will enter into a contract for the price stated in the bid.</a:t>
            </a:r>
            <a:endParaRPr/>
          </a:p>
          <a:p>
            <a:pPr marL="342900" marR="0" lvl="0" indent="-285750" algn="l" rtl="0">
              <a:lnSpc>
                <a:spcPct val="100000"/>
              </a:lnSpc>
              <a:spcBef>
                <a:spcPts val="180"/>
              </a:spcBef>
              <a:spcAft>
                <a:spcPts val="0"/>
              </a:spcAft>
              <a:buClr>
                <a:schemeClr val="dk1"/>
              </a:buClr>
              <a:buSzPts val="900"/>
              <a:buFont typeface="Arial"/>
              <a:buNone/>
            </a:pPr>
            <a:endParaRPr sz="900" b="0" i="0" u="none">
              <a:solidFill>
                <a:schemeClr val="dk1"/>
              </a:solidFill>
              <a:latin typeface="Arial"/>
              <a:ea typeface="Arial"/>
              <a:cs typeface="Arial"/>
              <a:sym typeface="Arial"/>
            </a:endParaRPr>
          </a:p>
          <a:p>
            <a:pPr marL="342900" marR="0" lvl="0" indent="-298450" algn="l" rtl="0">
              <a:lnSpc>
                <a:spcPct val="100000"/>
              </a:lnSpc>
              <a:spcBef>
                <a:spcPts val="140"/>
              </a:spcBef>
              <a:spcAft>
                <a:spcPts val="0"/>
              </a:spcAft>
              <a:buClr>
                <a:schemeClr val="dk1"/>
              </a:buClr>
              <a:buSzPts val="700"/>
              <a:buFont typeface="Arial"/>
              <a:buNone/>
            </a:pPr>
            <a:endParaRPr sz="700" b="0" i="0" u="none">
              <a:solidFill>
                <a:schemeClr val="dk1"/>
              </a:solidFill>
              <a:latin typeface="Arial"/>
              <a:ea typeface="Arial"/>
              <a:cs typeface="Arial"/>
              <a:sym typeface="Arial"/>
            </a:endParaRPr>
          </a:p>
          <a:p>
            <a:pPr marL="342900" marR="0" lvl="0" indent="-298450" algn="l" rtl="0">
              <a:lnSpc>
                <a:spcPct val="100000"/>
              </a:lnSpc>
              <a:spcBef>
                <a:spcPts val="140"/>
              </a:spcBef>
              <a:spcAft>
                <a:spcPts val="0"/>
              </a:spcAft>
              <a:buClr>
                <a:schemeClr val="dk1"/>
              </a:buClr>
              <a:buSzPts val="700"/>
              <a:buFont typeface="Arial"/>
              <a:buNone/>
            </a:pPr>
            <a:endParaRPr sz="700" b="0" i="0" u="none">
              <a:solidFill>
                <a:schemeClr val="dk1"/>
              </a:solidFill>
              <a:latin typeface="Arial"/>
              <a:ea typeface="Arial"/>
              <a:cs typeface="Arial"/>
              <a:sym typeface="Arial"/>
            </a:endParaRPr>
          </a:p>
          <a:p>
            <a:pPr marL="342900" marR="0" lvl="0" indent="-298450" algn="l" rtl="0">
              <a:lnSpc>
                <a:spcPct val="100000"/>
              </a:lnSpc>
              <a:spcBef>
                <a:spcPts val="140"/>
              </a:spcBef>
              <a:spcAft>
                <a:spcPts val="0"/>
              </a:spcAft>
              <a:buClr>
                <a:schemeClr val="dk1"/>
              </a:buClr>
              <a:buSzPts val="700"/>
              <a:buFont typeface="Arial"/>
              <a:buNone/>
            </a:pPr>
            <a:endParaRPr sz="700" b="0" i="0" u="none">
              <a:solidFill>
                <a:schemeClr val="dk1"/>
              </a:solidFill>
              <a:latin typeface="Arial"/>
              <a:ea typeface="Arial"/>
              <a:cs typeface="Arial"/>
              <a:sym typeface="Arial"/>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63"/>
        <p:cNvGrpSpPr/>
        <p:nvPr/>
      </p:nvGrpSpPr>
      <p:grpSpPr>
        <a:xfrm>
          <a:off x="0" y="0"/>
          <a:ext cx="0" cy="0"/>
          <a:chOff x="0" y="0"/>
          <a:chExt cx="0" cy="0"/>
        </a:xfrm>
      </p:grpSpPr>
      <p:sp>
        <p:nvSpPr>
          <p:cNvPr id="1264" name="Google Shape;1264;p21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15 Week 29 and 30</a:t>
            </a:r>
            <a:endParaRPr dirty="0"/>
          </a:p>
        </p:txBody>
      </p:sp>
      <p:sp>
        <p:nvSpPr>
          <p:cNvPr id="1265" name="Google Shape;1265;p2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Construction Scheduling</a:t>
            </a:r>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69"/>
        <p:cNvGrpSpPr/>
        <p:nvPr/>
      </p:nvGrpSpPr>
      <p:grpSpPr>
        <a:xfrm>
          <a:off x="0" y="0"/>
          <a:ext cx="0" cy="0"/>
          <a:chOff x="0" y="0"/>
          <a:chExt cx="0" cy="0"/>
        </a:xfrm>
      </p:grpSpPr>
      <p:sp>
        <p:nvSpPr>
          <p:cNvPr id="1270" name="Google Shape;1270;p2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271" name="Google Shape;1271;p21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construction methods commonly used in scheduling</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elements of a critical path network</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Use schedule to hire workers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Ways contractors obtain materials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Reason for obtaining permits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9"/>
        <p:cNvGrpSpPr/>
        <p:nvPr/>
      </p:nvGrpSpPr>
      <p:grpSpPr>
        <a:xfrm>
          <a:off x="0" y="0"/>
          <a:ext cx="0" cy="0"/>
          <a:chOff x="0" y="0"/>
          <a:chExt cx="0" cy="0"/>
        </a:xfrm>
      </p:grpSpPr>
      <p:sp>
        <p:nvSpPr>
          <p:cNvPr id="90" name="Google Shape;90;p14"/>
          <p:cNvSpPr txBox="1"/>
          <p:nvPr/>
        </p:nvSpPr>
        <p:spPr>
          <a:xfrm>
            <a:off x="152400" y="228600"/>
            <a:ext cx="8305800" cy="692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None/>
            </a:pPr>
            <a:r>
              <a:rPr lang="en-US" sz="2400" b="1" dirty="0">
                <a:solidFill>
                  <a:schemeClr val="dk1"/>
                </a:solidFill>
              </a:rPr>
              <a:t>                     </a:t>
            </a:r>
            <a:r>
              <a:rPr lang="en-US" sz="2400" b="1" i="0" u="none" strike="noStrike" cap="none" dirty="0">
                <a:solidFill>
                  <a:schemeClr val="dk1"/>
                </a:solidFill>
                <a:latin typeface="Arial"/>
                <a:ea typeface="Arial"/>
                <a:cs typeface="Arial"/>
                <a:sym typeface="Arial"/>
              </a:rPr>
              <a:t>Construction Design Tech 101</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1. What is Construction Technology? 			          4</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2. Planning for and Controlling Construction 		         23</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3. Construction Safety 	   			                      36</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4. The Construction Process				         63</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5. Construction Tools and Equipment		             </a:t>
            </a:r>
            <a:r>
              <a:rPr lang="en-US" sz="2000" dirty="0">
                <a:solidFill>
                  <a:schemeClr val="dk1"/>
                </a:solidFill>
              </a:rPr>
              <a:t> </a:t>
            </a:r>
            <a:r>
              <a:rPr lang="en-US" sz="2000" b="0" i="0" u="none" strike="noStrike" cap="none" dirty="0">
                <a:solidFill>
                  <a:schemeClr val="dk1"/>
                </a:solidFill>
                <a:latin typeface="Arial"/>
                <a:ea typeface="Arial"/>
                <a:cs typeface="Arial"/>
                <a:sym typeface="Arial"/>
              </a:rPr>
              <a:t>        93</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6. Concrete						         100</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7. Metals						         115</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8. Wood and Wood Products			                    </a:t>
            </a:r>
            <a:r>
              <a:rPr lang="en-US" sz="2000" dirty="0">
                <a:solidFill>
                  <a:schemeClr val="dk1"/>
                </a:solidFill>
              </a:rPr>
              <a:t>  </a:t>
            </a:r>
            <a:r>
              <a:rPr lang="en-US" sz="2000" b="0" i="0" u="none" strike="noStrike" cap="none" dirty="0">
                <a:solidFill>
                  <a:schemeClr val="dk1"/>
                </a:solidFill>
                <a:latin typeface="Arial"/>
                <a:ea typeface="Arial"/>
                <a:cs typeface="Arial"/>
                <a:sym typeface="Arial"/>
              </a:rPr>
              <a:t>130</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9. Masonry, Glass, and Plastics 			         143</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10. Architectural Design 				         153</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11. Construction Engineering 				         161</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12. Construction Documentation 			         168</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13. Project Management				         178</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14. Construction Estimating and Bidding 		         187</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15. Construction Scheduling 				         198</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16. Site Preparation 					         206</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17. Earthwork 						         </a:t>
            </a:r>
            <a:r>
              <a:rPr lang="en-US" sz="2000" dirty="0">
                <a:solidFill>
                  <a:schemeClr val="dk1"/>
                </a:solidFill>
              </a:rPr>
              <a:t>2</a:t>
            </a:r>
            <a:r>
              <a:rPr lang="en-US" sz="2000" b="0" i="0" u="none" strike="noStrike" cap="none" dirty="0">
                <a:solidFill>
                  <a:schemeClr val="dk1"/>
                </a:solidFill>
                <a:latin typeface="Arial"/>
                <a:ea typeface="Arial"/>
                <a:cs typeface="Arial"/>
                <a:sym typeface="Arial"/>
              </a:rPr>
              <a:t>16</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18. Foundations 					         225 </a:t>
            </a:r>
          </a:p>
          <a:p>
            <a:pPr marL="342900" marR="0" lvl="0" indent="-342900" algn="l" rtl="0">
              <a:lnSpc>
                <a:spcPct val="100000"/>
              </a:lnSpc>
              <a:spcBef>
                <a:spcPts val="0"/>
              </a:spcBef>
              <a:spcAft>
                <a:spcPts val="0"/>
              </a:spcAft>
              <a:buClr>
                <a:schemeClr val="dk1"/>
              </a:buClr>
              <a:buSzPts val="2000"/>
              <a:buFont typeface="Arial"/>
              <a:buNone/>
            </a:pPr>
            <a:r>
              <a:rPr lang="en-US" sz="2000" dirty="0">
                <a:solidFill>
                  <a:schemeClr val="dk1"/>
                </a:solidFill>
              </a:rPr>
              <a:t>19. Floors                                                    </a:t>
            </a:r>
            <a:r>
              <a:rPr lang="en-US" sz="2000" b="0" i="0" u="none" strike="noStrike" cap="none" dirty="0">
                <a:solidFill>
                  <a:schemeClr val="dk1"/>
                </a:solidFill>
                <a:latin typeface="Arial"/>
                <a:ea typeface="Arial"/>
                <a:cs typeface="Arial"/>
                <a:sym typeface="Arial"/>
              </a:rPr>
              <a:t>                                 237</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Regulation</a:t>
            </a:r>
            <a:endParaRPr/>
          </a:p>
        </p:txBody>
      </p:sp>
      <p:sp>
        <p:nvSpPr>
          <p:cNvPr id="197" name="Google Shape;197;p3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Zoning laws </a:t>
            </a:r>
            <a:r>
              <a:rPr lang="en-US" sz="2800" b="0" i="0" u="none">
                <a:solidFill>
                  <a:schemeClr val="dk1"/>
                </a:solidFill>
                <a:latin typeface="Arial"/>
                <a:ea typeface="Arial"/>
                <a:cs typeface="Arial"/>
                <a:sym typeface="Arial"/>
              </a:rPr>
              <a:t>were enacted to control the development of land.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Building codes control the quality of the building by establishing standards.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In addition to building codes, there are separate codes for electrical, plumbing and heating, ventilating, and air conditioning.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purpose of </a:t>
            </a:r>
            <a:r>
              <a:rPr lang="en-US" sz="2800" b="1" i="0" u="none">
                <a:solidFill>
                  <a:schemeClr val="dk1"/>
                </a:solidFill>
                <a:latin typeface="Arial"/>
                <a:ea typeface="Arial"/>
                <a:cs typeface="Arial"/>
                <a:sym typeface="Arial"/>
              </a:rPr>
              <a:t>building codes </a:t>
            </a:r>
            <a:r>
              <a:rPr lang="en-US" sz="2800" b="0" i="0" u="none">
                <a:solidFill>
                  <a:schemeClr val="dk1"/>
                </a:solidFill>
                <a:latin typeface="Arial"/>
                <a:ea typeface="Arial"/>
                <a:cs typeface="Arial"/>
                <a:sym typeface="Arial"/>
              </a:rPr>
              <a:t>is to protect the health and safety of the people who use the buildings.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75"/>
        <p:cNvGrpSpPr/>
        <p:nvPr/>
      </p:nvGrpSpPr>
      <p:grpSpPr>
        <a:xfrm>
          <a:off x="0" y="0"/>
          <a:ext cx="0" cy="0"/>
          <a:chOff x="0" y="0"/>
          <a:chExt cx="0" cy="0"/>
        </a:xfrm>
      </p:grpSpPr>
      <p:sp>
        <p:nvSpPr>
          <p:cNvPr id="1276" name="Google Shape;1276;p2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Purpose of Scheduling</a:t>
            </a:r>
            <a:endParaRPr/>
          </a:p>
        </p:txBody>
      </p:sp>
      <p:sp>
        <p:nvSpPr>
          <p:cNvPr id="1277" name="Google Shape;1277;p21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a:t>
            </a:r>
            <a:r>
              <a:rPr lang="en-US" sz="2800" b="1" i="0" u="none">
                <a:solidFill>
                  <a:schemeClr val="dk1"/>
                </a:solidFill>
                <a:latin typeface="Arial"/>
                <a:ea typeface="Arial"/>
                <a:cs typeface="Arial"/>
                <a:sym typeface="Arial"/>
              </a:rPr>
              <a:t>schedule</a:t>
            </a:r>
            <a:r>
              <a:rPr lang="en-US" sz="2800" b="0" i="0" u="none">
                <a:solidFill>
                  <a:schemeClr val="dk1"/>
                </a:solidFill>
                <a:latin typeface="Arial"/>
                <a:ea typeface="Arial"/>
                <a:cs typeface="Arial"/>
                <a:sym typeface="Arial"/>
              </a:rPr>
              <a:t> lists the sequence in which tasks will be completed.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Managers use the schedule to determine when workers, materials, and equipment are needed.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schedule can also be used to track the expenditure of money.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Early identification of money problems improves the opportunity to solve the problems.</a:t>
            </a:r>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81"/>
        <p:cNvGrpSpPr/>
        <p:nvPr/>
      </p:nvGrpSpPr>
      <p:grpSpPr>
        <a:xfrm>
          <a:off x="0" y="0"/>
          <a:ext cx="0" cy="0"/>
          <a:chOff x="0" y="0"/>
          <a:chExt cx="0" cy="0"/>
        </a:xfrm>
      </p:grpSpPr>
      <p:sp>
        <p:nvSpPr>
          <p:cNvPr id="1282" name="Google Shape;1282;p2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Scheduling Methods</a:t>
            </a:r>
            <a:endParaRPr/>
          </a:p>
        </p:txBody>
      </p:sp>
      <p:sp>
        <p:nvSpPr>
          <p:cNvPr id="1283" name="Google Shape;1283;p2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1. </a:t>
            </a:r>
            <a:r>
              <a:rPr lang="en-US" sz="2000" b="1" i="0" u="none">
                <a:solidFill>
                  <a:schemeClr val="dk1"/>
                </a:solidFill>
                <a:latin typeface="Arial"/>
                <a:ea typeface="Arial"/>
                <a:cs typeface="Arial"/>
                <a:sym typeface="Arial"/>
              </a:rPr>
              <a:t>Experience</a:t>
            </a:r>
            <a:r>
              <a:rPr lang="en-US" sz="2000" b="0" i="0" u="none">
                <a:solidFill>
                  <a:schemeClr val="dk1"/>
                </a:solidFill>
                <a:latin typeface="Arial"/>
                <a:ea typeface="Arial"/>
                <a:cs typeface="Arial"/>
                <a:sym typeface="Arial"/>
              </a:rPr>
              <a:t>: While the experience method can work, it is best to use only on small projects. For large projects, formal scheduling methods are required.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2. </a:t>
            </a:r>
            <a:r>
              <a:rPr lang="en-US" sz="2000" b="1" i="0" u="none">
                <a:solidFill>
                  <a:schemeClr val="dk1"/>
                </a:solidFill>
                <a:latin typeface="Arial"/>
                <a:ea typeface="Arial"/>
                <a:cs typeface="Arial"/>
                <a:sym typeface="Arial"/>
              </a:rPr>
              <a:t>Bar Chart</a:t>
            </a:r>
            <a:r>
              <a:rPr lang="en-US" sz="2000" b="0" i="0" u="none">
                <a:solidFill>
                  <a:schemeClr val="dk1"/>
                </a:solidFill>
                <a:latin typeface="Arial"/>
                <a:ea typeface="Arial"/>
                <a:cs typeface="Arial"/>
                <a:sym typeface="Arial"/>
              </a:rPr>
              <a:t>: A bar chart shows a list of activities with a start, duration, and finish of each activity shown as a bar plotted to a time scale. Bar charts are effective means of scheduling and recording progress on construction projects (fig 15-2, page 258). The planned and actual expenditures of money are shown in an overall progress chart.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3. </a:t>
            </a:r>
            <a:r>
              <a:rPr lang="en-US" sz="2000" b="1" i="0" u="none">
                <a:solidFill>
                  <a:schemeClr val="dk1"/>
                </a:solidFill>
                <a:latin typeface="Arial"/>
                <a:ea typeface="Arial"/>
                <a:cs typeface="Arial"/>
                <a:sym typeface="Arial"/>
              </a:rPr>
              <a:t>Critical Path Method (CPM)</a:t>
            </a:r>
            <a:r>
              <a:rPr lang="en-US" sz="2000" b="0" i="0" u="none">
                <a:solidFill>
                  <a:schemeClr val="dk1"/>
                </a:solidFill>
                <a:latin typeface="Arial"/>
                <a:ea typeface="Arial"/>
                <a:cs typeface="Arial"/>
                <a:sym typeface="Arial"/>
              </a:rPr>
              <a:t>: In this method activities and events of a project are shown in the form of a flow chart, or network. The network consists of paths, each of which indicates a series of activities that are done in order. The path that takes the longest time to complete is the </a:t>
            </a:r>
            <a:r>
              <a:rPr lang="en-US" sz="2000" b="1" i="0" u="none">
                <a:solidFill>
                  <a:schemeClr val="dk1"/>
                </a:solidFill>
                <a:latin typeface="Arial"/>
                <a:ea typeface="Arial"/>
                <a:cs typeface="Arial"/>
                <a:sym typeface="Arial"/>
              </a:rPr>
              <a:t>critical path</a:t>
            </a:r>
            <a:r>
              <a:rPr lang="en-US" sz="2000" b="0" i="0" u="none">
                <a:solidFill>
                  <a:schemeClr val="dk1"/>
                </a:solidFill>
                <a:latin typeface="Arial"/>
                <a:ea typeface="Arial"/>
                <a:cs typeface="Arial"/>
                <a:sym typeface="Arial"/>
              </a:rPr>
              <a:t> (CP). This path dictates the minimum length of time to complete a project (fig 15-4, page 259).</a:t>
            </a:r>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87"/>
        <p:cNvGrpSpPr/>
        <p:nvPr/>
      </p:nvGrpSpPr>
      <p:grpSpPr>
        <a:xfrm>
          <a:off x="0" y="0"/>
          <a:ext cx="0" cy="0"/>
          <a:chOff x="0" y="0"/>
          <a:chExt cx="0" cy="0"/>
        </a:xfrm>
      </p:grpSpPr>
      <p:sp>
        <p:nvSpPr>
          <p:cNvPr id="1288" name="Google Shape;1288;p2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Scheduling Workers</a:t>
            </a:r>
            <a:endParaRPr/>
          </a:p>
        </p:txBody>
      </p:sp>
      <p:sp>
        <p:nvSpPr>
          <p:cNvPr id="1289" name="Google Shape;1289;p2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a:t>
            </a:r>
            <a:r>
              <a:rPr lang="en-US" sz="2400" b="1" i="0" u="none">
                <a:solidFill>
                  <a:schemeClr val="dk1"/>
                </a:solidFill>
                <a:latin typeface="Arial"/>
                <a:ea typeface="Arial"/>
                <a:cs typeface="Arial"/>
                <a:sym typeface="Arial"/>
              </a:rPr>
              <a:t>schedule </a:t>
            </a:r>
            <a:r>
              <a:rPr lang="en-US" sz="2400" b="0" i="0" u="none">
                <a:solidFill>
                  <a:schemeClr val="dk1"/>
                </a:solidFill>
                <a:latin typeface="Arial"/>
                <a:ea typeface="Arial"/>
                <a:cs typeface="Arial"/>
                <a:sym typeface="Arial"/>
              </a:rPr>
              <a:t>allows a contractor to determine the number and type of workers that will be needed for a project.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general contractor either hires workers directly, or hires a subcontractor who will hire the workers.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project requires the hiring of </a:t>
            </a:r>
            <a:r>
              <a:rPr lang="en-US" sz="2400" b="1" i="0" u="none">
                <a:solidFill>
                  <a:schemeClr val="dk1"/>
                </a:solidFill>
                <a:latin typeface="Arial"/>
                <a:ea typeface="Arial"/>
                <a:cs typeface="Arial"/>
                <a:sym typeface="Arial"/>
              </a:rPr>
              <a:t>union workers</a:t>
            </a:r>
            <a:r>
              <a:rPr lang="en-US" sz="2400" b="0" i="0" u="none">
                <a:solidFill>
                  <a:schemeClr val="dk1"/>
                </a:solidFill>
                <a:latin typeface="Arial"/>
                <a:ea typeface="Arial"/>
                <a:cs typeface="Arial"/>
                <a:sym typeface="Arial"/>
              </a:rPr>
              <a:t>, the contractor contacts the appropriate union and requests a specific number of workers.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home building company will begin construction of each home at a different time, allowing skilled workers to complete their craft on one home before moving to the next home. In this way the contractor provides continuing work for regular employees. </a:t>
            </a:r>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93"/>
        <p:cNvGrpSpPr/>
        <p:nvPr/>
      </p:nvGrpSpPr>
      <p:grpSpPr>
        <a:xfrm>
          <a:off x="0" y="0"/>
          <a:ext cx="0" cy="0"/>
          <a:chOff x="0" y="0"/>
          <a:chExt cx="0" cy="0"/>
        </a:xfrm>
      </p:grpSpPr>
      <p:sp>
        <p:nvSpPr>
          <p:cNvPr id="1294" name="Google Shape;1294;p2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Obtaining Materials</a:t>
            </a:r>
            <a:endParaRPr/>
          </a:p>
        </p:txBody>
      </p:sp>
      <p:sp>
        <p:nvSpPr>
          <p:cNvPr id="1295" name="Google Shape;1295;p21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t>
            </a:r>
            <a:r>
              <a:rPr lang="en-US" sz="2400" b="1" i="0" u="none">
                <a:solidFill>
                  <a:schemeClr val="dk1"/>
                </a:solidFill>
                <a:latin typeface="Arial"/>
                <a:ea typeface="Arial"/>
                <a:cs typeface="Arial"/>
                <a:sym typeface="Arial"/>
              </a:rPr>
              <a:t>list of materials </a:t>
            </a:r>
            <a:r>
              <a:rPr lang="en-US" sz="2400" b="0" i="0" u="none">
                <a:solidFill>
                  <a:schemeClr val="dk1"/>
                </a:solidFill>
                <a:latin typeface="Arial"/>
                <a:ea typeface="Arial"/>
                <a:cs typeface="Arial"/>
                <a:sym typeface="Arial"/>
              </a:rPr>
              <a:t>needed for the project is created during the estimating process.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contractor refers to the schedule to determine when various materials will be needed at the job site.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goal is to have the </a:t>
            </a:r>
            <a:r>
              <a:rPr lang="en-US" sz="2400" b="1" i="0" u="none">
                <a:solidFill>
                  <a:schemeClr val="dk1"/>
                </a:solidFill>
                <a:latin typeface="Arial"/>
                <a:ea typeface="Arial"/>
                <a:cs typeface="Arial"/>
                <a:sym typeface="Arial"/>
              </a:rPr>
              <a:t>materials</a:t>
            </a:r>
            <a:r>
              <a:rPr lang="en-US" sz="2400" b="0" i="0" u="none">
                <a:solidFill>
                  <a:schemeClr val="dk1"/>
                </a:solidFill>
                <a:latin typeface="Arial"/>
                <a:ea typeface="Arial"/>
                <a:cs typeface="Arial"/>
                <a:sym typeface="Arial"/>
              </a:rPr>
              <a:t> available when necessary.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They should not arrive too early and certainly should not arrive late.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Structural steel framing for a building has to be fabricated specifically for the project, and then shipped to the work site. This process can take months.</a:t>
            </a:r>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99"/>
        <p:cNvGrpSpPr/>
        <p:nvPr/>
      </p:nvGrpSpPr>
      <p:grpSpPr>
        <a:xfrm>
          <a:off x="0" y="0"/>
          <a:ext cx="0" cy="0"/>
          <a:chOff x="0" y="0"/>
          <a:chExt cx="0" cy="0"/>
        </a:xfrm>
      </p:grpSpPr>
      <p:sp>
        <p:nvSpPr>
          <p:cNvPr id="1300" name="Google Shape;1300;p2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Obtaining Equipment and Permits</a:t>
            </a:r>
            <a:endParaRPr/>
          </a:p>
        </p:txBody>
      </p:sp>
      <p:sp>
        <p:nvSpPr>
          <p:cNvPr id="1301" name="Google Shape;1301;p2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Contractors obtain </a:t>
            </a:r>
            <a:r>
              <a:rPr lang="en-US" sz="2000" b="1" i="0" u="none">
                <a:solidFill>
                  <a:schemeClr val="dk1"/>
                </a:solidFill>
                <a:latin typeface="Arial"/>
                <a:ea typeface="Arial"/>
                <a:cs typeface="Arial"/>
                <a:sym typeface="Arial"/>
              </a:rPr>
              <a:t>equipment</a:t>
            </a:r>
            <a:r>
              <a:rPr lang="en-US" sz="2000" b="0" i="0" u="none">
                <a:solidFill>
                  <a:schemeClr val="dk1"/>
                </a:solidFill>
                <a:latin typeface="Arial"/>
                <a:ea typeface="Arial"/>
                <a:cs typeface="Arial"/>
                <a:sym typeface="Arial"/>
              </a:rPr>
              <a:t> by purchasing, renting, leasing, or contracting the services of a subcontractor.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Permits </a:t>
            </a:r>
            <a:r>
              <a:rPr lang="en-US" sz="2000" b="0" i="0" u="none">
                <a:solidFill>
                  <a:schemeClr val="dk1"/>
                </a:solidFill>
                <a:latin typeface="Arial"/>
                <a:ea typeface="Arial"/>
                <a:cs typeface="Arial"/>
                <a:sym typeface="Arial"/>
              </a:rPr>
              <a:t>are written documents that grant permission to a company to build, remodel, or repair. No work can be done until permits are issued.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is the responsibility of the general contractor to apply for permits.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Subcontractors are generally required to obtain the special permits necessary for them to complete their work.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At minimum a building permit will be needed. Special permits are required for plumbing, electrical, and HVAC system. Permits may also be required for driveway entrances from the street and for connections to the water, sewer, and natural gas mains.</a:t>
            </a:r>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05"/>
        <p:cNvGrpSpPr/>
        <p:nvPr/>
      </p:nvGrpSpPr>
      <p:grpSpPr>
        <a:xfrm>
          <a:off x="0" y="0"/>
          <a:ext cx="0" cy="0"/>
          <a:chOff x="0" y="0"/>
          <a:chExt cx="0" cy="0"/>
        </a:xfrm>
      </p:grpSpPr>
      <p:sp>
        <p:nvSpPr>
          <p:cNvPr id="1306" name="Google Shape;1306;p2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307" name="Google Shape;1307;p2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schedule</a:t>
            </a:r>
            <a:r>
              <a:rPr lang="en-US" sz="1200" b="0" i="0" u="none">
                <a:solidFill>
                  <a:schemeClr val="dk1"/>
                </a:solidFill>
                <a:latin typeface="Arial"/>
                <a:ea typeface="Arial"/>
                <a:cs typeface="Arial"/>
                <a:sym typeface="Arial"/>
              </a:rPr>
              <a:t> lists the sequence in which tasks will be completed. Managers use the schedule to determine when workers, materials, and equipment are needed.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Scheduling Methods: 1. </a:t>
            </a:r>
            <a:r>
              <a:rPr lang="en-US" sz="1200" b="1" i="0" u="none">
                <a:solidFill>
                  <a:schemeClr val="dk1"/>
                </a:solidFill>
                <a:latin typeface="Arial"/>
                <a:ea typeface="Arial"/>
                <a:cs typeface="Arial"/>
                <a:sym typeface="Arial"/>
              </a:rPr>
              <a:t>Experience</a:t>
            </a:r>
            <a:r>
              <a:rPr lang="en-US" sz="1200" b="0" i="0" u="none">
                <a:solidFill>
                  <a:schemeClr val="dk1"/>
                </a:solidFill>
                <a:latin typeface="Arial"/>
                <a:ea typeface="Arial"/>
                <a:cs typeface="Arial"/>
                <a:sym typeface="Arial"/>
              </a:rPr>
              <a:t>: While the experience method can work, it is best to use only on small projects. For large projects, formal scheduling methods are required. 2. </a:t>
            </a:r>
            <a:r>
              <a:rPr lang="en-US" sz="1200" b="1" i="0" u="none">
                <a:solidFill>
                  <a:schemeClr val="dk1"/>
                </a:solidFill>
                <a:latin typeface="Arial"/>
                <a:ea typeface="Arial"/>
                <a:cs typeface="Arial"/>
                <a:sym typeface="Arial"/>
              </a:rPr>
              <a:t>Bar Chart</a:t>
            </a:r>
            <a:r>
              <a:rPr lang="en-US" sz="1200" b="0" i="0" u="none">
                <a:solidFill>
                  <a:schemeClr val="dk1"/>
                </a:solidFill>
                <a:latin typeface="Arial"/>
                <a:ea typeface="Arial"/>
                <a:cs typeface="Arial"/>
                <a:sym typeface="Arial"/>
              </a:rPr>
              <a:t>: A bar chart shows a list of activities with a start, duration, and finish of each activity shown as a bar plotted to a time scale. 3. </a:t>
            </a:r>
            <a:r>
              <a:rPr lang="en-US" sz="1200" b="1" i="0" u="none">
                <a:solidFill>
                  <a:schemeClr val="dk1"/>
                </a:solidFill>
                <a:latin typeface="Arial"/>
                <a:ea typeface="Arial"/>
                <a:cs typeface="Arial"/>
                <a:sym typeface="Arial"/>
              </a:rPr>
              <a:t>Critical Path Method (CPM)</a:t>
            </a:r>
            <a:r>
              <a:rPr lang="en-US" sz="1200" b="0" i="0" u="none">
                <a:solidFill>
                  <a:schemeClr val="dk1"/>
                </a:solidFill>
                <a:latin typeface="Arial"/>
                <a:ea typeface="Arial"/>
                <a:cs typeface="Arial"/>
                <a:sym typeface="Arial"/>
              </a:rPr>
              <a:t>: In this method activities and events of a project are shown in the form of a flow chart, or network. The network consists of paths, each of which indicates a series of activities that are done in order. The path that takes the longest time to complete is the </a:t>
            </a:r>
            <a:r>
              <a:rPr lang="en-US" sz="1200" b="1" i="0" u="none">
                <a:solidFill>
                  <a:schemeClr val="dk1"/>
                </a:solidFill>
                <a:latin typeface="Arial"/>
                <a:ea typeface="Arial"/>
                <a:cs typeface="Arial"/>
                <a:sym typeface="Arial"/>
              </a:rPr>
              <a:t>critical path</a:t>
            </a:r>
            <a:r>
              <a:rPr lang="en-US" sz="1200" b="0" i="0" u="none">
                <a:solidFill>
                  <a:schemeClr val="dk1"/>
                </a:solidFill>
                <a:latin typeface="Arial"/>
                <a:ea typeface="Arial"/>
                <a:cs typeface="Arial"/>
                <a:sym typeface="Arial"/>
              </a:rPr>
              <a:t> (CP).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If the project requires the hiring of </a:t>
            </a:r>
            <a:r>
              <a:rPr lang="en-US" sz="1200" b="1" i="0" u="none">
                <a:solidFill>
                  <a:schemeClr val="dk1"/>
                </a:solidFill>
                <a:latin typeface="Arial"/>
                <a:ea typeface="Arial"/>
                <a:cs typeface="Arial"/>
                <a:sym typeface="Arial"/>
              </a:rPr>
              <a:t>union workers</a:t>
            </a:r>
            <a:r>
              <a:rPr lang="en-US" sz="1200" b="0" i="0" u="none">
                <a:solidFill>
                  <a:schemeClr val="dk1"/>
                </a:solidFill>
                <a:latin typeface="Arial"/>
                <a:ea typeface="Arial"/>
                <a:cs typeface="Arial"/>
                <a:sym typeface="Arial"/>
              </a:rPr>
              <a:t>, the contractor contacts the appropriate union and requests a specific number of workers.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goal is to have the </a:t>
            </a:r>
            <a:r>
              <a:rPr lang="en-US" sz="1200" b="1" i="0" u="none">
                <a:solidFill>
                  <a:schemeClr val="dk1"/>
                </a:solidFill>
                <a:latin typeface="Arial"/>
                <a:ea typeface="Arial"/>
                <a:cs typeface="Arial"/>
                <a:sym typeface="Arial"/>
              </a:rPr>
              <a:t>materials</a:t>
            </a:r>
            <a:r>
              <a:rPr lang="en-US" sz="1200" b="0" i="0" u="none">
                <a:solidFill>
                  <a:schemeClr val="dk1"/>
                </a:solidFill>
                <a:latin typeface="Arial"/>
                <a:ea typeface="Arial"/>
                <a:cs typeface="Arial"/>
                <a:sym typeface="Arial"/>
              </a:rPr>
              <a:t> available when necessary. They should not arrive too early and certainly should not arrive late. Structural steel framing for a building has to be fabricated specifically for the project, and then shipped to the work site. This process can take months.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Contractors obtain </a:t>
            </a:r>
            <a:r>
              <a:rPr lang="en-US" sz="1200" b="1" i="0" u="none">
                <a:solidFill>
                  <a:schemeClr val="dk1"/>
                </a:solidFill>
                <a:latin typeface="Arial"/>
                <a:ea typeface="Arial"/>
                <a:cs typeface="Arial"/>
                <a:sym typeface="Arial"/>
              </a:rPr>
              <a:t>equipment</a:t>
            </a:r>
            <a:r>
              <a:rPr lang="en-US" sz="1200" b="0" i="0" u="none">
                <a:solidFill>
                  <a:schemeClr val="dk1"/>
                </a:solidFill>
                <a:latin typeface="Arial"/>
                <a:ea typeface="Arial"/>
                <a:cs typeface="Arial"/>
                <a:sym typeface="Arial"/>
              </a:rPr>
              <a:t> by purchasing, renting, leasing, or contracting the services of a subcontractor.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Permits </a:t>
            </a:r>
            <a:r>
              <a:rPr lang="en-US" sz="1200" b="0" i="0" u="none">
                <a:solidFill>
                  <a:schemeClr val="dk1"/>
                </a:solidFill>
                <a:latin typeface="Arial"/>
                <a:ea typeface="Arial"/>
                <a:cs typeface="Arial"/>
                <a:sym typeface="Arial"/>
              </a:rPr>
              <a:t>are written documents that grant permission to a company to build, remodel, or repair. No work can be done until permits are issued. At minimum a building permit will be needed. Special permits are required for plumbing, electrical, and HVAC system. Permits may also be required for driveway entrances from the street and for connections to the water, sewer, and natural gas mains.</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11"/>
        <p:cNvGrpSpPr/>
        <p:nvPr/>
      </p:nvGrpSpPr>
      <p:grpSpPr>
        <a:xfrm>
          <a:off x="0" y="0"/>
          <a:ext cx="0" cy="0"/>
          <a:chOff x="0" y="0"/>
          <a:chExt cx="0" cy="0"/>
        </a:xfrm>
      </p:grpSpPr>
      <p:sp>
        <p:nvSpPr>
          <p:cNvPr id="1312" name="Google Shape;1312;p21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16 Week 31 and 32</a:t>
            </a:r>
            <a:endParaRPr dirty="0"/>
          </a:p>
        </p:txBody>
      </p:sp>
      <p:sp>
        <p:nvSpPr>
          <p:cNvPr id="1313" name="Google Shape;1313;p2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Site Preparation</a:t>
            </a:r>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17"/>
        <p:cNvGrpSpPr/>
        <p:nvPr/>
      </p:nvGrpSpPr>
      <p:grpSpPr>
        <a:xfrm>
          <a:off x="0" y="0"/>
          <a:ext cx="0" cy="0"/>
          <a:chOff x="0" y="0"/>
          <a:chExt cx="0" cy="0"/>
        </a:xfrm>
      </p:grpSpPr>
      <p:sp>
        <p:nvSpPr>
          <p:cNvPr id="1318" name="Google Shape;1318;p2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319" name="Google Shape;1319;p21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tasks required  to prepare a site for construction</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Summarize instruments used by surveyors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between salvaging, demolishing, earthmoving, and disposal</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temporary buildings and utilities that may be needed at a construction site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need for security at a construction site</a:t>
            </a:r>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23"/>
        <p:cNvGrpSpPr/>
        <p:nvPr/>
      </p:nvGrpSpPr>
      <p:grpSpPr>
        <a:xfrm>
          <a:off x="0" y="0"/>
          <a:ext cx="0" cy="0"/>
          <a:chOff x="0" y="0"/>
          <a:chExt cx="0" cy="0"/>
        </a:xfrm>
      </p:grpSpPr>
      <p:sp>
        <p:nvSpPr>
          <p:cNvPr id="1324" name="Google Shape;1324;p2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Establishing Site Boundaries</a:t>
            </a:r>
            <a:endParaRPr/>
          </a:p>
        </p:txBody>
      </p:sp>
      <p:sp>
        <p:nvSpPr>
          <p:cNvPr id="1325" name="Google Shape;1325;p2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Preparing the site </a:t>
            </a:r>
            <a:r>
              <a:rPr lang="en-US" sz="2000" b="0" i="0" u="none">
                <a:solidFill>
                  <a:schemeClr val="dk1"/>
                </a:solidFill>
                <a:latin typeface="Arial"/>
                <a:ea typeface="Arial"/>
                <a:cs typeface="Arial"/>
                <a:sym typeface="Arial"/>
              </a:rPr>
              <a:t>includes establishing site boundaries, providing access, rerouting traffic, clearing the site, locating the structure, locating temporary buildings, obtaining utilities, and securing the site.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Before a site is cleared or a structure is built, the builder must know where the </a:t>
            </a:r>
            <a:r>
              <a:rPr lang="en-US" sz="2000" b="1" i="0" u="none">
                <a:solidFill>
                  <a:schemeClr val="dk1"/>
                </a:solidFill>
                <a:latin typeface="Arial"/>
                <a:ea typeface="Arial"/>
                <a:cs typeface="Arial"/>
                <a:sym typeface="Arial"/>
              </a:rPr>
              <a:t>boundaries</a:t>
            </a:r>
            <a:r>
              <a:rPr lang="en-US" sz="2000" b="0" i="0" u="none">
                <a:solidFill>
                  <a:schemeClr val="dk1"/>
                </a:solidFill>
                <a:latin typeface="Arial"/>
                <a:ea typeface="Arial"/>
                <a:cs typeface="Arial"/>
                <a:sym typeface="Arial"/>
              </a:rPr>
              <a:t> of the site are located.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Surveying</a:t>
            </a:r>
            <a:r>
              <a:rPr lang="en-US" sz="2000" b="0" i="0" u="none">
                <a:solidFill>
                  <a:schemeClr val="dk1"/>
                </a:solidFill>
                <a:latin typeface="Arial"/>
                <a:ea typeface="Arial"/>
                <a:cs typeface="Arial"/>
                <a:sym typeface="Arial"/>
              </a:rPr>
              <a:t> is the science of accurately locating a specific parcel of land on the earth’s surface.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Surveyor</a:t>
            </a:r>
            <a:r>
              <a:rPr lang="en-US" sz="2000" b="0" i="0" u="none">
                <a:solidFill>
                  <a:schemeClr val="dk1"/>
                </a:solidFill>
                <a:latin typeface="Arial"/>
                <a:ea typeface="Arial"/>
                <a:cs typeface="Arial"/>
                <a:sym typeface="Arial"/>
              </a:rPr>
              <a:t> is a person who measures land, water, and airspace boundaries.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Recorder</a:t>
            </a:r>
            <a:r>
              <a:rPr lang="en-US" sz="2000" b="0" i="0" u="none">
                <a:solidFill>
                  <a:schemeClr val="dk1"/>
                </a:solidFill>
                <a:latin typeface="Arial"/>
                <a:ea typeface="Arial"/>
                <a:cs typeface="Arial"/>
                <a:sym typeface="Arial"/>
              </a:rPr>
              <a:t>: The member of a survey party who records the survey findings.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Instrument Operator</a:t>
            </a:r>
            <a:r>
              <a:rPr lang="en-US" sz="2000" b="0" i="0" u="none">
                <a:solidFill>
                  <a:schemeClr val="dk1"/>
                </a:solidFill>
                <a:latin typeface="Arial"/>
                <a:ea typeface="Arial"/>
                <a:cs typeface="Arial"/>
                <a:sym typeface="Arial"/>
              </a:rPr>
              <a:t>: The member of the survey party who sets up and operates surveying instruments.</a:t>
            </a:r>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29"/>
        <p:cNvGrpSpPr/>
        <p:nvPr/>
      </p:nvGrpSpPr>
      <p:grpSpPr>
        <a:xfrm>
          <a:off x="0" y="0"/>
          <a:ext cx="0" cy="0"/>
          <a:chOff x="0" y="0"/>
          <a:chExt cx="0" cy="0"/>
        </a:xfrm>
      </p:grpSpPr>
      <p:sp>
        <p:nvSpPr>
          <p:cNvPr id="1330" name="Google Shape;1330;p2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Surveying Instruments</a:t>
            </a:r>
            <a:endParaRPr/>
          </a:p>
        </p:txBody>
      </p:sp>
      <p:sp>
        <p:nvSpPr>
          <p:cNvPr id="1331" name="Google Shape;1331;p2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transit</a:t>
            </a:r>
            <a:r>
              <a:rPr lang="en-US" sz="1600" b="0" i="0" u="none">
                <a:solidFill>
                  <a:schemeClr val="dk1"/>
                </a:solidFill>
                <a:latin typeface="Arial"/>
                <a:ea typeface="Arial"/>
                <a:cs typeface="Arial"/>
                <a:sym typeface="Arial"/>
              </a:rPr>
              <a:t> measures both vertical (up and down) and horizontal (right and left) angles. The telescope enables the operator to locate and read dimensions on the rod. Vertical angles are measured on the scale at the side of the instrument. Horizontal angles are measured on the scale at the base of the instrument (fig 16-2, page 269).</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surveyor’s level </a:t>
            </a:r>
            <a:r>
              <a:rPr lang="en-US" sz="1600" b="0" i="0" u="none">
                <a:solidFill>
                  <a:schemeClr val="dk1"/>
                </a:solidFill>
                <a:latin typeface="Arial"/>
                <a:ea typeface="Arial"/>
                <a:cs typeface="Arial"/>
                <a:sym typeface="Arial"/>
              </a:rPr>
              <a:t>is used to establish elevation of the land and measure horizontal angles.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Sighting levels </a:t>
            </a:r>
            <a:r>
              <a:rPr lang="en-US" sz="1600" b="0" i="0" u="none">
                <a:solidFill>
                  <a:schemeClr val="dk1"/>
                </a:solidFill>
                <a:latin typeface="Arial"/>
                <a:ea typeface="Arial"/>
                <a:cs typeface="Arial"/>
                <a:sym typeface="Arial"/>
              </a:rPr>
              <a:t>are hand held devices used to find a horizontal line. They are used only to make rough measurements.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Total stations </a:t>
            </a:r>
            <a:r>
              <a:rPr lang="en-US" sz="1600" b="0" i="0" u="none">
                <a:solidFill>
                  <a:schemeClr val="dk1"/>
                </a:solidFill>
                <a:latin typeface="Arial"/>
                <a:ea typeface="Arial"/>
                <a:cs typeface="Arial"/>
                <a:sym typeface="Arial"/>
              </a:rPr>
              <a:t>are electronic surveying instruments that combine the features of a transit with electronic distance and angle measurement. It stores data electronically.</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plumb bob</a:t>
            </a:r>
            <a:r>
              <a:rPr lang="en-US" sz="1600" b="0" i="0" u="none">
                <a:solidFill>
                  <a:schemeClr val="dk1"/>
                </a:solidFill>
                <a:latin typeface="Arial"/>
                <a:ea typeface="Arial"/>
                <a:cs typeface="Arial"/>
                <a:sym typeface="Arial"/>
              </a:rPr>
              <a:t> is a pointed weight suspended on a string that is used to locate a point vertically below another point.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Philadelphia rod </a:t>
            </a:r>
            <a:r>
              <a:rPr lang="en-US" sz="1600" b="0" i="0" u="none">
                <a:solidFill>
                  <a:schemeClr val="dk1"/>
                </a:solidFill>
                <a:latin typeface="Arial"/>
                <a:ea typeface="Arial"/>
                <a:cs typeface="Arial"/>
                <a:sym typeface="Arial"/>
              </a:rPr>
              <a:t>is a painted pole with a measuring scale marked on it. Surveyors use it to measure elevations.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Elevations</a:t>
            </a:r>
            <a:r>
              <a:rPr lang="en-US" sz="1600" b="0" i="0" u="none">
                <a:solidFill>
                  <a:schemeClr val="dk1"/>
                </a:solidFill>
                <a:latin typeface="Arial"/>
                <a:ea typeface="Arial"/>
                <a:cs typeface="Arial"/>
                <a:sym typeface="Arial"/>
              </a:rPr>
              <a:t>: are vertical dimensions of land. They are shown by contour lines on a topographical drawing.</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Manufactured Housing</a:t>
            </a:r>
            <a:endParaRPr/>
          </a:p>
        </p:txBody>
      </p:sp>
      <p:sp>
        <p:nvSpPr>
          <p:cNvPr id="203" name="Google Shape;203;p3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Manufactured housing is an outgrowth of camping trailer production.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basic reason for manufactured housing is that the house can be manufactured at less cost than a site built house.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Manufactured houses are built at a central location and moved to the site.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site and foundation preparation, street and utility installation, house placement, and site completion are all part of construction technology.</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35"/>
        <p:cNvGrpSpPr/>
        <p:nvPr/>
      </p:nvGrpSpPr>
      <p:grpSpPr>
        <a:xfrm>
          <a:off x="0" y="0"/>
          <a:ext cx="0" cy="0"/>
          <a:chOff x="0" y="0"/>
          <a:chExt cx="0" cy="0"/>
        </a:xfrm>
      </p:grpSpPr>
      <p:sp>
        <p:nvSpPr>
          <p:cNvPr id="1336" name="Google Shape;1336;p2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Surveying a Site</a:t>
            </a:r>
            <a:endParaRPr/>
          </a:p>
        </p:txBody>
      </p:sp>
      <p:sp>
        <p:nvSpPr>
          <p:cNvPr id="1337" name="Google Shape;1337;p22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US Geological Survey (USGS) has previously mapped most of the country.</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Surveys</a:t>
            </a:r>
            <a:r>
              <a:rPr lang="en-US" sz="1600" b="0" i="0" u="none">
                <a:solidFill>
                  <a:schemeClr val="dk1"/>
                </a:solidFill>
                <a:latin typeface="Arial"/>
                <a:ea typeface="Arial"/>
                <a:cs typeface="Arial"/>
                <a:sym typeface="Arial"/>
              </a:rPr>
              <a:t> are needed for many types of construction jobs, including the laying of a road or building a house.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Monuments</a:t>
            </a:r>
            <a:r>
              <a:rPr lang="en-US" sz="1600" b="0" i="0" u="none">
                <a:solidFill>
                  <a:schemeClr val="dk1"/>
                </a:solidFill>
                <a:latin typeface="Arial"/>
                <a:ea typeface="Arial"/>
                <a:cs typeface="Arial"/>
                <a:sym typeface="Arial"/>
              </a:rPr>
              <a:t> are permanent </a:t>
            </a:r>
            <a:r>
              <a:rPr lang="en-US" sz="1600" b="1" i="0" u="none">
                <a:solidFill>
                  <a:schemeClr val="dk1"/>
                </a:solidFill>
                <a:latin typeface="Arial"/>
                <a:ea typeface="Arial"/>
                <a:cs typeface="Arial"/>
                <a:sym typeface="Arial"/>
              </a:rPr>
              <a:t>markers</a:t>
            </a:r>
            <a:r>
              <a:rPr lang="en-US" sz="1600" b="0" i="0" u="none">
                <a:solidFill>
                  <a:schemeClr val="dk1"/>
                </a:solidFill>
                <a:latin typeface="Arial"/>
                <a:ea typeface="Arial"/>
                <a:cs typeface="Arial"/>
                <a:sym typeface="Arial"/>
              </a:rPr>
              <a:t> installed by government agencies to identify locations of known elevation (height above sea level) (fig 16-8, page 272).</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Survey line</a:t>
            </a:r>
            <a:r>
              <a:rPr lang="en-US" sz="1600" b="0" i="0" u="none">
                <a:solidFill>
                  <a:schemeClr val="dk1"/>
                </a:solidFill>
                <a:latin typeface="Arial"/>
                <a:ea typeface="Arial"/>
                <a:cs typeface="Arial"/>
                <a:sym typeface="Arial"/>
              </a:rPr>
              <a:t>: A survey method in which a line is established along the center of the site. Land for a specified distance on either side of the line is included in the survey.</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Topographical surveys</a:t>
            </a:r>
            <a:r>
              <a:rPr lang="en-US" sz="1600" b="0" i="0" u="none">
                <a:solidFill>
                  <a:schemeClr val="dk1"/>
                </a:solidFill>
                <a:latin typeface="Arial"/>
                <a:ea typeface="Arial"/>
                <a:cs typeface="Arial"/>
                <a:sym typeface="Arial"/>
              </a:rPr>
              <a:t>: An examination of a parcel of land done in order to establish the land’s contours and its features on or below the surface.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Easements </a:t>
            </a:r>
            <a:r>
              <a:rPr lang="en-US" sz="1600" b="0" i="0" u="none">
                <a:solidFill>
                  <a:schemeClr val="dk1"/>
                </a:solidFill>
                <a:latin typeface="Arial"/>
                <a:ea typeface="Arial"/>
                <a:cs typeface="Arial"/>
                <a:sym typeface="Arial"/>
              </a:rPr>
              <a:t>are parts of the property used by utility companies to install and maintain the parts of their system that are above or below ground on the property. Buildings cannot be built on easements.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Setback</a:t>
            </a:r>
            <a:r>
              <a:rPr lang="en-US" sz="1600" b="0" i="0" u="none">
                <a:solidFill>
                  <a:schemeClr val="dk1"/>
                </a:solidFill>
                <a:latin typeface="Arial"/>
                <a:ea typeface="Arial"/>
                <a:cs typeface="Arial"/>
                <a:sym typeface="Arial"/>
              </a:rPr>
              <a:t> and side yard requirements: many communities require that buildings be set back a minimum distance from the street. Side yard requirements specify that a minimum distance be maintained between buildings.</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41"/>
        <p:cNvGrpSpPr/>
        <p:nvPr/>
      </p:nvGrpSpPr>
      <p:grpSpPr>
        <a:xfrm>
          <a:off x="0" y="0"/>
          <a:ext cx="0" cy="0"/>
          <a:chOff x="0" y="0"/>
          <a:chExt cx="0" cy="0"/>
        </a:xfrm>
      </p:grpSpPr>
      <p:sp>
        <p:nvSpPr>
          <p:cNvPr id="1342" name="Google Shape;1342;p2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Providing Access to the Site</a:t>
            </a:r>
            <a:endParaRPr/>
          </a:p>
        </p:txBody>
      </p:sp>
      <p:sp>
        <p:nvSpPr>
          <p:cNvPr id="1343" name="Google Shape;1343;p2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Creating gravel driveways and parking areas may be all that is needed to reach buildings constructed close to existing streets.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Highways, dams, bridges, and power plants, however ,can cause major access problems. Temporary roads may need to be built. Boats may be needed to transport employees to the work site.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It is the construction company’s responsibility to work with local government departments to reroute traffic.</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Even streams are rerouted when dams are built.</a:t>
            </a:r>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47"/>
        <p:cNvGrpSpPr/>
        <p:nvPr/>
      </p:nvGrpSpPr>
      <p:grpSpPr>
        <a:xfrm>
          <a:off x="0" y="0"/>
          <a:ext cx="0" cy="0"/>
          <a:chOff x="0" y="0"/>
          <a:chExt cx="0" cy="0"/>
        </a:xfrm>
      </p:grpSpPr>
      <p:sp>
        <p:nvSpPr>
          <p:cNvPr id="1348" name="Google Shape;1348;p2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Clearing the Site</a:t>
            </a:r>
            <a:endParaRPr/>
          </a:p>
        </p:txBody>
      </p:sp>
      <p:sp>
        <p:nvSpPr>
          <p:cNvPr id="1349" name="Google Shape;1349;p2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most common </a:t>
            </a:r>
            <a:r>
              <a:rPr lang="en-US" sz="1800" b="1" i="0" u="none">
                <a:solidFill>
                  <a:schemeClr val="dk1"/>
                </a:solidFill>
                <a:latin typeface="Arial"/>
                <a:ea typeface="Arial"/>
                <a:cs typeface="Arial"/>
                <a:sym typeface="Arial"/>
              </a:rPr>
              <a:t>clearing practices </a:t>
            </a:r>
            <a:r>
              <a:rPr lang="en-US" sz="1800" b="0" i="0" u="none">
                <a:solidFill>
                  <a:schemeClr val="dk1"/>
                </a:solidFill>
                <a:latin typeface="Arial"/>
                <a:ea typeface="Arial"/>
                <a:cs typeface="Arial"/>
                <a:sym typeface="Arial"/>
              </a:rPr>
              <a:t>are salvaging, demolishing, earthmoving, and disposal.</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Salvaging</a:t>
            </a:r>
            <a:r>
              <a:rPr lang="en-US" sz="1800" b="0" i="0" u="none">
                <a:solidFill>
                  <a:schemeClr val="dk1"/>
                </a:solidFill>
                <a:latin typeface="Arial"/>
                <a:ea typeface="Arial"/>
                <a:cs typeface="Arial"/>
                <a:sym typeface="Arial"/>
              </a:rPr>
              <a:t> involves the process of removing materials from buildings and other structures for use somewhere else.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Demolishing</a:t>
            </a:r>
            <a:r>
              <a:rPr lang="en-US" sz="1800" b="0" i="0" u="none">
                <a:solidFill>
                  <a:schemeClr val="dk1"/>
                </a:solidFill>
                <a:latin typeface="Arial"/>
                <a:ea typeface="Arial"/>
                <a:cs typeface="Arial"/>
                <a:sym typeface="Arial"/>
              </a:rPr>
              <a:t>: Destruction of existing buildings and landscaping done in order to clear the site for construction. </a:t>
            </a:r>
            <a:r>
              <a:rPr lang="en-US" sz="1800" b="1" i="0" u="none">
                <a:solidFill>
                  <a:schemeClr val="dk1"/>
                </a:solidFill>
                <a:latin typeface="Arial"/>
                <a:ea typeface="Arial"/>
                <a:cs typeface="Arial"/>
                <a:sym typeface="Arial"/>
              </a:rPr>
              <a:t>Wrecking </a:t>
            </a:r>
            <a:r>
              <a:rPr lang="en-US" sz="1800" b="0" i="0" u="none">
                <a:solidFill>
                  <a:schemeClr val="dk1"/>
                </a:solidFill>
                <a:latin typeface="Arial"/>
                <a:ea typeface="Arial"/>
                <a:cs typeface="Arial"/>
                <a:sym typeface="Arial"/>
              </a:rPr>
              <a:t>is a  method of demolition done using machinery. </a:t>
            </a:r>
            <a:r>
              <a:rPr lang="en-US" sz="1800" b="1" i="0" u="none">
                <a:solidFill>
                  <a:schemeClr val="dk1"/>
                </a:solidFill>
                <a:latin typeface="Arial"/>
                <a:ea typeface="Arial"/>
                <a:cs typeface="Arial"/>
                <a:sym typeface="Arial"/>
              </a:rPr>
              <a:t>Rubble </a:t>
            </a:r>
            <a:r>
              <a:rPr lang="en-US" sz="1800" b="0" i="0" u="none">
                <a:solidFill>
                  <a:schemeClr val="dk1"/>
                </a:solidFill>
                <a:latin typeface="Arial"/>
                <a:ea typeface="Arial"/>
                <a:cs typeface="Arial"/>
                <a:sym typeface="Arial"/>
              </a:rPr>
              <a:t>is the broken fragments of a demolished structure. </a:t>
            </a:r>
            <a:r>
              <a:rPr lang="en-US" sz="1800" b="1" i="0" u="none">
                <a:solidFill>
                  <a:schemeClr val="dk1"/>
                </a:solidFill>
                <a:latin typeface="Arial"/>
                <a:ea typeface="Arial"/>
                <a:cs typeface="Arial"/>
                <a:sym typeface="Arial"/>
              </a:rPr>
              <a:t>Blasting</a:t>
            </a:r>
            <a:r>
              <a:rPr lang="en-US" sz="1800" b="0" i="0" u="none">
                <a:solidFill>
                  <a:schemeClr val="dk1"/>
                </a:solidFill>
                <a:latin typeface="Arial"/>
                <a:ea typeface="Arial"/>
                <a:cs typeface="Arial"/>
                <a:sym typeface="Arial"/>
              </a:rPr>
              <a:t> is a demolition method that uses explosives to destroy structures and other objects.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Earthmoving</a:t>
            </a:r>
            <a:r>
              <a:rPr lang="en-US" sz="1800" b="0" i="0" u="none">
                <a:solidFill>
                  <a:schemeClr val="dk1"/>
                </a:solidFill>
                <a:latin typeface="Arial"/>
                <a:ea typeface="Arial"/>
                <a:cs typeface="Arial"/>
                <a:sym typeface="Arial"/>
              </a:rPr>
              <a:t>: The earthmoving process changes the surface of a site by shifting soil. Removing brush and other vegetation and digging out old building foundations are two examples of the earthmoving process.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Disposal</a:t>
            </a:r>
            <a:r>
              <a:rPr lang="en-US" sz="1800" b="0" i="0" u="none">
                <a:solidFill>
                  <a:schemeClr val="dk1"/>
                </a:solidFill>
                <a:latin typeface="Arial"/>
                <a:ea typeface="Arial"/>
                <a:cs typeface="Arial"/>
                <a:sym typeface="Arial"/>
              </a:rPr>
              <a:t>: Debris created while clearing a site must be removed. The debris is normally burned, buried, or hauled away. Burning is forbidden in many areas. </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53"/>
        <p:cNvGrpSpPr/>
        <p:nvPr/>
      </p:nvGrpSpPr>
      <p:grpSpPr>
        <a:xfrm>
          <a:off x="0" y="0"/>
          <a:ext cx="0" cy="0"/>
          <a:chOff x="0" y="0"/>
          <a:chExt cx="0" cy="0"/>
        </a:xfrm>
      </p:grpSpPr>
      <p:sp>
        <p:nvSpPr>
          <p:cNvPr id="1354" name="Google Shape;1354;p2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Locating a Structure</a:t>
            </a:r>
            <a:endParaRPr/>
          </a:p>
        </p:txBody>
      </p:sp>
      <p:sp>
        <p:nvSpPr>
          <p:cNvPr id="1355" name="Google Shape;1355;p2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Using a Centerline</a:t>
            </a:r>
            <a:r>
              <a:rPr lang="en-US" sz="2000" b="0" i="0" u="none">
                <a:solidFill>
                  <a:schemeClr val="dk1"/>
                </a:solidFill>
                <a:latin typeface="Arial"/>
                <a:ea typeface="Arial"/>
                <a:cs typeface="Arial"/>
                <a:sym typeface="Arial"/>
              </a:rPr>
              <a:t>: Roadways, tunnels, and piping systems are laid out on centerlines. A </a:t>
            </a:r>
            <a:r>
              <a:rPr lang="en-US" sz="2000" b="1" i="0" u="none">
                <a:solidFill>
                  <a:schemeClr val="dk1"/>
                </a:solidFill>
                <a:latin typeface="Arial"/>
                <a:ea typeface="Arial"/>
                <a:cs typeface="Arial"/>
                <a:sym typeface="Arial"/>
              </a:rPr>
              <a:t>centerline</a:t>
            </a:r>
            <a:r>
              <a:rPr lang="en-US" sz="2000" b="0" i="0" u="none">
                <a:solidFill>
                  <a:schemeClr val="dk1"/>
                </a:solidFill>
                <a:latin typeface="Arial"/>
                <a:ea typeface="Arial"/>
                <a:cs typeface="Arial"/>
                <a:sym typeface="Arial"/>
              </a:rPr>
              <a:t> passes through the middle of a project and indicates the horizontal and vertical placement of the project. </a:t>
            </a:r>
            <a:r>
              <a:rPr lang="en-US" sz="2000" b="1" i="0" u="none">
                <a:solidFill>
                  <a:schemeClr val="dk1"/>
                </a:solidFill>
                <a:latin typeface="Arial"/>
                <a:ea typeface="Arial"/>
                <a:cs typeface="Arial"/>
                <a:sym typeface="Arial"/>
              </a:rPr>
              <a:t>Cut and fill </a:t>
            </a:r>
            <a:r>
              <a:rPr lang="en-US" sz="2000" b="0" i="0" u="none">
                <a:solidFill>
                  <a:schemeClr val="dk1"/>
                </a:solidFill>
                <a:latin typeface="Arial"/>
                <a:ea typeface="Arial"/>
                <a:cs typeface="Arial"/>
                <a:sym typeface="Arial"/>
              </a:rPr>
              <a:t>is an earthmoving process that removes high spots and fills low spots. </a:t>
            </a:r>
            <a:r>
              <a:rPr lang="en-US" sz="2000" b="1" i="0" u="none">
                <a:solidFill>
                  <a:schemeClr val="dk1"/>
                </a:solidFill>
                <a:latin typeface="Arial"/>
                <a:ea typeface="Arial"/>
                <a:cs typeface="Arial"/>
                <a:sym typeface="Arial"/>
              </a:rPr>
              <a:t>Slope stakes </a:t>
            </a:r>
            <a:r>
              <a:rPr lang="en-US" sz="2000" b="0" i="0" u="none">
                <a:solidFill>
                  <a:schemeClr val="dk1"/>
                </a:solidFill>
                <a:latin typeface="Arial"/>
                <a:ea typeface="Arial"/>
                <a:cs typeface="Arial"/>
                <a:sym typeface="Arial"/>
              </a:rPr>
              <a:t>are markers that indicate the limit of the cut and fill at a given location.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Using a Baseline</a:t>
            </a:r>
            <a:r>
              <a:rPr lang="en-US" sz="2000" b="0" i="0" u="none">
                <a:solidFill>
                  <a:schemeClr val="dk1"/>
                </a:solidFill>
                <a:latin typeface="Arial"/>
                <a:ea typeface="Arial"/>
                <a:cs typeface="Arial"/>
                <a:sym typeface="Arial"/>
              </a:rPr>
              <a:t>: A </a:t>
            </a:r>
            <a:r>
              <a:rPr lang="en-US" sz="2000" b="1" i="0" u="none">
                <a:solidFill>
                  <a:schemeClr val="dk1"/>
                </a:solidFill>
                <a:latin typeface="Arial"/>
                <a:ea typeface="Arial"/>
                <a:cs typeface="Arial"/>
                <a:sym typeface="Arial"/>
              </a:rPr>
              <a:t>baseline</a:t>
            </a:r>
            <a:r>
              <a:rPr lang="en-US" sz="2000" b="0" i="0" u="none">
                <a:solidFill>
                  <a:schemeClr val="dk1"/>
                </a:solidFill>
                <a:latin typeface="Arial"/>
                <a:ea typeface="Arial"/>
                <a:cs typeface="Arial"/>
                <a:sym typeface="Arial"/>
              </a:rPr>
              <a:t> is a series of reference points that is used to establish the position of a building on a building site. A </a:t>
            </a:r>
            <a:r>
              <a:rPr lang="en-US" sz="2000" b="1" i="0" u="none">
                <a:solidFill>
                  <a:schemeClr val="dk1"/>
                </a:solidFill>
                <a:latin typeface="Arial"/>
                <a:ea typeface="Arial"/>
                <a:cs typeface="Arial"/>
                <a:sym typeface="Arial"/>
              </a:rPr>
              <a:t>center baseline </a:t>
            </a:r>
            <a:r>
              <a:rPr lang="en-US" sz="2000" b="0" i="0" u="none">
                <a:solidFill>
                  <a:schemeClr val="dk1"/>
                </a:solidFill>
                <a:latin typeface="Arial"/>
                <a:ea typeface="Arial"/>
                <a:cs typeface="Arial"/>
                <a:sym typeface="Arial"/>
              </a:rPr>
              <a:t>is a reference line that passes through the middle of the structure. An </a:t>
            </a:r>
            <a:r>
              <a:rPr lang="en-US" sz="2000" b="1" i="0" u="none">
                <a:solidFill>
                  <a:schemeClr val="dk1"/>
                </a:solidFill>
                <a:latin typeface="Arial"/>
                <a:ea typeface="Arial"/>
                <a:cs typeface="Arial"/>
                <a:sym typeface="Arial"/>
              </a:rPr>
              <a:t>offset baseline </a:t>
            </a:r>
            <a:r>
              <a:rPr lang="en-US" sz="2000" b="0" i="0" u="none">
                <a:solidFill>
                  <a:schemeClr val="dk1"/>
                </a:solidFill>
                <a:latin typeface="Arial"/>
                <a:ea typeface="Arial"/>
                <a:cs typeface="Arial"/>
                <a:sym typeface="Arial"/>
              </a:rPr>
              <a:t>is a reference line that is laid out at a distance from the building and parallel to the centerline. </a:t>
            </a:r>
            <a:r>
              <a:rPr lang="en-US" sz="2000" b="1" i="0" u="none">
                <a:solidFill>
                  <a:schemeClr val="dk1"/>
                </a:solidFill>
                <a:latin typeface="Arial"/>
                <a:ea typeface="Arial"/>
                <a:cs typeface="Arial"/>
                <a:sym typeface="Arial"/>
              </a:rPr>
              <a:t>Batter boards</a:t>
            </a:r>
            <a:r>
              <a:rPr lang="en-US" sz="2000" b="0" i="0" u="none">
                <a:solidFill>
                  <a:schemeClr val="dk1"/>
                </a:solidFill>
                <a:latin typeface="Arial"/>
                <a:ea typeface="Arial"/>
                <a:cs typeface="Arial"/>
                <a:sym typeface="Arial"/>
              </a:rPr>
              <a:t> are stake and board construction that mark the location of a structure. </a:t>
            </a:r>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59"/>
        <p:cNvGrpSpPr/>
        <p:nvPr/>
      </p:nvGrpSpPr>
      <p:grpSpPr>
        <a:xfrm>
          <a:off x="0" y="0"/>
          <a:ext cx="0" cy="0"/>
          <a:chOff x="0" y="0"/>
          <a:chExt cx="0" cy="0"/>
        </a:xfrm>
      </p:grpSpPr>
      <p:sp>
        <p:nvSpPr>
          <p:cNvPr id="1360" name="Google Shape;1360;p2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Locating Temporary Buildings</a:t>
            </a:r>
            <a:endParaRPr/>
          </a:p>
        </p:txBody>
      </p:sp>
      <p:sp>
        <p:nvSpPr>
          <p:cNvPr id="1361" name="Google Shape;1361;p22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Buildings or trailers </a:t>
            </a:r>
            <a:r>
              <a:rPr lang="en-US" sz="2000" b="0" i="0" u="none">
                <a:solidFill>
                  <a:schemeClr val="dk1"/>
                </a:solidFill>
                <a:latin typeface="Arial"/>
                <a:ea typeface="Arial"/>
                <a:cs typeface="Arial"/>
                <a:sym typeface="Arial"/>
              </a:rPr>
              <a:t>may be used for a field office and for tool and material storage.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may be possible to rent or lease the use of an adjacent vacant lot.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 some cases it may be necessary to park trucks or trailers on the site during the workday and remove them at the end of each day.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Obtaining Utilities</a:t>
            </a:r>
            <a:r>
              <a:rPr lang="en-US" sz="2000" b="0" i="0" u="none">
                <a:solidFill>
                  <a:schemeClr val="dk1"/>
                </a:solidFill>
                <a:latin typeface="Arial"/>
                <a:ea typeface="Arial"/>
                <a:cs typeface="Arial"/>
                <a:sym typeface="Arial"/>
              </a:rPr>
              <a:t>: Electricity, water, and telephones are required at a job site. In remote locations generators may be needed to produce electricity. Water may have to be pumped from a well, river, or lake. If cell phone service is spotty, satellite telephones may be required.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Securing the Site</a:t>
            </a:r>
            <a:r>
              <a:rPr lang="en-US" sz="2000" b="0" i="0" u="none">
                <a:solidFill>
                  <a:schemeClr val="dk1"/>
                </a:solidFill>
                <a:latin typeface="Arial"/>
                <a:ea typeface="Arial"/>
                <a:cs typeface="Arial"/>
                <a:sym typeface="Arial"/>
              </a:rPr>
              <a:t>: The most </a:t>
            </a:r>
            <a:r>
              <a:rPr lang="en-US" sz="2000" b="1" i="0" u="none">
                <a:solidFill>
                  <a:schemeClr val="dk1"/>
                </a:solidFill>
                <a:latin typeface="Arial"/>
                <a:ea typeface="Arial"/>
                <a:cs typeface="Arial"/>
                <a:sym typeface="Arial"/>
              </a:rPr>
              <a:t>secure sites </a:t>
            </a:r>
            <a:r>
              <a:rPr lang="en-US" sz="2000" b="0" i="0" u="none">
                <a:solidFill>
                  <a:schemeClr val="dk1"/>
                </a:solidFill>
                <a:latin typeface="Arial"/>
                <a:ea typeface="Arial"/>
                <a:cs typeface="Arial"/>
                <a:sym typeface="Arial"/>
              </a:rPr>
              <a:t>are barricaded by a high fence. Gates are closed and locked at the end of the workday.</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65"/>
        <p:cNvGrpSpPr/>
        <p:nvPr/>
      </p:nvGrpSpPr>
      <p:grpSpPr>
        <a:xfrm>
          <a:off x="0" y="0"/>
          <a:ext cx="0" cy="0"/>
          <a:chOff x="0" y="0"/>
          <a:chExt cx="0" cy="0"/>
        </a:xfrm>
      </p:grpSpPr>
      <p:sp>
        <p:nvSpPr>
          <p:cNvPr id="1366" name="Google Shape;1366;p2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367" name="Google Shape;1367;p2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Surveying</a:t>
            </a:r>
            <a:r>
              <a:rPr lang="en-US" sz="1400" b="0" i="0" u="none">
                <a:solidFill>
                  <a:schemeClr val="dk1"/>
                </a:solidFill>
                <a:latin typeface="Arial"/>
                <a:ea typeface="Arial"/>
                <a:cs typeface="Arial"/>
                <a:sym typeface="Arial"/>
              </a:rPr>
              <a:t> is the science of accurately locating a specific parcel of land on the earth’s surface.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a:t>
            </a:r>
            <a:r>
              <a:rPr lang="en-US" sz="1400" b="1" i="0" u="none">
                <a:solidFill>
                  <a:schemeClr val="dk1"/>
                </a:solidFill>
                <a:latin typeface="Arial"/>
                <a:ea typeface="Arial"/>
                <a:cs typeface="Arial"/>
                <a:sym typeface="Arial"/>
              </a:rPr>
              <a:t>transit</a:t>
            </a:r>
            <a:r>
              <a:rPr lang="en-US" sz="1400" b="0" i="0" u="none">
                <a:solidFill>
                  <a:schemeClr val="dk1"/>
                </a:solidFill>
                <a:latin typeface="Arial"/>
                <a:ea typeface="Arial"/>
                <a:cs typeface="Arial"/>
                <a:sym typeface="Arial"/>
              </a:rPr>
              <a:t> measures both vertical (up and down) and horizontal (right and left) angles.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Total stations </a:t>
            </a:r>
            <a:r>
              <a:rPr lang="en-US" sz="1400" b="0" i="0" u="none">
                <a:solidFill>
                  <a:schemeClr val="dk1"/>
                </a:solidFill>
                <a:latin typeface="Arial"/>
                <a:ea typeface="Arial"/>
                <a:cs typeface="Arial"/>
                <a:sym typeface="Arial"/>
              </a:rPr>
              <a:t>are electronic surveying instruments that combine the features of a transit with electronic distance and angle measurement. It stores data electronically.</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Survey line</a:t>
            </a:r>
            <a:r>
              <a:rPr lang="en-US" sz="1400" b="0" i="0" u="none">
                <a:solidFill>
                  <a:schemeClr val="dk1"/>
                </a:solidFill>
                <a:latin typeface="Arial"/>
                <a:ea typeface="Arial"/>
                <a:cs typeface="Arial"/>
                <a:sym typeface="Arial"/>
              </a:rPr>
              <a:t>: A survey method in which a line is established along the center of the site. Land for a specified distance on either side of the line is included in the survey.</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Topographical surveys</a:t>
            </a:r>
            <a:r>
              <a:rPr lang="en-US" sz="1400" b="0" i="0" u="none">
                <a:solidFill>
                  <a:schemeClr val="dk1"/>
                </a:solidFill>
                <a:latin typeface="Arial"/>
                <a:ea typeface="Arial"/>
                <a:cs typeface="Arial"/>
                <a:sym typeface="Arial"/>
              </a:rPr>
              <a:t>: An examination of a parcel of land done in order to establish the land’s contours and its features on or below the surface.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Easements </a:t>
            </a:r>
            <a:r>
              <a:rPr lang="en-US" sz="1400" b="0" i="0" u="none">
                <a:solidFill>
                  <a:schemeClr val="dk1"/>
                </a:solidFill>
                <a:latin typeface="Arial"/>
                <a:ea typeface="Arial"/>
                <a:cs typeface="Arial"/>
                <a:sym typeface="Arial"/>
              </a:rPr>
              <a:t>are parts of the property used by utility companies to install and maintain the parts of their system that are above or below ground on the property. Buildings cannot be built on easements.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The most common </a:t>
            </a:r>
            <a:r>
              <a:rPr lang="en-US" sz="1400" b="1" i="0" u="none">
                <a:solidFill>
                  <a:schemeClr val="dk1"/>
                </a:solidFill>
                <a:latin typeface="Arial"/>
                <a:ea typeface="Arial"/>
                <a:cs typeface="Arial"/>
                <a:sym typeface="Arial"/>
              </a:rPr>
              <a:t>clearing practices </a:t>
            </a:r>
            <a:r>
              <a:rPr lang="en-US" sz="1400" b="0" i="0" u="none">
                <a:solidFill>
                  <a:schemeClr val="dk1"/>
                </a:solidFill>
                <a:latin typeface="Arial"/>
                <a:ea typeface="Arial"/>
                <a:cs typeface="Arial"/>
                <a:sym typeface="Arial"/>
              </a:rPr>
              <a:t>are salvaging, demolishing, earthmoving, and disposal.</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a:t>
            </a:r>
            <a:r>
              <a:rPr lang="en-US" sz="1400" b="1" i="0" u="none">
                <a:solidFill>
                  <a:schemeClr val="dk1"/>
                </a:solidFill>
                <a:latin typeface="Arial"/>
                <a:ea typeface="Arial"/>
                <a:cs typeface="Arial"/>
                <a:sym typeface="Arial"/>
              </a:rPr>
              <a:t>centerline</a:t>
            </a:r>
            <a:r>
              <a:rPr lang="en-US" sz="1400" b="0" i="0" u="none">
                <a:solidFill>
                  <a:schemeClr val="dk1"/>
                </a:solidFill>
                <a:latin typeface="Arial"/>
                <a:ea typeface="Arial"/>
                <a:cs typeface="Arial"/>
                <a:sym typeface="Arial"/>
              </a:rPr>
              <a:t> passes through the middle of a project and indicates the horizontal and vertical placement of the project.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a:t>
            </a:r>
            <a:r>
              <a:rPr lang="en-US" sz="1400" b="1" i="0" u="none">
                <a:solidFill>
                  <a:schemeClr val="dk1"/>
                </a:solidFill>
                <a:latin typeface="Arial"/>
                <a:ea typeface="Arial"/>
                <a:cs typeface="Arial"/>
                <a:sym typeface="Arial"/>
              </a:rPr>
              <a:t>baseline</a:t>
            </a:r>
            <a:r>
              <a:rPr lang="en-US" sz="1400" b="0" i="0" u="none">
                <a:solidFill>
                  <a:schemeClr val="dk1"/>
                </a:solidFill>
                <a:latin typeface="Arial"/>
                <a:ea typeface="Arial"/>
                <a:cs typeface="Arial"/>
                <a:sym typeface="Arial"/>
              </a:rPr>
              <a:t> is a series of reference points that is used to establish the position of a building on a building site.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Buildings or trailers </a:t>
            </a:r>
            <a:r>
              <a:rPr lang="en-US" sz="1400" b="0" i="0" u="none">
                <a:solidFill>
                  <a:schemeClr val="dk1"/>
                </a:solidFill>
                <a:latin typeface="Arial"/>
                <a:ea typeface="Arial"/>
                <a:cs typeface="Arial"/>
                <a:sym typeface="Arial"/>
              </a:rPr>
              <a:t>may be used for a field office and for tool and material storage.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The most </a:t>
            </a:r>
            <a:r>
              <a:rPr lang="en-US" sz="1400" b="1" i="0" u="none">
                <a:solidFill>
                  <a:schemeClr val="dk1"/>
                </a:solidFill>
                <a:latin typeface="Arial"/>
                <a:ea typeface="Arial"/>
                <a:cs typeface="Arial"/>
                <a:sym typeface="Arial"/>
              </a:rPr>
              <a:t>secure sites </a:t>
            </a:r>
            <a:r>
              <a:rPr lang="en-US" sz="1400" b="0" i="0" u="none">
                <a:solidFill>
                  <a:schemeClr val="dk1"/>
                </a:solidFill>
                <a:latin typeface="Arial"/>
                <a:ea typeface="Arial"/>
                <a:cs typeface="Arial"/>
                <a:sym typeface="Arial"/>
              </a:rPr>
              <a:t>are barricaded by a high fence. Gates are closed and locked at the end of the workday.</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71"/>
        <p:cNvGrpSpPr/>
        <p:nvPr/>
      </p:nvGrpSpPr>
      <p:grpSpPr>
        <a:xfrm>
          <a:off x="0" y="0"/>
          <a:ext cx="0" cy="0"/>
          <a:chOff x="0" y="0"/>
          <a:chExt cx="0" cy="0"/>
        </a:xfrm>
      </p:grpSpPr>
      <p:sp>
        <p:nvSpPr>
          <p:cNvPr id="1372" name="Google Shape;1372;p22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17 Week 33 and 34</a:t>
            </a:r>
            <a:endParaRPr dirty="0"/>
          </a:p>
        </p:txBody>
      </p:sp>
      <p:sp>
        <p:nvSpPr>
          <p:cNvPr id="1373" name="Google Shape;1373;p2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Earthworks</a:t>
            </a:r>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77"/>
        <p:cNvGrpSpPr/>
        <p:nvPr/>
      </p:nvGrpSpPr>
      <p:grpSpPr>
        <a:xfrm>
          <a:off x="0" y="0"/>
          <a:ext cx="0" cy="0"/>
          <a:chOff x="0" y="0"/>
          <a:chExt cx="0" cy="0"/>
        </a:xfrm>
      </p:grpSpPr>
      <p:sp>
        <p:nvSpPr>
          <p:cNvPr id="1378" name="Google Shape;1378;p2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379" name="Google Shape;1379;p2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the purpose of stabilizing soil.</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hand tools and machines commonly used for earthwork.</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methods of loosening dense soil and rock.</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methods of excavation.</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how excavations are finished.</a:t>
            </a:r>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83"/>
        <p:cNvGrpSpPr/>
        <p:nvPr/>
      </p:nvGrpSpPr>
      <p:grpSpPr>
        <a:xfrm>
          <a:off x="0" y="0"/>
          <a:ext cx="0" cy="0"/>
          <a:chOff x="0" y="0"/>
          <a:chExt cx="0" cy="0"/>
        </a:xfrm>
      </p:grpSpPr>
      <p:sp>
        <p:nvSpPr>
          <p:cNvPr id="1384" name="Google Shape;1384;p2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1385" name="Google Shape;1385;p23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Earthwork</a:t>
            </a:r>
            <a:r>
              <a:rPr lang="en-US" sz="2000" b="0" i="0" u="none">
                <a:solidFill>
                  <a:schemeClr val="dk1"/>
                </a:solidFill>
                <a:latin typeface="Arial"/>
                <a:ea typeface="Arial"/>
                <a:cs typeface="Arial"/>
                <a:sym typeface="Arial"/>
              </a:rPr>
              <a:t> is changes made to the earth on a construction site.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Earthwork</a:t>
            </a:r>
            <a:r>
              <a:rPr lang="en-US" sz="2000" b="0" i="0" u="none">
                <a:solidFill>
                  <a:schemeClr val="dk1"/>
                </a:solidFill>
                <a:latin typeface="Arial"/>
                <a:ea typeface="Arial"/>
                <a:cs typeface="Arial"/>
                <a:sym typeface="Arial"/>
              </a:rPr>
              <a:t> includes stabilizing, loosening, excavating, transferring, and disposing of the earth.</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Bank soil </a:t>
            </a:r>
            <a:r>
              <a:rPr lang="en-US" sz="2000" b="0" i="0" u="none">
                <a:solidFill>
                  <a:schemeClr val="dk1"/>
                </a:solidFill>
                <a:latin typeface="Arial"/>
                <a:ea typeface="Arial"/>
                <a:cs typeface="Arial"/>
                <a:sym typeface="Arial"/>
              </a:rPr>
              <a:t>is soil that has not been disturbed through excavation.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Loose soil </a:t>
            </a:r>
            <a:r>
              <a:rPr lang="en-US" sz="2000" b="0" i="0" u="none">
                <a:solidFill>
                  <a:schemeClr val="dk1"/>
                </a:solidFill>
                <a:latin typeface="Arial"/>
                <a:ea typeface="Arial"/>
                <a:cs typeface="Arial"/>
                <a:sym typeface="Arial"/>
              </a:rPr>
              <a:t>is earth that has been broken up and contains air.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Swell </a:t>
            </a:r>
            <a:r>
              <a:rPr lang="en-US" sz="2000" b="0" i="0" u="none">
                <a:solidFill>
                  <a:schemeClr val="dk1"/>
                </a:solidFill>
                <a:latin typeface="Arial"/>
                <a:ea typeface="Arial"/>
                <a:cs typeface="Arial"/>
                <a:sym typeface="Arial"/>
              </a:rPr>
              <a:t>is the amount a soil increases in volume when it is excavated.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Compacted soil </a:t>
            </a:r>
            <a:r>
              <a:rPr lang="en-US" sz="2000" b="0" i="0" u="none">
                <a:solidFill>
                  <a:schemeClr val="dk1"/>
                </a:solidFill>
                <a:latin typeface="Arial"/>
                <a:ea typeface="Arial"/>
                <a:cs typeface="Arial"/>
                <a:sym typeface="Arial"/>
              </a:rPr>
              <a:t>is earth that is mechanically compressed to drive out air.</a:t>
            </a:r>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89"/>
        <p:cNvGrpSpPr/>
        <p:nvPr/>
      </p:nvGrpSpPr>
      <p:grpSpPr>
        <a:xfrm>
          <a:off x="0" y="0"/>
          <a:ext cx="0" cy="0"/>
          <a:chOff x="0" y="0"/>
          <a:chExt cx="0" cy="0"/>
        </a:xfrm>
      </p:grpSpPr>
      <p:sp>
        <p:nvSpPr>
          <p:cNvPr id="1390" name="Google Shape;1390;p2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Stabilization</a:t>
            </a:r>
            <a:endParaRPr/>
          </a:p>
        </p:txBody>
      </p:sp>
      <p:sp>
        <p:nvSpPr>
          <p:cNvPr id="1391" name="Google Shape;1391;p23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Stabilization</a:t>
            </a:r>
            <a:r>
              <a:rPr lang="en-US" sz="1800" b="0" i="0" u="none">
                <a:solidFill>
                  <a:schemeClr val="dk1"/>
                </a:solidFill>
                <a:latin typeface="Arial"/>
                <a:ea typeface="Arial"/>
                <a:cs typeface="Arial"/>
                <a:sym typeface="Arial"/>
              </a:rPr>
              <a:t> is a process that prevents the cave in of soil during construction.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Retaining walls </a:t>
            </a:r>
            <a:r>
              <a:rPr lang="en-US" sz="1800" b="0" i="0" u="none">
                <a:solidFill>
                  <a:schemeClr val="dk1"/>
                </a:solidFill>
                <a:latin typeface="Arial"/>
                <a:ea typeface="Arial"/>
                <a:cs typeface="Arial"/>
                <a:sym typeface="Arial"/>
              </a:rPr>
              <a:t>are temporary structures that support the sides of a hole.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In </a:t>
            </a:r>
            <a:r>
              <a:rPr lang="en-US" sz="1800" b="1" i="0" u="none">
                <a:solidFill>
                  <a:schemeClr val="dk1"/>
                </a:solidFill>
                <a:latin typeface="Arial"/>
                <a:ea typeface="Arial"/>
                <a:cs typeface="Arial"/>
                <a:sym typeface="Arial"/>
              </a:rPr>
              <a:t>sloping</a:t>
            </a:r>
            <a:r>
              <a:rPr lang="en-US" sz="1800" b="0" i="0" u="none">
                <a:solidFill>
                  <a:schemeClr val="dk1"/>
                </a:solidFill>
                <a:latin typeface="Arial"/>
                <a:ea typeface="Arial"/>
                <a:cs typeface="Arial"/>
                <a:sym typeface="Arial"/>
              </a:rPr>
              <a:t>, the sides of a hole are trimmed at an angle to prevent cave ins and reduce erosion.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Walers</a:t>
            </a:r>
            <a:r>
              <a:rPr lang="en-US" sz="1800" b="0" i="0" u="none">
                <a:solidFill>
                  <a:schemeClr val="dk1"/>
                </a:solidFill>
                <a:latin typeface="Arial"/>
                <a:ea typeface="Arial"/>
                <a:cs typeface="Arial"/>
                <a:sym typeface="Arial"/>
              </a:rPr>
              <a:t> made of timbers or steel beams support the sheathing in retaining walls.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Shoring</a:t>
            </a:r>
            <a:r>
              <a:rPr lang="en-US" sz="1800" b="0" i="0" u="none">
                <a:solidFill>
                  <a:schemeClr val="dk1"/>
                </a:solidFill>
                <a:latin typeface="Arial"/>
                <a:ea typeface="Arial"/>
                <a:cs typeface="Arial"/>
                <a:sym typeface="Arial"/>
              </a:rPr>
              <a:t> is angled supports used to brace the retaining walls in holes that are too wide for bracing to be used.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Treating</a:t>
            </a:r>
            <a:r>
              <a:rPr lang="en-US" sz="1800" b="0" i="0" u="none">
                <a:solidFill>
                  <a:schemeClr val="dk1"/>
                </a:solidFill>
                <a:latin typeface="Arial"/>
                <a:ea typeface="Arial"/>
                <a:cs typeface="Arial"/>
                <a:sym typeface="Arial"/>
              </a:rPr>
              <a:t> is a technique used to stabilize loose or porous soils.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Trench boxes </a:t>
            </a:r>
            <a:r>
              <a:rPr lang="en-US" sz="1800" b="0" i="0" u="none">
                <a:solidFill>
                  <a:schemeClr val="dk1"/>
                </a:solidFill>
                <a:latin typeface="Arial"/>
                <a:ea typeface="Arial"/>
                <a:cs typeface="Arial"/>
                <a:sym typeface="Arial"/>
              </a:rPr>
              <a:t>are manufactured devices that are placed in trenches to protect workers from cave ins.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Cofferdams</a:t>
            </a:r>
            <a:r>
              <a:rPr lang="en-US" sz="1800" b="0" i="0" u="none">
                <a:solidFill>
                  <a:schemeClr val="dk1"/>
                </a:solidFill>
                <a:latin typeface="Arial"/>
                <a:ea typeface="Arial"/>
                <a:cs typeface="Arial"/>
                <a:sym typeface="Arial"/>
              </a:rPr>
              <a:t> are enclosures that keep water out and support the sides of holes that are below water (fig 17-7, page 291).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09" name="Google Shape;209;p3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General contractors </a:t>
            </a:r>
            <a:r>
              <a:rPr lang="en-US" sz="1100" b="0" i="0" u="none">
                <a:solidFill>
                  <a:schemeClr val="dk1"/>
                </a:solidFill>
                <a:latin typeface="Arial"/>
                <a:ea typeface="Arial"/>
                <a:cs typeface="Arial"/>
                <a:sym typeface="Arial"/>
              </a:rPr>
              <a:t>assume responsibility for the completion of an entire project.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Subcontractors</a:t>
            </a:r>
            <a:r>
              <a:rPr lang="en-US" sz="1100" b="0" i="0" u="none">
                <a:solidFill>
                  <a:schemeClr val="dk1"/>
                </a:solidFill>
                <a:latin typeface="Arial"/>
                <a:ea typeface="Arial"/>
                <a:cs typeface="Arial"/>
                <a:sym typeface="Arial"/>
              </a:rPr>
              <a:t>, or specialty contractors, are responsible for a part of the project.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Construction technology </a:t>
            </a:r>
            <a:r>
              <a:rPr lang="en-US" sz="1100" b="0" i="0" u="none">
                <a:solidFill>
                  <a:schemeClr val="dk1"/>
                </a:solidFill>
                <a:latin typeface="Arial"/>
                <a:ea typeface="Arial"/>
                <a:cs typeface="Arial"/>
                <a:sym typeface="Arial"/>
              </a:rPr>
              <a:t>is defined as the knowledge needed to build constructed products.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Technology</a:t>
            </a:r>
            <a:r>
              <a:rPr lang="en-US" sz="1100" b="0" i="0" u="none">
                <a:solidFill>
                  <a:schemeClr val="dk1"/>
                </a:solidFill>
                <a:latin typeface="Arial"/>
                <a:ea typeface="Arial"/>
                <a:cs typeface="Arial"/>
                <a:sym typeface="Arial"/>
              </a:rPr>
              <a:t> is the use of acquired knowledge to do a task or job. In farming, this use of acquired knowledge is called agricultural technology.</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Using the </a:t>
            </a:r>
            <a:r>
              <a:rPr lang="en-US" sz="1100" b="1" i="0" u="none">
                <a:solidFill>
                  <a:schemeClr val="dk1"/>
                </a:solidFill>
                <a:latin typeface="Arial"/>
                <a:ea typeface="Arial"/>
                <a:cs typeface="Arial"/>
                <a:sym typeface="Arial"/>
              </a:rPr>
              <a:t>technological method</a:t>
            </a:r>
            <a:r>
              <a:rPr lang="en-US" sz="1100" b="0" i="0" u="none">
                <a:solidFill>
                  <a:schemeClr val="dk1"/>
                </a:solidFill>
                <a:latin typeface="Arial"/>
                <a:ea typeface="Arial"/>
                <a:cs typeface="Arial"/>
                <a:sym typeface="Arial"/>
              </a:rPr>
              <a:t>, problems are solved by evaluating various solutions, selecting the most appropriate solution, and producing a product to solve the problem.</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universal systems model </a:t>
            </a:r>
            <a:r>
              <a:rPr lang="en-US" sz="1100" b="0" i="0" u="none">
                <a:solidFill>
                  <a:schemeClr val="dk1"/>
                </a:solidFill>
                <a:latin typeface="Arial"/>
                <a:ea typeface="Arial"/>
                <a:cs typeface="Arial"/>
                <a:sym typeface="Arial"/>
              </a:rPr>
              <a:t>describes the elements that must be brought together to create a technological system. These elements include inputs, processes, outputs, and feedback.</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Feedback</a:t>
            </a:r>
            <a:r>
              <a:rPr lang="en-US" sz="1100" b="0" i="0" u="none">
                <a:solidFill>
                  <a:schemeClr val="dk1"/>
                </a:solidFill>
                <a:latin typeface="Arial"/>
                <a:ea typeface="Arial"/>
                <a:cs typeface="Arial"/>
                <a:sym typeface="Arial"/>
              </a:rPr>
              <a:t> is information about system performance. Production processes are monitored, and feedback is provided to ensure that the processes continue to meet quality standards. Feedback is provided to trigger corrective action to the appropriate part of the production process.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Without construction technology our present quality of life would be impossible. We enjoy climate controlled buildings. Safe drinking water is delivered from a water treatment plant. Water is carried away by sanitary sewers. Storm sewers carry away excess rainwater. We travel from one place to another using roads, railroads, airports and seaports. </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Chlorinating water </a:t>
            </a:r>
            <a:r>
              <a:rPr lang="en-US" sz="1100" b="0" i="0" u="none">
                <a:solidFill>
                  <a:schemeClr val="dk1"/>
                </a:solidFill>
                <a:latin typeface="Arial"/>
                <a:ea typeface="Arial"/>
                <a:cs typeface="Arial"/>
                <a:sym typeface="Arial"/>
              </a:rPr>
              <a:t>to kill the bacteria that caused cholera, typhoid, and dysentery began in London at the beginning of the 20</a:t>
            </a:r>
            <a:r>
              <a:rPr lang="en-US" sz="1100" b="0" i="0" u="none" baseline="30000">
                <a:solidFill>
                  <a:schemeClr val="dk1"/>
                </a:solidFill>
                <a:latin typeface="Arial"/>
                <a:ea typeface="Arial"/>
                <a:cs typeface="Arial"/>
                <a:sym typeface="Arial"/>
              </a:rPr>
              <a:t>th</a:t>
            </a:r>
            <a:r>
              <a:rPr lang="en-US" sz="1100" b="0" i="0" u="none">
                <a:solidFill>
                  <a:schemeClr val="dk1"/>
                </a:solidFill>
                <a:latin typeface="Arial"/>
                <a:ea typeface="Arial"/>
                <a:cs typeface="Arial"/>
                <a:sym typeface="Arial"/>
              </a:rPr>
              <a:t> century.</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Green construction </a:t>
            </a:r>
            <a:r>
              <a:rPr lang="en-US" sz="1100" b="0" i="0" u="none">
                <a:solidFill>
                  <a:schemeClr val="dk1"/>
                </a:solidFill>
                <a:latin typeface="Arial"/>
                <a:ea typeface="Arial"/>
                <a:cs typeface="Arial"/>
                <a:sym typeface="Arial"/>
              </a:rPr>
              <a:t>includes buildings that minimize the need for energy to heat, cool, and light the building, and selecting products that are sustainable (will continue to be available in the future).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Portable electric tools such as saws and drills improved productivity.</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Development of large excavating machines and cranes made highway construction much easier.</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purpose of </a:t>
            </a:r>
            <a:r>
              <a:rPr lang="en-US" sz="1100" b="1" i="0" u="none">
                <a:solidFill>
                  <a:schemeClr val="dk1"/>
                </a:solidFill>
                <a:latin typeface="Arial"/>
                <a:ea typeface="Arial"/>
                <a:cs typeface="Arial"/>
                <a:sym typeface="Arial"/>
              </a:rPr>
              <a:t>building codes </a:t>
            </a:r>
            <a:r>
              <a:rPr lang="en-US" sz="1100" b="0" i="0" u="none">
                <a:solidFill>
                  <a:schemeClr val="dk1"/>
                </a:solidFill>
                <a:latin typeface="Arial"/>
                <a:ea typeface="Arial"/>
                <a:cs typeface="Arial"/>
                <a:sym typeface="Arial"/>
              </a:rPr>
              <a:t>is to protect the health and safety of the people who use the buildings.</a:t>
            </a:r>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95"/>
        <p:cNvGrpSpPr/>
        <p:nvPr/>
      </p:nvGrpSpPr>
      <p:grpSpPr>
        <a:xfrm>
          <a:off x="0" y="0"/>
          <a:ext cx="0" cy="0"/>
          <a:chOff x="0" y="0"/>
          <a:chExt cx="0" cy="0"/>
        </a:xfrm>
      </p:grpSpPr>
      <p:sp>
        <p:nvSpPr>
          <p:cNvPr id="1396" name="Google Shape;1396;p2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Loosening</a:t>
            </a:r>
            <a:endParaRPr/>
          </a:p>
        </p:txBody>
      </p:sp>
      <p:sp>
        <p:nvSpPr>
          <p:cNvPr id="1397" name="Google Shape;1397;p23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Dense material must be loosened before it is moved.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most common method of </a:t>
            </a:r>
            <a:r>
              <a:rPr lang="en-US" sz="2400" b="1" i="0" u="none">
                <a:solidFill>
                  <a:schemeClr val="dk1"/>
                </a:solidFill>
                <a:latin typeface="Arial"/>
                <a:ea typeface="Arial"/>
                <a:cs typeface="Arial"/>
                <a:sym typeface="Arial"/>
              </a:rPr>
              <a:t>loosening </a:t>
            </a:r>
            <a:r>
              <a:rPr lang="en-US" sz="2400" b="0" i="0" u="none">
                <a:solidFill>
                  <a:schemeClr val="dk1"/>
                </a:solidFill>
                <a:latin typeface="Arial"/>
                <a:ea typeface="Arial"/>
                <a:cs typeface="Arial"/>
                <a:sym typeface="Arial"/>
              </a:rPr>
              <a:t>are blasting, breaking, ripping, and scarifying.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Breaking </a:t>
            </a:r>
            <a:r>
              <a:rPr lang="en-US" sz="2400" b="0" i="0" u="none">
                <a:solidFill>
                  <a:schemeClr val="dk1"/>
                </a:solidFill>
                <a:latin typeface="Arial"/>
                <a:ea typeface="Arial"/>
                <a:cs typeface="Arial"/>
                <a:sym typeface="Arial"/>
              </a:rPr>
              <a:t>is done by vibrating dense soil by an air hammer.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Ripping</a:t>
            </a:r>
            <a:r>
              <a:rPr lang="en-US" sz="2400" b="0" i="0" u="none">
                <a:solidFill>
                  <a:schemeClr val="dk1"/>
                </a:solidFill>
                <a:latin typeface="Arial"/>
                <a:ea typeface="Arial"/>
                <a:cs typeface="Arial"/>
                <a:sym typeface="Arial"/>
              </a:rPr>
              <a:t> tears dense material apart using a prong attached to the tractor.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Scarifying</a:t>
            </a:r>
            <a:r>
              <a:rPr lang="en-US" sz="2400" b="0" i="0" u="none">
                <a:solidFill>
                  <a:schemeClr val="dk1"/>
                </a:solidFill>
                <a:latin typeface="Arial"/>
                <a:ea typeface="Arial"/>
                <a:cs typeface="Arial"/>
                <a:sym typeface="Arial"/>
              </a:rPr>
              <a:t> is similar to ripping but the tool attached to the tractor has several prongs.</a:t>
            </a:r>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01"/>
        <p:cNvGrpSpPr/>
        <p:nvPr/>
      </p:nvGrpSpPr>
      <p:grpSpPr>
        <a:xfrm>
          <a:off x="0" y="0"/>
          <a:ext cx="0" cy="0"/>
          <a:chOff x="0" y="0"/>
          <a:chExt cx="0" cy="0"/>
        </a:xfrm>
      </p:grpSpPr>
      <p:sp>
        <p:nvSpPr>
          <p:cNvPr id="1402" name="Google Shape;1402;p2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Excavation</a:t>
            </a:r>
            <a:endParaRPr/>
          </a:p>
        </p:txBody>
      </p:sp>
      <p:sp>
        <p:nvSpPr>
          <p:cNvPr id="1403" name="Google Shape;1403;p23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Excavation</a:t>
            </a:r>
            <a:r>
              <a:rPr lang="en-US" sz="1400" b="0" i="0" u="none">
                <a:solidFill>
                  <a:schemeClr val="dk1"/>
                </a:solidFill>
                <a:latin typeface="Arial"/>
                <a:ea typeface="Arial"/>
                <a:cs typeface="Arial"/>
                <a:sym typeface="Arial"/>
              </a:rPr>
              <a:t> is the process of digging, moving, and removing earth at a construction site.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Frost line</a:t>
            </a:r>
            <a:r>
              <a:rPr lang="en-US" sz="1400" b="0" i="0" u="none">
                <a:solidFill>
                  <a:schemeClr val="dk1"/>
                </a:solidFill>
                <a:latin typeface="Arial"/>
                <a:ea typeface="Arial"/>
                <a:cs typeface="Arial"/>
                <a:sym typeface="Arial"/>
              </a:rPr>
              <a:t>: For small structures such as a backyard shed, excavation must extend </a:t>
            </a:r>
            <a:r>
              <a:rPr lang="en-US" sz="1400" b="1" i="0" u="none">
                <a:solidFill>
                  <a:schemeClr val="dk1"/>
                </a:solidFill>
                <a:latin typeface="Arial"/>
                <a:ea typeface="Arial"/>
                <a:cs typeface="Arial"/>
                <a:sym typeface="Arial"/>
              </a:rPr>
              <a:t>below</a:t>
            </a:r>
            <a:r>
              <a:rPr lang="en-US" sz="1400" b="0" i="0" u="none">
                <a:solidFill>
                  <a:schemeClr val="dk1"/>
                </a:solidFill>
                <a:latin typeface="Arial"/>
                <a:ea typeface="Arial"/>
                <a:cs typeface="Arial"/>
                <a:sym typeface="Arial"/>
              </a:rPr>
              <a:t> the point at which frost penetrates the soil (frost line).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Bulk pit excavation</a:t>
            </a:r>
            <a:r>
              <a:rPr lang="en-US" sz="1400" b="0" i="0" u="none">
                <a:solidFill>
                  <a:schemeClr val="dk1"/>
                </a:solidFill>
                <a:latin typeface="Arial"/>
                <a:ea typeface="Arial"/>
                <a:cs typeface="Arial"/>
                <a:sym typeface="Arial"/>
              </a:rPr>
              <a:t>: Digging a wide, deep area and removing the spoil.</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Spoil</a:t>
            </a:r>
            <a:r>
              <a:rPr lang="en-US" sz="1400" b="0" i="0" u="none">
                <a:solidFill>
                  <a:schemeClr val="dk1"/>
                </a:solidFill>
                <a:latin typeface="Arial"/>
                <a:ea typeface="Arial"/>
                <a:cs typeface="Arial"/>
                <a:sym typeface="Arial"/>
              </a:rPr>
              <a:t>: Soil and rock that is removed during excavation.</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Bulk wide area excavation</a:t>
            </a:r>
            <a:r>
              <a:rPr lang="en-US" sz="1400" b="0" i="0" u="none">
                <a:solidFill>
                  <a:schemeClr val="dk1"/>
                </a:solidFill>
                <a:latin typeface="Arial"/>
                <a:ea typeface="Arial"/>
                <a:cs typeface="Arial"/>
                <a:sym typeface="Arial"/>
              </a:rPr>
              <a:t>: Shallow digging done over a large, easily accessed area.</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Borrow pits</a:t>
            </a:r>
            <a:r>
              <a:rPr lang="en-US" sz="1400" b="0" i="0" u="none">
                <a:solidFill>
                  <a:schemeClr val="dk1"/>
                </a:solidFill>
                <a:latin typeface="Arial"/>
                <a:ea typeface="Arial"/>
                <a:cs typeface="Arial"/>
                <a:sym typeface="Arial"/>
              </a:rPr>
              <a:t>: Holes dug to provide soil for another area.</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Loose bulk excavation</a:t>
            </a:r>
            <a:r>
              <a:rPr lang="en-US" sz="1400" b="0" i="0" u="none">
                <a:solidFill>
                  <a:schemeClr val="dk1"/>
                </a:solidFill>
                <a:latin typeface="Arial"/>
                <a:ea typeface="Arial"/>
                <a:cs typeface="Arial"/>
                <a:sym typeface="Arial"/>
              </a:rPr>
              <a:t>: Moving loose material from one location to another without hauling.</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Limited area vertical excavation</a:t>
            </a:r>
            <a:r>
              <a:rPr lang="en-US" sz="1400" b="0" i="0" u="none">
                <a:solidFill>
                  <a:schemeClr val="dk1"/>
                </a:solidFill>
                <a:latin typeface="Arial"/>
                <a:ea typeface="Arial"/>
                <a:cs typeface="Arial"/>
                <a:sym typeface="Arial"/>
              </a:rPr>
              <a:t>: involves digging a small area to a considerable depth (basement shelter).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Trench Excavation</a:t>
            </a:r>
            <a:r>
              <a:rPr lang="en-US" sz="1400" b="0" i="0" u="none">
                <a:solidFill>
                  <a:schemeClr val="dk1"/>
                </a:solidFill>
                <a:latin typeface="Arial"/>
                <a:ea typeface="Arial"/>
                <a:cs typeface="Arial"/>
                <a:sym typeface="Arial"/>
              </a:rPr>
              <a:t>: Digging long narrow holes for underground utilities such as water and sewer pipes.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Dredging</a:t>
            </a:r>
            <a:r>
              <a:rPr lang="en-US" sz="1400" b="0" i="0" u="none">
                <a:solidFill>
                  <a:schemeClr val="dk1"/>
                </a:solidFill>
                <a:latin typeface="Arial"/>
                <a:ea typeface="Arial"/>
                <a:cs typeface="Arial"/>
                <a:sym typeface="Arial"/>
              </a:rPr>
              <a:t>: involves removing soil or other material from below water. Often used to increase the depth of harbors and river channels.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Tunneling</a:t>
            </a:r>
            <a:r>
              <a:rPr lang="en-US" sz="1400" b="0" i="0" u="none">
                <a:solidFill>
                  <a:schemeClr val="dk1"/>
                </a:solidFill>
                <a:latin typeface="Arial"/>
                <a:ea typeface="Arial"/>
                <a:cs typeface="Arial"/>
                <a:sym typeface="Arial"/>
              </a:rPr>
              <a:t>: is excavation that is done completely underground and requires all spoil to be removed. Subway systems are built using tunneling. Steel or concrete liners are installed against the tunnel walls to prevent cave-ins as excavation proceeds.</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07"/>
        <p:cNvGrpSpPr/>
        <p:nvPr/>
      </p:nvGrpSpPr>
      <p:grpSpPr>
        <a:xfrm>
          <a:off x="0" y="0"/>
          <a:ext cx="0" cy="0"/>
          <a:chOff x="0" y="0"/>
          <a:chExt cx="0" cy="0"/>
        </a:xfrm>
      </p:grpSpPr>
      <p:sp>
        <p:nvSpPr>
          <p:cNvPr id="1408" name="Google Shape;1408;p2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Transfer and Disposal</a:t>
            </a:r>
            <a:endParaRPr/>
          </a:p>
        </p:txBody>
      </p:sp>
      <p:sp>
        <p:nvSpPr>
          <p:cNvPr id="1409" name="Google Shape;1409;p23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Excavation creates spoil that occupies space on the building site.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spoil must be disposed of in some way.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It is normally used, dumped, or sold.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Conveyors</a:t>
            </a:r>
            <a:r>
              <a:rPr lang="en-US" sz="3200" b="0" i="0" u="none">
                <a:solidFill>
                  <a:schemeClr val="dk1"/>
                </a:solidFill>
                <a:latin typeface="Arial"/>
                <a:ea typeface="Arial"/>
                <a:cs typeface="Arial"/>
                <a:sym typeface="Arial"/>
              </a:rPr>
              <a:t>: are moving belts that are used to transport soil short distances.</a:t>
            </a:r>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13"/>
        <p:cNvGrpSpPr/>
        <p:nvPr/>
      </p:nvGrpSpPr>
      <p:grpSpPr>
        <a:xfrm>
          <a:off x="0" y="0"/>
          <a:ext cx="0" cy="0"/>
          <a:chOff x="0" y="0"/>
          <a:chExt cx="0" cy="0"/>
        </a:xfrm>
      </p:grpSpPr>
      <p:sp>
        <p:nvSpPr>
          <p:cNvPr id="1414" name="Google Shape;1414;p2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Finish Excavating</a:t>
            </a:r>
            <a:endParaRPr/>
          </a:p>
        </p:txBody>
      </p:sp>
      <p:sp>
        <p:nvSpPr>
          <p:cNvPr id="1415" name="Google Shape;1415;p23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Grading</a:t>
            </a:r>
            <a:r>
              <a:rPr lang="en-US" sz="2800" b="0" i="0" u="none">
                <a:solidFill>
                  <a:schemeClr val="dk1"/>
                </a:solidFill>
                <a:latin typeface="Arial"/>
                <a:ea typeface="Arial"/>
                <a:cs typeface="Arial"/>
                <a:sym typeface="Arial"/>
              </a:rPr>
              <a:t>: is done to smooth and level soil in preparation for landscaping or roadbeds.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Crawler tractors are able to travel over soft earth and apply a tremendous amount of pulling or pushing force without spinning the track.</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Caterpillar continues to be a leader in the development and production of construction equipment.</a:t>
            </a:r>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19"/>
        <p:cNvGrpSpPr/>
        <p:nvPr/>
      </p:nvGrpSpPr>
      <p:grpSpPr>
        <a:xfrm>
          <a:off x="0" y="0"/>
          <a:ext cx="0" cy="0"/>
          <a:chOff x="0" y="0"/>
          <a:chExt cx="0" cy="0"/>
        </a:xfrm>
      </p:grpSpPr>
      <p:sp>
        <p:nvSpPr>
          <p:cNvPr id="1420" name="Google Shape;1420;p2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421" name="Google Shape;1421;p23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Earthwork</a:t>
            </a:r>
            <a:r>
              <a:rPr lang="en-US" sz="1600" b="0" i="0" u="none">
                <a:solidFill>
                  <a:schemeClr val="dk1"/>
                </a:solidFill>
                <a:latin typeface="Arial"/>
                <a:ea typeface="Arial"/>
                <a:cs typeface="Arial"/>
                <a:sym typeface="Arial"/>
              </a:rPr>
              <a:t> includes stabilizing, loosening, excavating, transferring, and disposing of the earth.</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Stabilization</a:t>
            </a:r>
            <a:r>
              <a:rPr lang="en-US" sz="1600" b="0" i="0" u="none">
                <a:solidFill>
                  <a:schemeClr val="dk1"/>
                </a:solidFill>
                <a:latin typeface="Arial"/>
                <a:ea typeface="Arial"/>
                <a:cs typeface="Arial"/>
                <a:sym typeface="Arial"/>
              </a:rPr>
              <a:t> is a process that prevents the cave in of soil during construction.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most common method of </a:t>
            </a:r>
            <a:r>
              <a:rPr lang="en-US" sz="1600" b="1" i="0" u="none">
                <a:solidFill>
                  <a:schemeClr val="dk1"/>
                </a:solidFill>
                <a:latin typeface="Arial"/>
                <a:ea typeface="Arial"/>
                <a:cs typeface="Arial"/>
                <a:sym typeface="Arial"/>
              </a:rPr>
              <a:t>loosening </a:t>
            </a:r>
            <a:r>
              <a:rPr lang="en-US" sz="1600" b="0" i="0" u="none">
                <a:solidFill>
                  <a:schemeClr val="dk1"/>
                </a:solidFill>
                <a:latin typeface="Arial"/>
                <a:ea typeface="Arial"/>
                <a:cs typeface="Arial"/>
                <a:sym typeface="Arial"/>
              </a:rPr>
              <a:t>are blasting, breaking, ripping, and scarifying.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Excavation</a:t>
            </a:r>
            <a:r>
              <a:rPr lang="en-US" sz="1600" b="0" i="0" u="none">
                <a:solidFill>
                  <a:schemeClr val="dk1"/>
                </a:solidFill>
                <a:latin typeface="Arial"/>
                <a:ea typeface="Arial"/>
                <a:cs typeface="Arial"/>
                <a:sym typeface="Arial"/>
              </a:rPr>
              <a:t> is the process of digging, moving, and removing earth at a construction site.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Frost line</a:t>
            </a:r>
            <a:r>
              <a:rPr lang="en-US" sz="1600" b="0" i="0" u="none">
                <a:solidFill>
                  <a:schemeClr val="dk1"/>
                </a:solidFill>
                <a:latin typeface="Arial"/>
                <a:ea typeface="Arial"/>
                <a:cs typeface="Arial"/>
                <a:sym typeface="Arial"/>
              </a:rPr>
              <a:t>: For small structures such as a backyard shed, excavation must extend below the point at which frost penetrates the soil (frost line).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Dredging</a:t>
            </a:r>
            <a:r>
              <a:rPr lang="en-US" sz="1600" b="0" i="0" u="none">
                <a:solidFill>
                  <a:schemeClr val="dk1"/>
                </a:solidFill>
                <a:latin typeface="Arial"/>
                <a:ea typeface="Arial"/>
                <a:cs typeface="Arial"/>
                <a:sym typeface="Arial"/>
              </a:rPr>
              <a:t>: involves removing soil or other material from below water. Often used to increase the depth of harbors and river channels.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Tunneling</a:t>
            </a:r>
            <a:r>
              <a:rPr lang="en-US" sz="1600" b="0" i="0" u="none">
                <a:solidFill>
                  <a:schemeClr val="dk1"/>
                </a:solidFill>
                <a:latin typeface="Arial"/>
                <a:ea typeface="Arial"/>
                <a:cs typeface="Arial"/>
                <a:sym typeface="Arial"/>
              </a:rPr>
              <a:t>: is excavation that is done completely underground and requires all spoil to be removed. Subway systems are built using tunneling. Steel or concrete liners are installed against the tunnel walls to prevent cave-ins as excavation proceeds.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Grading</a:t>
            </a:r>
            <a:r>
              <a:rPr lang="en-US" sz="1600" b="0" i="0" u="none">
                <a:solidFill>
                  <a:schemeClr val="dk1"/>
                </a:solidFill>
                <a:latin typeface="Arial"/>
                <a:ea typeface="Arial"/>
                <a:cs typeface="Arial"/>
                <a:sym typeface="Arial"/>
              </a:rPr>
              <a:t>: is done to smooth and level soil in preparation for landscaping or roadbeds.</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25"/>
        <p:cNvGrpSpPr/>
        <p:nvPr/>
      </p:nvGrpSpPr>
      <p:grpSpPr>
        <a:xfrm>
          <a:off x="0" y="0"/>
          <a:ext cx="0" cy="0"/>
          <a:chOff x="0" y="0"/>
          <a:chExt cx="0" cy="0"/>
        </a:xfrm>
      </p:grpSpPr>
      <p:sp>
        <p:nvSpPr>
          <p:cNvPr id="1426" name="Google Shape;1426;p237"/>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18 Week 35 and 36</a:t>
            </a:r>
            <a:endParaRPr dirty="0"/>
          </a:p>
        </p:txBody>
      </p:sp>
      <p:sp>
        <p:nvSpPr>
          <p:cNvPr id="1427" name="Google Shape;1427;p23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Foundations</a:t>
            </a:r>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31"/>
        <p:cNvGrpSpPr/>
        <p:nvPr/>
      </p:nvGrpSpPr>
      <p:grpSpPr>
        <a:xfrm>
          <a:off x="0" y="0"/>
          <a:ext cx="0" cy="0"/>
          <a:chOff x="0" y="0"/>
          <a:chExt cx="0" cy="0"/>
        </a:xfrm>
      </p:grpSpPr>
      <p:sp>
        <p:nvSpPr>
          <p:cNvPr id="1432" name="Google Shape;1432;p2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433" name="Google Shape;1433;p23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construction of basic types of foundations.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purpose of reinforcing steel in foundations.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Name the parts of concrete wall forms.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how construction walls can be made waterproof.</a:t>
            </a:r>
            <a:endParaRPr/>
          </a:p>
          <a:p>
            <a:pPr marL="34290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37"/>
        <p:cNvGrpSpPr/>
        <p:nvPr/>
      </p:nvGrpSpPr>
      <p:grpSpPr>
        <a:xfrm>
          <a:off x="0" y="0"/>
          <a:ext cx="0" cy="0"/>
          <a:chOff x="0" y="0"/>
          <a:chExt cx="0" cy="0"/>
        </a:xfrm>
      </p:grpSpPr>
      <p:sp>
        <p:nvSpPr>
          <p:cNvPr id="1438" name="Google Shape;1438;p2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1439" name="Google Shape;1439;p23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a:t>
            </a:r>
            <a:r>
              <a:rPr lang="en-US" sz="2400" b="1" i="0" u="none">
                <a:solidFill>
                  <a:schemeClr val="dk1"/>
                </a:solidFill>
                <a:latin typeface="Arial"/>
                <a:ea typeface="Arial"/>
                <a:cs typeface="Arial"/>
                <a:sym typeface="Arial"/>
              </a:rPr>
              <a:t>structure</a:t>
            </a:r>
            <a:r>
              <a:rPr lang="en-US" sz="2400" b="0" i="0" u="none">
                <a:solidFill>
                  <a:schemeClr val="dk1"/>
                </a:solidFill>
                <a:latin typeface="Arial"/>
                <a:ea typeface="Arial"/>
                <a:cs typeface="Arial"/>
                <a:sym typeface="Arial"/>
              </a:rPr>
              <a:t> consists of a substructure and a superstructure.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t>
            </a:r>
            <a:r>
              <a:rPr lang="en-US" sz="2400" b="1" i="0" u="none">
                <a:solidFill>
                  <a:schemeClr val="dk1"/>
                </a:solidFill>
                <a:latin typeface="Arial"/>
                <a:ea typeface="Arial"/>
                <a:cs typeface="Arial"/>
                <a:sym typeface="Arial"/>
              </a:rPr>
              <a:t>substructure</a:t>
            </a:r>
            <a:r>
              <a:rPr lang="en-US" sz="2400" b="0" i="0" u="none">
                <a:solidFill>
                  <a:schemeClr val="dk1"/>
                </a:solidFill>
                <a:latin typeface="Arial"/>
                <a:ea typeface="Arial"/>
                <a:cs typeface="Arial"/>
                <a:sym typeface="Arial"/>
              </a:rPr>
              <a:t> is all structural work below the ground level.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t>
            </a:r>
            <a:r>
              <a:rPr lang="en-US" sz="2400" b="1" i="0" u="none">
                <a:solidFill>
                  <a:schemeClr val="dk1"/>
                </a:solidFill>
                <a:latin typeface="Arial"/>
                <a:ea typeface="Arial"/>
                <a:cs typeface="Arial"/>
                <a:sym typeface="Arial"/>
              </a:rPr>
              <a:t>superstructure</a:t>
            </a:r>
            <a:r>
              <a:rPr lang="en-US" sz="2400" b="0" i="0" u="none">
                <a:solidFill>
                  <a:schemeClr val="dk1"/>
                </a:solidFill>
                <a:latin typeface="Arial"/>
                <a:ea typeface="Arial"/>
                <a:cs typeface="Arial"/>
                <a:sym typeface="Arial"/>
              </a:rPr>
              <a:t> is all structural work above ground level.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Foundation</a:t>
            </a:r>
            <a:r>
              <a:rPr lang="en-US" sz="2400" b="0" i="0" u="none">
                <a:solidFill>
                  <a:schemeClr val="dk1"/>
                </a:solidFill>
                <a:latin typeface="Arial"/>
                <a:ea typeface="Arial"/>
                <a:cs typeface="Arial"/>
                <a:sym typeface="Arial"/>
              </a:rPr>
              <a:t>: is a base that transfers the load created by a building to the earth supporting it.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Bearing surface</a:t>
            </a:r>
            <a:r>
              <a:rPr lang="en-US" sz="2400" b="0" i="0" u="none">
                <a:solidFill>
                  <a:schemeClr val="dk1"/>
                </a:solidFill>
                <a:latin typeface="Arial"/>
                <a:ea typeface="Arial"/>
                <a:cs typeface="Arial"/>
                <a:sym typeface="Arial"/>
              </a:rPr>
              <a:t>: is the point of contact between the substructure and the earth.</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Footings</a:t>
            </a:r>
            <a:r>
              <a:rPr lang="en-US" sz="2400" b="0" i="0" u="none">
                <a:solidFill>
                  <a:schemeClr val="dk1"/>
                </a:solidFill>
                <a:latin typeface="Arial"/>
                <a:ea typeface="Arial"/>
                <a:cs typeface="Arial"/>
                <a:sym typeface="Arial"/>
              </a:rPr>
              <a:t> are designed to spread the weight of the structure over a greater area.</a:t>
            </a:r>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43"/>
        <p:cNvGrpSpPr/>
        <p:nvPr/>
      </p:nvGrpSpPr>
      <p:grpSpPr>
        <a:xfrm>
          <a:off x="0" y="0"/>
          <a:ext cx="0" cy="0"/>
          <a:chOff x="0" y="0"/>
          <a:chExt cx="0" cy="0"/>
        </a:xfrm>
      </p:grpSpPr>
      <p:sp>
        <p:nvSpPr>
          <p:cNvPr id="1444" name="Google Shape;1444;p2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Foundations</a:t>
            </a:r>
            <a:endParaRPr/>
          </a:p>
        </p:txBody>
      </p:sp>
      <p:sp>
        <p:nvSpPr>
          <p:cNvPr id="1445" name="Google Shape;1445;p24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Spread Foundations</a:t>
            </a:r>
            <a:r>
              <a:rPr lang="en-US" sz="2800" b="0" i="0" u="none">
                <a:solidFill>
                  <a:schemeClr val="dk1"/>
                </a:solidFill>
                <a:latin typeface="Arial"/>
                <a:ea typeface="Arial"/>
                <a:cs typeface="Arial"/>
                <a:sym typeface="Arial"/>
              </a:rPr>
              <a:t>: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Most small buildings have spread foundations (fig 18-2, page 307).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flat concrete footings are wider than the walls are thick.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footings are placed below the frost line.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foundation is built on top of the footing.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Poured concrete or concrete blocks are most often used for the walls.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49"/>
        <p:cNvGrpSpPr/>
        <p:nvPr/>
      </p:nvGrpSpPr>
      <p:grpSpPr>
        <a:xfrm>
          <a:off x="0" y="0"/>
          <a:ext cx="0" cy="0"/>
          <a:chOff x="0" y="0"/>
          <a:chExt cx="0" cy="0"/>
        </a:xfrm>
      </p:grpSpPr>
      <p:sp>
        <p:nvSpPr>
          <p:cNvPr id="1450" name="Google Shape;1450;p2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Foundations</a:t>
            </a:r>
            <a:endParaRPr/>
          </a:p>
        </p:txBody>
      </p:sp>
      <p:sp>
        <p:nvSpPr>
          <p:cNvPr id="1451" name="Google Shape;1451;p24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Floating Foundations</a:t>
            </a:r>
            <a:r>
              <a:rPr lang="en-US" sz="2400" b="0" i="0" u="none">
                <a:solidFill>
                  <a:schemeClr val="dk1"/>
                </a:solidFill>
                <a:latin typeface="Arial"/>
                <a:ea typeface="Arial"/>
                <a:cs typeface="Arial"/>
                <a:sym typeface="Arial"/>
              </a:rPr>
              <a:t>: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Light buildings built on soft soil use floating foundations.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single reinforced concrete slab supports the building.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Rebar and welded wire reinforcing are used to strengthen the concrete.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slab needs extra strength under walls and columns.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More concrete and steel are added at these locations (fig 18-3, page 307).</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Water and sewer pipes, electrical conduit, and any other utilities that are required are roughed in below the slab.</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3"/>
        <p:cNvGrpSpPr/>
        <p:nvPr/>
      </p:nvGrpSpPr>
      <p:grpSpPr>
        <a:xfrm>
          <a:off x="0" y="0"/>
          <a:ext cx="0" cy="0"/>
          <a:chOff x="0" y="0"/>
          <a:chExt cx="0" cy="0"/>
        </a:xfrm>
      </p:grpSpPr>
      <p:sp>
        <p:nvSpPr>
          <p:cNvPr id="214" name="Google Shape;214;p3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 Week 3 and 4</a:t>
            </a:r>
            <a:endParaRPr dirty="0"/>
          </a:p>
        </p:txBody>
      </p:sp>
      <p:sp>
        <p:nvSpPr>
          <p:cNvPr id="215" name="Google Shape;215;p3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Planning for and Controlling Construction</a:t>
            </a:r>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55"/>
        <p:cNvGrpSpPr/>
        <p:nvPr/>
      </p:nvGrpSpPr>
      <p:grpSpPr>
        <a:xfrm>
          <a:off x="0" y="0"/>
          <a:ext cx="0" cy="0"/>
          <a:chOff x="0" y="0"/>
          <a:chExt cx="0" cy="0"/>
        </a:xfrm>
      </p:grpSpPr>
      <p:sp>
        <p:nvSpPr>
          <p:cNvPr id="1456" name="Google Shape;1456;p2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Foundations</a:t>
            </a:r>
            <a:endParaRPr/>
          </a:p>
        </p:txBody>
      </p:sp>
      <p:sp>
        <p:nvSpPr>
          <p:cNvPr id="1457" name="Google Shape;1457;p24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Friction Pile Foundation</a:t>
            </a:r>
            <a:r>
              <a:rPr lang="en-US" sz="2800" b="0" i="0" u="none">
                <a:solidFill>
                  <a:schemeClr val="dk1"/>
                </a:solidFill>
                <a:latin typeface="Arial"/>
                <a:ea typeface="Arial"/>
                <a:cs typeface="Arial"/>
                <a:sym typeface="Arial"/>
              </a:rPr>
              <a: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Friction piles adhere to the soil they are driven through, creating friction between the pile and the soil, and providing stability.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cluster of piles are used under columns (fig 18-4, page 308).</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They are capped with a mat of steel reinforced concrete. This </a:t>
            </a:r>
            <a:r>
              <a:rPr lang="en-US" sz="2800" b="1" i="0" u="none">
                <a:solidFill>
                  <a:schemeClr val="dk1"/>
                </a:solidFill>
                <a:latin typeface="Arial"/>
                <a:ea typeface="Arial"/>
                <a:cs typeface="Arial"/>
                <a:sym typeface="Arial"/>
              </a:rPr>
              <a:t>pile cap </a:t>
            </a:r>
            <a:r>
              <a:rPr lang="en-US" sz="2800" b="0" i="0" u="none">
                <a:solidFill>
                  <a:schemeClr val="dk1"/>
                </a:solidFill>
                <a:latin typeface="Arial"/>
                <a:ea typeface="Arial"/>
                <a:cs typeface="Arial"/>
                <a:sym typeface="Arial"/>
              </a:rPr>
              <a:t>spreads the weight evenly over all the piles and serves as a footing for walls and columns.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61"/>
        <p:cNvGrpSpPr/>
        <p:nvPr/>
      </p:nvGrpSpPr>
      <p:grpSpPr>
        <a:xfrm>
          <a:off x="0" y="0"/>
          <a:ext cx="0" cy="0"/>
          <a:chOff x="0" y="0"/>
          <a:chExt cx="0" cy="0"/>
        </a:xfrm>
      </p:grpSpPr>
      <p:sp>
        <p:nvSpPr>
          <p:cNvPr id="1462" name="Google Shape;1462;p2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Foundations</a:t>
            </a:r>
            <a:endParaRPr/>
          </a:p>
        </p:txBody>
      </p:sp>
      <p:sp>
        <p:nvSpPr>
          <p:cNvPr id="1463" name="Google Shape;1463;p24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Bearing Pile Foundation</a:t>
            </a:r>
            <a:r>
              <a:rPr lang="en-US" sz="2800" b="0" i="0" u="none">
                <a:solidFill>
                  <a:schemeClr val="dk1"/>
                </a:solidFill>
                <a:latin typeface="Arial"/>
                <a:ea typeface="Arial"/>
                <a:cs typeface="Arial"/>
                <a:sym typeface="Arial"/>
              </a:rPr>
              <a: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Bearing piles transmit the weight of the structure to the bearing surface (bedrock).</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Bearing piles are longer than friction piles (fig 18-5, page 308).</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Like friction piles, bearing piles are used in clusters.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steel reinforced concrete cap is used for each cluster of piles and serves as the footing for foundation walls and columns.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67"/>
        <p:cNvGrpSpPr/>
        <p:nvPr/>
      </p:nvGrpSpPr>
      <p:grpSpPr>
        <a:xfrm>
          <a:off x="0" y="0"/>
          <a:ext cx="0" cy="0"/>
          <a:chOff x="0" y="0"/>
          <a:chExt cx="0" cy="0"/>
        </a:xfrm>
      </p:grpSpPr>
      <p:sp>
        <p:nvSpPr>
          <p:cNvPr id="1468" name="Google Shape;1468;p2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Foundations</a:t>
            </a:r>
            <a:endParaRPr/>
          </a:p>
        </p:txBody>
      </p:sp>
      <p:sp>
        <p:nvSpPr>
          <p:cNvPr id="1469" name="Google Shape;1469;p24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Pier Foundation</a:t>
            </a:r>
            <a:r>
              <a:rPr lang="en-US" sz="3200" b="0" i="0" u="none">
                <a:solidFill>
                  <a:schemeClr val="dk1"/>
                </a:solidFill>
                <a:latin typeface="Arial"/>
                <a:ea typeface="Arial"/>
                <a:cs typeface="Arial"/>
                <a:sym typeface="Arial"/>
              </a:rPr>
              <a: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Piers are supports made by drilling or digging holes that are then filled with steel reinforced concrete.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During excavation, liners called caissons are used to keep the water out. </a:t>
            </a:r>
            <a:r>
              <a:rPr lang="en-US" sz="3200" b="1" i="0" u="none">
                <a:solidFill>
                  <a:schemeClr val="dk1"/>
                </a:solidFill>
                <a:latin typeface="Arial"/>
                <a:ea typeface="Arial"/>
                <a:cs typeface="Arial"/>
                <a:sym typeface="Arial"/>
              </a:rPr>
              <a:t>Caissions </a:t>
            </a:r>
            <a:r>
              <a:rPr lang="en-US" sz="3200" b="0" i="0" u="none">
                <a:solidFill>
                  <a:schemeClr val="dk1"/>
                </a:solidFill>
                <a:latin typeface="Arial"/>
                <a:ea typeface="Arial"/>
                <a:cs typeface="Arial"/>
                <a:sym typeface="Arial"/>
              </a:rPr>
              <a:t>are large steel pipes that are inserted as the hole is being drilled.</a:t>
            </a:r>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73"/>
        <p:cNvGrpSpPr/>
        <p:nvPr/>
      </p:nvGrpSpPr>
      <p:grpSpPr>
        <a:xfrm>
          <a:off x="0" y="0"/>
          <a:ext cx="0" cy="0"/>
          <a:chOff x="0" y="0"/>
          <a:chExt cx="0" cy="0"/>
        </a:xfrm>
      </p:grpSpPr>
      <p:sp>
        <p:nvSpPr>
          <p:cNvPr id="1474" name="Google Shape;1474;p24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Building a Spread Foundation</a:t>
            </a:r>
            <a:endParaRPr/>
          </a:p>
        </p:txBody>
      </p:sp>
      <p:sp>
        <p:nvSpPr>
          <p:cNvPr id="1475" name="Google Shape;1475;p24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trench for the concrete </a:t>
            </a:r>
            <a:r>
              <a:rPr lang="en-US" sz="1800" b="1" i="0" u="none">
                <a:solidFill>
                  <a:schemeClr val="dk1"/>
                </a:solidFill>
                <a:latin typeface="Arial"/>
                <a:ea typeface="Arial"/>
                <a:cs typeface="Arial"/>
                <a:sym typeface="Arial"/>
              </a:rPr>
              <a:t>footing </a:t>
            </a:r>
            <a:r>
              <a:rPr lang="en-US" sz="1800" b="0" i="0" u="none">
                <a:solidFill>
                  <a:schemeClr val="dk1"/>
                </a:solidFill>
                <a:latin typeface="Arial"/>
                <a:ea typeface="Arial"/>
                <a:cs typeface="Arial"/>
                <a:sym typeface="Arial"/>
              </a:rPr>
              <a:t>must extend below the frost line.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sides of the excavation must be protected against cave-ins.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Concrete Footing</a:t>
            </a:r>
            <a:r>
              <a:rPr lang="en-US" sz="1800" b="0" i="0" u="none">
                <a:solidFill>
                  <a:schemeClr val="dk1"/>
                </a:solidFill>
                <a:latin typeface="Arial"/>
                <a:ea typeface="Arial"/>
                <a:cs typeface="Arial"/>
                <a:sym typeface="Arial"/>
              </a:rPr>
              <a:t>: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Footings are constructed before foundation walls are constructed. Water in the trench must be pumped out before work can begin.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Form boards are placed on the outside and inside of the footings. The forms are held in place with stakes. Horizontal rebar is placed next. Concrete is then placed into the forms.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If the foundation wall will be made from concrete, a keyway and short lengths of rebar are inserted in the liquid concrete (fig 18-11, page 311). A</a:t>
            </a:r>
            <a:r>
              <a:rPr lang="en-US" sz="1800" b="1" i="0" u="none">
                <a:solidFill>
                  <a:schemeClr val="dk1"/>
                </a:solidFill>
                <a:latin typeface="Arial"/>
                <a:ea typeface="Arial"/>
                <a:cs typeface="Arial"/>
                <a:sym typeface="Arial"/>
              </a:rPr>
              <a:t> keyway </a:t>
            </a:r>
            <a:r>
              <a:rPr lang="en-US" sz="1800" b="0" i="0" u="none">
                <a:solidFill>
                  <a:schemeClr val="dk1"/>
                </a:solidFill>
                <a:latin typeface="Arial"/>
                <a:ea typeface="Arial"/>
                <a:cs typeface="Arial"/>
                <a:sym typeface="Arial"/>
              </a:rPr>
              <a:t>is a groove molded down the center of the footing, that strengthens the joint between the footing and the foundation wall.</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Plastic sheets can be used to cover the concrete to keep it moist. Insulating blankets or straw is used to prevent freezing during cold weather.</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79"/>
        <p:cNvGrpSpPr/>
        <p:nvPr/>
      </p:nvGrpSpPr>
      <p:grpSpPr>
        <a:xfrm>
          <a:off x="0" y="0"/>
          <a:ext cx="0" cy="0"/>
          <a:chOff x="0" y="0"/>
          <a:chExt cx="0" cy="0"/>
        </a:xfrm>
      </p:grpSpPr>
      <p:sp>
        <p:nvSpPr>
          <p:cNvPr id="1480" name="Google Shape;1480;p2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Building a Spread Foundation</a:t>
            </a:r>
            <a:endParaRPr/>
          </a:p>
        </p:txBody>
      </p:sp>
      <p:sp>
        <p:nvSpPr>
          <p:cNvPr id="1481" name="Google Shape;1481;p24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Concrete Foundation Walls</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Foundation walls </a:t>
            </a:r>
            <a:r>
              <a:rPr lang="en-US" sz="2400" b="0" i="0" u="none">
                <a:solidFill>
                  <a:schemeClr val="dk1"/>
                </a:solidFill>
                <a:latin typeface="Arial"/>
                <a:ea typeface="Arial"/>
                <a:cs typeface="Arial"/>
                <a:sym typeface="Arial"/>
              </a:rPr>
              <a:t>are usually made of poured concrete or concrete blocks.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Poured walls require forms to create their shape (fig 18-12, page 313).</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Form oil </a:t>
            </a:r>
            <a:r>
              <a:rPr lang="en-US" sz="2400" b="0" i="0" u="none">
                <a:solidFill>
                  <a:schemeClr val="dk1"/>
                </a:solidFill>
                <a:latin typeface="Arial"/>
                <a:ea typeface="Arial"/>
                <a:cs typeface="Arial"/>
                <a:sym typeface="Arial"/>
              </a:rPr>
              <a:t>allows easy removal of the forms after the concrete hardens.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poured concrete is allowed to cure for at least one day before the forms are removed.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Any defects on the surface are repaired as soon as the forms are removed.</a:t>
            </a:r>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85"/>
        <p:cNvGrpSpPr/>
        <p:nvPr/>
      </p:nvGrpSpPr>
      <p:grpSpPr>
        <a:xfrm>
          <a:off x="0" y="0"/>
          <a:ext cx="0" cy="0"/>
          <a:chOff x="0" y="0"/>
          <a:chExt cx="0" cy="0"/>
        </a:xfrm>
      </p:grpSpPr>
      <p:sp>
        <p:nvSpPr>
          <p:cNvPr id="1486" name="Google Shape;1486;p2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Waterproofing Foundation Walls</a:t>
            </a:r>
            <a:endParaRPr/>
          </a:p>
        </p:txBody>
      </p:sp>
      <p:sp>
        <p:nvSpPr>
          <p:cNvPr id="1487" name="Google Shape;1487;p24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Foundation drains </a:t>
            </a:r>
            <a:r>
              <a:rPr lang="en-US" sz="2400" b="0" i="0" u="none">
                <a:solidFill>
                  <a:schemeClr val="dk1"/>
                </a:solidFill>
                <a:latin typeface="Arial"/>
                <a:ea typeface="Arial"/>
                <a:cs typeface="Arial"/>
                <a:sym typeface="Arial"/>
              </a:rPr>
              <a:t>are plastic pipes that contain many small holes in its wall to remove water from the soil around the foundation (fig 18-17, page 316).</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Gravel placed over the pipe prevents the soil from clogging the pipe.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Open cell insulation placed on the outside of the foundation wall prevents water from reaching the wall.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Parging</a:t>
            </a:r>
            <a:r>
              <a:rPr lang="en-US" sz="2400" b="0" i="0" u="none">
                <a:solidFill>
                  <a:schemeClr val="dk1"/>
                </a:solidFill>
                <a:latin typeface="Arial"/>
                <a:ea typeface="Arial"/>
                <a:cs typeface="Arial"/>
                <a:sym typeface="Arial"/>
              </a:rPr>
              <a:t> is a layer of mortar put on the outside of concrete block foundation walls to increase water resistance (fig 18-19, page 316).</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traditional waterproof coating is </a:t>
            </a:r>
            <a:r>
              <a:rPr lang="en-US" sz="2400" b="1" i="0" u="none">
                <a:solidFill>
                  <a:schemeClr val="dk1"/>
                </a:solidFill>
                <a:latin typeface="Arial"/>
                <a:ea typeface="Arial"/>
                <a:cs typeface="Arial"/>
                <a:sym typeface="Arial"/>
              </a:rPr>
              <a:t>asphalt</a:t>
            </a:r>
            <a:r>
              <a:rPr lang="en-US" sz="2400" b="0" i="0" u="none">
                <a:solidFill>
                  <a:schemeClr val="dk1"/>
                </a:solidFill>
                <a:latin typeface="Arial"/>
                <a:ea typeface="Arial"/>
                <a:cs typeface="Arial"/>
                <a:sym typeface="Arial"/>
              </a:rPr>
              <a:t>, a sticky black petroleum product.</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91"/>
        <p:cNvGrpSpPr/>
        <p:nvPr/>
      </p:nvGrpSpPr>
      <p:grpSpPr>
        <a:xfrm>
          <a:off x="0" y="0"/>
          <a:ext cx="0" cy="0"/>
          <a:chOff x="0" y="0"/>
          <a:chExt cx="0" cy="0"/>
        </a:xfrm>
      </p:grpSpPr>
      <p:sp>
        <p:nvSpPr>
          <p:cNvPr id="1492" name="Google Shape;1492;p2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493" name="Google Shape;1493;p24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Foundation</a:t>
            </a:r>
            <a:r>
              <a:rPr lang="en-US" sz="1400" b="0" i="0" u="none">
                <a:solidFill>
                  <a:schemeClr val="dk1"/>
                </a:solidFill>
                <a:latin typeface="Arial"/>
                <a:ea typeface="Arial"/>
                <a:cs typeface="Arial"/>
                <a:sym typeface="Arial"/>
              </a:rPr>
              <a:t>: is a base that transfers the load created by a building to the earth supporting it.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Spread Foundations</a:t>
            </a:r>
            <a:r>
              <a:rPr lang="en-US" sz="1400" b="0" i="0" u="none">
                <a:solidFill>
                  <a:schemeClr val="dk1"/>
                </a:solidFill>
                <a:latin typeface="Arial"/>
                <a:ea typeface="Arial"/>
                <a:cs typeface="Arial"/>
                <a:sym typeface="Arial"/>
              </a:rPr>
              <a:t>: Most small buildings have spread foundations.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Floating Foundations</a:t>
            </a:r>
            <a:r>
              <a:rPr lang="en-US" sz="1400" b="0" i="0" u="none">
                <a:solidFill>
                  <a:schemeClr val="dk1"/>
                </a:solidFill>
                <a:latin typeface="Arial"/>
                <a:ea typeface="Arial"/>
                <a:cs typeface="Arial"/>
                <a:sym typeface="Arial"/>
              </a:rPr>
              <a:t>: Light buildings built on soft soil use floating foundations.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Friction Pile Foundation</a:t>
            </a:r>
            <a:r>
              <a:rPr lang="en-US" sz="1400" b="0" i="0" u="none">
                <a:solidFill>
                  <a:schemeClr val="dk1"/>
                </a:solidFill>
                <a:latin typeface="Arial"/>
                <a:ea typeface="Arial"/>
                <a:cs typeface="Arial"/>
                <a:sym typeface="Arial"/>
              </a:rPr>
              <a:t>: Friction piles adhere to the soil they are driven through, creating friction between the pile and the soil, and providing stability.</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Bearing Pile Foundation</a:t>
            </a:r>
            <a:r>
              <a:rPr lang="en-US" sz="1400" b="0" i="0" u="none">
                <a:solidFill>
                  <a:schemeClr val="dk1"/>
                </a:solidFill>
                <a:latin typeface="Arial"/>
                <a:ea typeface="Arial"/>
                <a:cs typeface="Arial"/>
                <a:sym typeface="Arial"/>
              </a:rPr>
              <a:t>: Bearing piles transmit the weight of the structure to the bearing surface (bedrock).</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Pier Foundation</a:t>
            </a:r>
            <a:r>
              <a:rPr lang="en-US" sz="1400" b="0" i="0" u="none">
                <a:solidFill>
                  <a:schemeClr val="dk1"/>
                </a:solidFill>
                <a:latin typeface="Arial"/>
                <a:ea typeface="Arial"/>
                <a:cs typeface="Arial"/>
                <a:sym typeface="Arial"/>
              </a:rPr>
              <a:t>: Piers are supports made by drilling or digging holes that are then filled with steel reinforced concrete.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The trench for the concrete </a:t>
            </a:r>
            <a:r>
              <a:rPr lang="en-US" sz="1400" b="1" i="0" u="none">
                <a:solidFill>
                  <a:schemeClr val="dk1"/>
                </a:solidFill>
                <a:latin typeface="Arial"/>
                <a:ea typeface="Arial"/>
                <a:cs typeface="Arial"/>
                <a:sym typeface="Arial"/>
              </a:rPr>
              <a:t>footing </a:t>
            </a:r>
            <a:r>
              <a:rPr lang="en-US" sz="1400" b="0" i="0" u="none">
                <a:solidFill>
                  <a:schemeClr val="dk1"/>
                </a:solidFill>
                <a:latin typeface="Arial"/>
                <a:ea typeface="Arial"/>
                <a:cs typeface="Arial"/>
                <a:sym typeface="Arial"/>
              </a:rPr>
              <a:t>must extend below the frost line.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a:t>
            </a:r>
            <a:r>
              <a:rPr lang="en-US" sz="1400" b="1" i="0" u="none">
                <a:solidFill>
                  <a:schemeClr val="dk1"/>
                </a:solidFill>
                <a:latin typeface="Arial"/>
                <a:ea typeface="Arial"/>
                <a:cs typeface="Arial"/>
                <a:sym typeface="Arial"/>
              </a:rPr>
              <a:t> keyway </a:t>
            </a:r>
            <a:r>
              <a:rPr lang="en-US" sz="1400" b="0" i="0" u="none">
                <a:solidFill>
                  <a:schemeClr val="dk1"/>
                </a:solidFill>
                <a:latin typeface="Arial"/>
                <a:ea typeface="Arial"/>
                <a:cs typeface="Arial"/>
                <a:sym typeface="Arial"/>
              </a:rPr>
              <a:t>is a groove molded down the center of the footing, that strengthens the joint between the footing and the foundation wall.</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Foundation walls </a:t>
            </a:r>
            <a:r>
              <a:rPr lang="en-US" sz="1400" b="0" i="0" u="none">
                <a:solidFill>
                  <a:schemeClr val="dk1"/>
                </a:solidFill>
                <a:latin typeface="Arial"/>
                <a:ea typeface="Arial"/>
                <a:cs typeface="Arial"/>
                <a:sym typeface="Arial"/>
              </a:rPr>
              <a:t>are usually made of poured concrete or concrete blocks.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Foundation drains </a:t>
            </a:r>
            <a:r>
              <a:rPr lang="en-US" sz="1400" b="0" i="0" u="none">
                <a:solidFill>
                  <a:schemeClr val="dk1"/>
                </a:solidFill>
                <a:latin typeface="Arial"/>
                <a:ea typeface="Arial"/>
                <a:cs typeface="Arial"/>
                <a:sym typeface="Arial"/>
              </a:rPr>
              <a:t>are plastic pipes that contain many small holes in its wall to remove water from the soil around the foundation.</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traditional waterproof coating is </a:t>
            </a:r>
            <a:r>
              <a:rPr lang="en-US" sz="1400" b="1" i="0" u="none">
                <a:solidFill>
                  <a:schemeClr val="dk1"/>
                </a:solidFill>
                <a:latin typeface="Arial"/>
                <a:ea typeface="Arial"/>
                <a:cs typeface="Arial"/>
                <a:sym typeface="Arial"/>
              </a:rPr>
              <a:t>asphalt</a:t>
            </a:r>
            <a:r>
              <a:rPr lang="en-US" sz="1400" b="0" i="0" u="none">
                <a:solidFill>
                  <a:schemeClr val="dk1"/>
                </a:solidFill>
                <a:latin typeface="Arial"/>
                <a:ea typeface="Arial"/>
                <a:cs typeface="Arial"/>
                <a:sym typeface="Arial"/>
              </a:rPr>
              <a:t>, a sticky black petroleum product.</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97"/>
        <p:cNvGrpSpPr/>
        <p:nvPr/>
      </p:nvGrpSpPr>
      <p:grpSpPr>
        <a:xfrm>
          <a:off x="0" y="0"/>
          <a:ext cx="0" cy="0"/>
          <a:chOff x="0" y="0"/>
          <a:chExt cx="0" cy="0"/>
        </a:xfrm>
      </p:grpSpPr>
      <p:sp>
        <p:nvSpPr>
          <p:cNvPr id="1498" name="Google Shape;1498;p249"/>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19 Week 37 and 38</a:t>
            </a:r>
            <a:endParaRPr dirty="0"/>
          </a:p>
        </p:txBody>
      </p:sp>
      <p:sp>
        <p:nvSpPr>
          <p:cNvPr id="1499" name="Google Shape;1499;p24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Floors</a:t>
            </a:r>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03"/>
        <p:cNvGrpSpPr/>
        <p:nvPr/>
      </p:nvGrpSpPr>
      <p:grpSpPr>
        <a:xfrm>
          <a:off x="0" y="0"/>
          <a:ext cx="0" cy="0"/>
          <a:chOff x="0" y="0"/>
          <a:chExt cx="0" cy="0"/>
        </a:xfrm>
      </p:grpSpPr>
      <p:sp>
        <p:nvSpPr>
          <p:cNvPr id="1504" name="Google Shape;1504;p2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505" name="Google Shape;1505;p25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between the types of frame superstructures.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process of installing beams, girders, and posts.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framing members of a floor frame.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List the steps for installing subflooring.</a:t>
            </a:r>
            <a:endParaRPr/>
          </a:p>
          <a:p>
            <a:pPr marL="34290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09"/>
        <p:cNvGrpSpPr/>
        <p:nvPr/>
      </p:nvGrpSpPr>
      <p:grpSpPr>
        <a:xfrm>
          <a:off x="0" y="0"/>
          <a:ext cx="0" cy="0"/>
          <a:chOff x="0" y="0"/>
          <a:chExt cx="0" cy="0"/>
        </a:xfrm>
      </p:grpSpPr>
      <p:sp>
        <p:nvSpPr>
          <p:cNvPr id="1510" name="Google Shape;1510;p25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Superstructures</a:t>
            </a:r>
            <a:endParaRPr/>
          </a:p>
        </p:txBody>
      </p:sp>
      <p:sp>
        <p:nvSpPr>
          <p:cNvPr id="1511" name="Google Shape;1511;p25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a:t>
            </a:r>
            <a:r>
              <a:rPr lang="en-US" sz="2000" b="1" i="0" u="none">
                <a:solidFill>
                  <a:schemeClr val="dk1"/>
                </a:solidFill>
                <a:latin typeface="Arial"/>
                <a:ea typeface="Arial"/>
                <a:cs typeface="Arial"/>
                <a:sym typeface="Arial"/>
              </a:rPr>
              <a:t>superstructure</a:t>
            </a:r>
            <a:r>
              <a:rPr lang="en-US" sz="2000" b="0" i="0" u="none">
                <a:solidFill>
                  <a:schemeClr val="dk1"/>
                </a:solidFill>
                <a:latin typeface="Arial"/>
                <a:ea typeface="Arial"/>
                <a:cs typeface="Arial"/>
                <a:sym typeface="Arial"/>
              </a:rPr>
              <a:t> is the part of the building that is above the foundation.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Mass superstructures: </a:t>
            </a:r>
            <a:r>
              <a:rPr lang="en-US" sz="2000" b="0" i="0" u="none">
                <a:solidFill>
                  <a:schemeClr val="dk1"/>
                </a:solidFill>
                <a:latin typeface="Arial"/>
                <a:ea typeface="Arial"/>
                <a:cs typeface="Arial"/>
                <a:sym typeface="Arial"/>
              </a:rPr>
              <a:t>are solid with little or no open space inside them. Hydroelectric dams are an example of a steel reinforced mass superstructure.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Bearing Wall Superstructures</a:t>
            </a:r>
            <a:r>
              <a:rPr lang="en-US" sz="2000" b="0" i="0" u="none">
                <a:solidFill>
                  <a:schemeClr val="dk1"/>
                </a:solidFill>
                <a:latin typeface="Arial"/>
                <a:ea typeface="Arial"/>
                <a:cs typeface="Arial"/>
                <a:sym typeface="Arial"/>
              </a:rPr>
              <a:t>: are buildings that have thick walls made stone or brick held together with mortar. Today, bearing walls are seldom used in buildings with more than two stories.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Frame Superstructures</a:t>
            </a:r>
            <a:r>
              <a:rPr lang="en-US" sz="2000" b="0" i="0" u="none">
                <a:solidFill>
                  <a:schemeClr val="dk1"/>
                </a:solidFill>
                <a:latin typeface="Arial"/>
                <a:ea typeface="Arial"/>
                <a:cs typeface="Arial"/>
                <a:sym typeface="Arial"/>
              </a:rPr>
              <a:t>: have a skeleton made of wood, reinforced concrete, or steel. Most modern buildings have frame superstructures. The basic components of a frame superstructure are the floors, columns, and ceiling or roof. Wood frames are used in one to four storey buildings. Reinforced concrete frames are used in multi storey buildings. The tallest buildings use steel frames.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21" name="Google Shape;221;p3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List the conditions necessary for an economically justifiable construction project.</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Discuss the role of a community planning board.</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Describe how the economy affects the growth and deterioration of a community.</a:t>
            </a:r>
            <a:endParaRPr/>
          </a:p>
          <a:p>
            <a:pPr marL="34290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15"/>
        <p:cNvGrpSpPr/>
        <p:nvPr/>
      </p:nvGrpSpPr>
      <p:grpSpPr>
        <a:xfrm>
          <a:off x="0" y="0"/>
          <a:ext cx="0" cy="0"/>
          <a:chOff x="0" y="0"/>
          <a:chExt cx="0" cy="0"/>
        </a:xfrm>
      </p:grpSpPr>
      <p:sp>
        <p:nvSpPr>
          <p:cNvPr id="1516" name="Google Shape;1516;p25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Superstructures</a:t>
            </a:r>
            <a:endParaRPr/>
          </a:p>
        </p:txBody>
      </p:sp>
      <p:sp>
        <p:nvSpPr>
          <p:cNvPr id="1517" name="Google Shape;1517;p25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Steel Reinforced Concrete Frame Superstructures</a:t>
            </a:r>
            <a:r>
              <a:rPr lang="en-US" sz="2400" b="0" i="0" u="none">
                <a:solidFill>
                  <a:schemeClr val="dk1"/>
                </a:solidFill>
                <a:latin typeface="Arial"/>
                <a:ea typeface="Arial"/>
                <a:cs typeface="Arial"/>
                <a:sym typeface="Arial"/>
              </a:rPr>
              <a:t>: are either cast in place on the site or precast at a manufacturing plant and then transported to the site. At the site precast sections are put in place using a crane (fig 19-7, page 326).</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Structural Steel Frame Superstructures</a:t>
            </a:r>
            <a:r>
              <a:rPr lang="en-US" sz="2400" b="0" i="0" u="none">
                <a:solidFill>
                  <a:schemeClr val="dk1"/>
                </a:solidFill>
                <a:latin typeface="Arial"/>
                <a:ea typeface="Arial"/>
                <a:cs typeface="Arial"/>
                <a:sym typeface="Arial"/>
              </a:rPr>
              <a:t>: make it possible to build skyscrapers and large bridges. The steel frame provides a high strength to weight ratio and provides  more fire resistance than a wood frame. Structural steel is joined by using welding and bolting.</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21"/>
        <p:cNvGrpSpPr/>
        <p:nvPr/>
      </p:nvGrpSpPr>
      <p:grpSpPr>
        <a:xfrm>
          <a:off x="0" y="0"/>
          <a:ext cx="0" cy="0"/>
          <a:chOff x="0" y="0"/>
          <a:chExt cx="0" cy="0"/>
        </a:xfrm>
      </p:grpSpPr>
      <p:sp>
        <p:nvSpPr>
          <p:cNvPr id="1522" name="Google Shape;1522;p25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Fabric Superstructures</a:t>
            </a:r>
            <a:endParaRPr/>
          </a:p>
        </p:txBody>
      </p:sp>
      <p:sp>
        <p:nvSpPr>
          <p:cNvPr id="1523" name="Google Shape;1523;p25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Fabric is now used for sports arenas, music venues, and art centers.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Air supported structures </a:t>
            </a:r>
            <a:r>
              <a:rPr lang="en-US" sz="3200" b="0" i="0" u="none">
                <a:solidFill>
                  <a:schemeClr val="dk1"/>
                </a:solidFill>
                <a:latin typeface="Arial"/>
                <a:ea typeface="Arial"/>
                <a:cs typeface="Arial"/>
                <a:sym typeface="Arial"/>
              </a:rPr>
              <a:t>are supported by air pressure (fig 19-8, page 326).</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Tensile structures </a:t>
            </a:r>
            <a:r>
              <a:rPr lang="en-US" sz="3200" b="0" i="0" u="none">
                <a:solidFill>
                  <a:schemeClr val="dk1"/>
                </a:solidFill>
                <a:latin typeface="Arial"/>
                <a:ea typeface="Arial"/>
                <a:cs typeface="Arial"/>
                <a:sym typeface="Arial"/>
              </a:rPr>
              <a:t>use fabric over a frame composed of strong poles and heavy cable.</a:t>
            </a:r>
            <a:endParaRP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27"/>
        <p:cNvGrpSpPr/>
        <p:nvPr/>
      </p:nvGrpSpPr>
      <p:grpSpPr>
        <a:xfrm>
          <a:off x="0" y="0"/>
          <a:ext cx="0" cy="0"/>
          <a:chOff x="0" y="0"/>
          <a:chExt cx="0" cy="0"/>
        </a:xfrm>
      </p:grpSpPr>
      <p:sp>
        <p:nvSpPr>
          <p:cNvPr id="1528" name="Google Shape;1528;p25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Platform Floor Frames</a:t>
            </a:r>
            <a:endParaRPr/>
          </a:p>
        </p:txBody>
      </p:sp>
      <p:sp>
        <p:nvSpPr>
          <p:cNvPr id="1529" name="Google Shape;1529;p25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Platform framing </a:t>
            </a:r>
            <a:r>
              <a:rPr lang="en-US" sz="2000" b="0" i="0" u="none">
                <a:solidFill>
                  <a:schemeClr val="dk1"/>
                </a:solidFill>
                <a:latin typeface="Arial"/>
                <a:ea typeface="Arial"/>
                <a:cs typeface="Arial"/>
                <a:sym typeface="Arial"/>
              </a:rPr>
              <a:t>is a framing system in which the first floor is built on top of the foundation wall as a platform.</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Installing Beams, Girders, and Posts</a:t>
            </a:r>
            <a:r>
              <a:rPr lang="en-US" sz="2000" b="0" i="0" u="none">
                <a:solidFill>
                  <a:schemeClr val="dk1"/>
                </a:solidFill>
                <a:latin typeface="Arial"/>
                <a:ea typeface="Arial"/>
                <a:cs typeface="Arial"/>
                <a:sym typeface="Arial"/>
              </a:rPr>
              <a:t>: Buildings wider than 25 feet must have a steel I beam, wood girder, or bearing wall approximately one half distance between the outside walls.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Jack Posts</a:t>
            </a:r>
            <a:r>
              <a:rPr lang="en-US" sz="2000" b="0" i="0" u="none">
                <a:solidFill>
                  <a:schemeClr val="dk1"/>
                </a:solidFill>
                <a:latin typeface="Arial"/>
                <a:ea typeface="Arial"/>
                <a:cs typeface="Arial"/>
                <a:sym typeface="Arial"/>
              </a:rPr>
              <a:t>: are adjustable supports for I beams or wood girders. Either wood or steel posts are used to support girders.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Installing Sills</a:t>
            </a:r>
            <a:r>
              <a:rPr lang="en-US" sz="2000" b="0" i="0" u="none">
                <a:solidFill>
                  <a:schemeClr val="dk1"/>
                </a:solidFill>
                <a:latin typeface="Arial"/>
                <a:ea typeface="Arial"/>
                <a:cs typeface="Arial"/>
                <a:sym typeface="Arial"/>
              </a:rPr>
              <a:t>: The sill is the lowest portion of the frame of a structure (fig 19-14, page 329). It is attached to the foundation wall by anchor bolts and supports the frame of the building.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Sill sealer</a:t>
            </a:r>
            <a:r>
              <a:rPr lang="en-US" sz="2000" b="0" i="0" u="none">
                <a:solidFill>
                  <a:schemeClr val="dk1"/>
                </a:solidFill>
                <a:latin typeface="Arial"/>
                <a:ea typeface="Arial"/>
                <a:cs typeface="Arial"/>
                <a:sym typeface="Arial"/>
              </a:rPr>
              <a:t>: is a barrier installed between the top of the foundation wall and the sill to fill any gaps that might allow heat transfer into or out of the building.</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33"/>
        <p:cNvGrpSpPr/>
        <p:nvPr/>
      </p:nvGrpSpPr>
      <p:grpSpPr>
        <a:xfrm>
          <a:off x="0" y="0"/>
          <a:ext cx="0" cy="0"/>
          <a:chOff x="0" y="0"/>
          <a:chExt cx="0" cy="0"/>
        </a:xfrm>
      </p:grpSpPr>
      <p:sp>
        <p:nvSpPr>
          <p:cNvPr id="1534" name="Google Shape;1534;p25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Spacing &amp; Span of Joists Determines Size</a:t>
            </a:r>
            <a:endParaRPr/>
          </a:p>
        </p:txBody>
      </p:sp>
      <p:sp>
        <p:nvSpPr>
          <p:cNvPr id="1535" name="Google Shape;1535;p25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Span</a:t>
            </a:r>
            <a:r>
              <a:rPr lang="en-US" sz="2400" b="0" i="0" u="none">
                <a:solidFill>
                  <a:schemeClr val="dk1"/>
                </a:solidFill>
                <a:latin typeface="Arial"/>
                <a:ea typeface="Arial"/>
                <a:cs typeface="Arial"/>
                <a:sym typeface="Arial"/>
              </a:rPr>
              <a:t> is the distance between vertical supports.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Dead Load </a:t>
            </a:r>
            <a:r>
              <a:rPr lang="en-US" sz="2400" b="0" i="0" u="none">
                <a:solidFill>
                  <a:schemeClr val="dk1"/>
                </a:solidFill>
                <a:latin typeface="Arial"/>
                <a:ea typeface="Arial"/>
                <a:cs typeface="Arial"/>
                <a:sym typeface="Arial"/>
              </a:rPr>
              <a:t>is the weight of the structure including all fixed components of the structure.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Live Load </a:t>
            </a:r>
            <a:r>
              <a:rPr lang="en-US" sz="2400" b="0" i="0" u="none">
                <a:solidFill>
                  <a:schemeClr val="dk1"/>
                </a:solidFill>
                <a:latin typeface="Arial"/>
                <a:ea typeface="Arial"/>
                <a:cs typeface="Arial"/>
                <a:sym typeface="Arial"/>
              </a:rPr>
              <a:t>is the weight of any movable objects within a structure.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Extensive testing has been done to determine the </a:t>
            </a:r>
            <a:r>
              <a:rPr lang="en-US" sz="2400" b="1" i="0" u="none">
                <a:solidFill>
                  <a:schemeClr val="dk1"/>
                </a:solidFill>
                <a:latin typeface="Arial"/>
                <a:ea typeface="Arial"/>
                <a:cs typeface="Arial"/>
                <a:sym typeface="Arial"/>
              </a:rPr>
              <a:t>maximum allowable span </a:t>
            </a:r>
            <a:r>
              <a:rPr lang="en-US" sz="2400" b="0" i="0" u="none">
                <a:solidFill>
                  <a:schemeClr val="dk1"/>
                </a:solidFill>
                <a:latin typeface="Arial"/>
                <a:ea typeface="Arial"/>
                <a:cs typeface="Arial"/>
                <a:sym typeface="Arial"/>
              </a:rPr>
              <a:t>for various species, grades, and sizes of joists (fig 19-15, page 330). They must be used to determine joist sizes.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39"/>
        <p:cNvGrpSpPr/>
        <p:nvPr/>
      </p:nvGrpSpPr>
      <p:grpSpPr>
        <a:xfrm>
          <a:off x="0" y="0"/>
          <a:ext cx="0" cy="0"/>
          <a:chOff x="0" y="0"/>
          <a:chExt cx="0" cy="0"/>
        </a:xfrm>
      </p:grpSpPr>
      <p:sp>
        <p:nvSpPr>
          <p:cNvPr id="1540" name="Google Shape;1540;p25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Stringers, Joist Headers, and Joists</a:t>
            </a:r>
            <a:endParaRPr/>
          </a:p>
        </p:txBody>
      </p:sp>
      <p:sp>
        <p:nvSpPr>
          <p:cNvPr id="1541" name="Google Shape;1541;p25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Stringers and joist headers </a:t>
            </a:r>
            <a:r>
              <a:rPr lang="en-US" sz="2000" b="0" i="0" u="none">
                <a:solidFill>
                  <a:schemeClr val="dk1"/>
                </a:solidFill>
                <a:latin typeface="Arial"/>
                <a:ea typeface="Arial"/>
                <a:cs typeface="Arial"/>
                <a:sym typeface="Arial"/>
              </a:rPr>
              <a:t>sit on top of the sill and extend all the way around the sill (fig 19-16, page 331).</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the stringer and joist header are installed, the </a:t>
            </a:r>
            <a:r>
              <a:rPr lang="en-US" sz="2000" b="1" i="0" u="none">
                <a:solidFill>
                  <a:schemeClr val="dk1"/>
                </a:solidFill>
                <a:latin typeface="Arial"/>
                <a:ea typeface="Arial"/>
                <a:cs typeface="Arial"/>
                <a:sym typeface="Arial"/>
              </a:rPr>
              <a:t>floor joists </a:t>
            </a:r>
            <a:r>
              <a:rPr lang="en-US" sz="2000" b="0" i="0" u="none">
                <a:solidFill>
                  <a:schemeClr val="dk1"/>
                </a:solidFill>
                <a:latin typeface="Arial"/>
                <a:ea typeface="Arial"/>
                <a:cs typeface="Arial"/>
                <a:sym typeface="Arial"/>
              </a:rPr>
              <a:t>can be laid out (fig 19-17, page 331). Local building codes dictate floor joist spacing.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Openings may be needed in the floor frame for stairs, chimneys, fire-places, and other components.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Trimmers</a:t>
            </a:r>
            <a:r>
              <a:rPr lang="en-US" sz="2000" b="0" i="0" u="none">
                <a:solidFill>
                  <a:schemeClr val="dk1"/>
                </a:solidFill>
                <a:latin typeface="Arial"/>
                <a:ea typeface="Arial"/>
                <a:cs typeface="Arial"/>
                <a:sym typeface="Arial"/>
              </a:rPr>
              <a:t> are full length floor joists that reinforce rough openings in the floor frame.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Bridging</a:t>
            </a:r>
            <a:r>
              <a:rPr lang="en-US" sz="2000" b="0" i="0" u="none">
                <a:solidFill>
                  <a:schemeClr val="dk1"/>
                </a:solidFill>
                <a:latin typeface="Arial"/>
                <a:ea typeface="Arial"/>
                <a:cs typeface="Arial"/>
                <a:sym typeface="Arial"/>
              </a:rPr>
              <a:t> is a support system that holds the floor joists in a vertical position and distributes live loads to three or more floor joists (fig 19-21, page 334).</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45"/>
        <p:cNvGrpSpPr/>
        <p:nvPr/>
      </p:nvGrpSpPr>
      <p:grpSpPr>
        <a:xfrm>
          <a:off x="0" y="0"/>
          <a:ext cx="0" cy="0"/>
          <a:chOff x="0" y="0"/>
          <a:chExt cx="0" cy="0"/>
        </a:xfrm>
      </p:grpSpPr>
      <p:sp>
        <p:nvSpPr>
          <p:cNvPr id="1546" name="Google Shape;1546;p25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Subflooring</a:t>
            </a:r>
            <a:endParaRPr/>
          </a:p>
        </p:txBody>
      </p:sp>
      <p:sp>
        <p:nvSpPr>
          <p:cNvPr id="1547" name="Google Shape;1547;p25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final step in building the floor frame is to install the </a:t>
            </a:r>
            <a:r>
              <a:rPr lang="en-US" sz="2800" b="1" i="0" u="none">
                <a:solidFill>
                  <a:schemeClr val="dk1"/>
                </a:solidFill>
                <a:latin typeface="Arial"/>
                <a:ea typeface="Arial"/>
                <a:cs typeface="Arial"/>
                <a:sym typeface="Arial"/>
              </a:rPr>
              <a:t>subfloor </a:t>
            </a:r>
            <a:r>
              <a:rPr lang="en-US" sz="2800" b="0" i="0" u="none">
                <a:solidFill>
                  <a:schemeClr val="dk1"/>
                </a:solidFill>
                <a:latin typeface="Arial"/>
                <a:ea typeface="Arial"/>
                <a:cs typeface="Arial"/>
                <a:sym typeface="Arial"/>
              </a:rPr>
              <a:t>(fig 19-22, page 336).</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purpose of the subfloor is to make the floor frame rigid; provide a base for finish materials such as carpet or hardwood flooring; and provide a platform for building walls or a roof.</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Building codes typically require nails to be driven every 6” to 8” along each joist.</a:t>
            </a:r>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51"/>
        <p:cNvGrpSpPr/>
        <p:nvPr/>
      </p:nvGrpSpPr>
      <p:grpSpPr>
        <a:xfrm>
          <a:off x="0" y="0"/>
          <a:ext cx="0" cy="0"/>
          <a:chOff x="0" y="0"/>
          <a:chExt cx="0" cy="0"/>
        </a:xfrm>
      </p:grpSpPr>
      <p:sp>
        <p:nvSpPr>
          <p:cNvPr id="1552" name="Google Shape;1552;p2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553" name="Google Shape;1553;p25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superstructure</a:t>
            </a:r>
            <a:r>
              <a:rPr lang="en-US" sz="1200" b="0" i="0" u="none">
                <a:solidFill>
                  <a:schemeClr val="dk1"/>
                </a:solidFill>
                <a:latin typeface="Arial"/>
                <a:ea typeface="Arial"/>
                <a:cs typeface="Arial"/>
                <a:sym typeface="Arial"/>
              </a:rPr>
              <a:t> is the part of the building that is above the foundation.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Mass superstructures </a:t>
            </a:r>
            <a:r>
              <a:rPr lang="en-US" sz="1200" b="0" i="0" u="none">
                <a:solidFill>
                  <a:schemeClr val="dk1"/>
                </a:solidFill>
                <a:latin typeface="Arial"/>
                <a:ea typeface="Arial"/>
                <a:cs typeface="Arial"/>
                <a:sym typeface="Arial"/>
              </a:rPr>
              <a:t>are solid with little or no open space inside them.</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Bearing Wall Superstructures</a:t>
            </a:r>
            <a:r>
              <a:rPr lang="en-US" sz="1200" b="0" i="0" u="none">
                <a:solidFill>
                  <a:schemeClr val="dk1"/>
                </a:solidFill>
                <a:latin typeface="Arial"/>
                <a:ea typeface="Arial"/>
                <a:cs typeface="Arial"/>
                <a:sym typeface="Arial"/>
              </a:rPr>
              <a:t>: are buildings that have thick walls made stone or brick held together with mortar.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Frame Superstructures</a:t>
            </a:r>
            <a:r>
              <a:rPr lang="en-US" sz="1200" b="0" i="0" u="none">
                <a:solidFill>
                  <a:schemeClr val="dk1"/>
                </a:solidFill>
                <a:latin typeface="Arial"/>
                <a:ea typeface="Arial"/>
                <a:cs typeface="Arial"/>
                <a:sym typeface="Arial"/>
              </a:rPr>
              <a:t>: have a skeleton made of wood, reinforced concrete, or steel. Most modern buildings have frame superstructures.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Steel Reinforced Concrete Frame Superstructures</a:t>
            </a:r>
            <a:r>
              <a:rPr lang="en-US" sz="1200" b="0" i="0" u="none">
                <a:solidFill>
                  <a:schemeClr val="dk1"/>
                </a:solidFill>
                <a:latin typeface="Arial"/>
                <a:ea typeface="Arial"/>
                <a:cs typeface="Arial"/>
                <a:sym typeface="Arial"/>
              </a:rPr>
              <a:t>: are either cast in place on the site or precast at a manufacturing plant and then transported to the site.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Structural Steel Frame Superstructures</a:t>
            </a:r>
            <a:r>
              <a:rPr lang="en-US" sz="1200" b="0" i="0" u="none">
                <a:solidFill>
                  <a:schemeClr val="dk1"/>
                </a:solidFill>
                <a:latin typeface="Arial"/>
                <a:ea typeface="Arial"/>
                <a:cs typeface="Arial"/>
                <a:sym typeface="Arial"/>
              </a:rPr>
              <a:t>: make it possible to build skyscrapers and large bridges. The steel frame provides a high strength to weight ratio and provides  more fire resistance than a wood frame.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Platform framing </a:t>
            </a:r>
            <a:r>
              <a:rPr lang="en-US" sz="1200" b="0" i="0" u="none">
                <a:solidFill>
                  <a:schemeClr val="dk1"/>
                </a:solidFill>
                <a:latin typeface="Arial"/>
                <a:ea typeface="Arial"/>
                <a:cs typeface="Arial"/>
                <a:sym typeface="Arial"/>
              </a:rPr>
              <a:t>is a framing system in which the first floor is built on top of the foundation wall as a platform.</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Installing Beams, Girders, and Posts</a:t>
            </a:r>
            <a:r>
              <a:rPr lang="en-US" sz="1200" b="0" i="0" u="none">
                <a:solidFill>
                  <a:schemeClr val="dk1"/>
                </a:solidFill>
                <a:latin typeface="Arial"/>
                <a:ea typeface="Arial"/>
                <a:cs typeface="Arial"/>
                <a:sym typeface="Arial"/>
              </a:rPr>
              <a:t>: Buildings wider than 25 feet must have a steel I beam, wood girder, or bearing wall approximately one half distance between the outside walls.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Jack Posts</a:t>
            </a:r>
            <a:r>
              <a:rPr lang="en-US" sz="1200" b="0" i="0" u="none">
                <a:solidFill>
                  <a:schemeClr val="dk1"/>
                </a:solidFill>
                <a:latin typeface="Arial"/>
                <a:ea typeface="Arial"/>
                <a:cs typeface="Arial"/>
                <a:sym typeface="Arial"/>
              </a:rPr>
              <a:t>: are adjustable supports for I beams or wood girders.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Installing Sills</a:t>
            </a:r>
            <a:r>
              <a:rPr lang="en-US" sz="1200" b="0" i="0" u="none">
                <a:solidFill>
                  <a:schemeClr val="dk1"/>
                </a:solidFill>
                <a:latin typeface="Arial"/>
                <a:ea typeface="Arial"/>
                <a:cs typeface="Arial"/>
                <a:sym typeface="Arial"/>
              </a:rPr>
              <a:t>: The sill is the lowest portion of the frame of a structure. It is attached to the foundation wall by anchor bolts and supports the frame of the building.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Dead Load </a:t>
            </a:r>
            <a:r>
              <a:rPr lang="en-US" sz="1200" b="0" i="0" u="none">
                <a:solidFill>
                  <a:schemeClr val="dk1"/>
                </a:solidFill>
                <a:latin typeface="Arial"/>
                <a:ea typeface="Arial"/>
                <a:cs typeface="Arial"/>
                <a:sym typeface="Arial"/>
              </a:rPr>
              <a:t>is the weight of the structure including all fixed components of the structure.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Live Load </a:t>
            </a:r>
            <a:r>
              <a:rPr lang="en-US" sz="1200" b="0" i="0" u="none">
                <a:solidFill>
                  <a:schemeClr val="dk1"/>
                </a:solidFill>
                <a:latin typeface="Arial"/>
                <a:ea typeface="Arial"/>
                <a:cs typeface="Arial"/>
                <a:sym typeface="Arial"/>
              </a:rPr>
              <a:t>is the weight of any movable objects within a structure.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final step in building the floor frame is to install the </a:t>
            </a:r>
            <a:r>
              <a:rPr lang="en-US" sz="1200" b="1" i="0" u="none">
                <a:solidFill>
                  <a:schemeClr val="dk1"/>
                </a:solidFill>
                <a:latin typeface="Arial"/>
                <a:ea typeface="Arial"/>
                <a:cs typeface="Arial"/>
                <a:sym typeface="Arial"/>
              </a:rPr>
              <a:t>subfloor</a:t>
            </a:r>
            <a:r>
              <a:rPr lang="en-US" sz="1200" b="0" i="0" u="none">
                <a:solidFill>
                  <a:schemeClr val="dk1"/>
                </a:solidFill>
                <a:latin typeface="Arial"/>
                <a:ea typeface="Arial"/>
                <a:cs typeface="Arial"/>
                <a:sym typeface="Arial"/>
              </a:rPr>
              <a:t>.</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57"/>
        <p:cNvGrpSpPr/>
        <p:nvPr/>
      </p:nvGrpSpPr>
      <p:grpSpPr>
        <a:xfrm>
          <a:off x="0" y="0"/>
          <a:ext cx="0" cy="0"/>
          <a:chOff x="0" y="0"/>
          <a:chExt cx="0" cy="0"/>
        </a:xfrm>
      </p:grpSpPr>
      <p:sp>
        <p:nvSpPr>
          <p:cNvPr id="1558" name="Google Shape;1558;p259"/>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Construction Design Technology 102</a:t>
            </a:r>
            <a:br>
              <a:rPr lang="en-US" sz="4400" b="0" i="0" u="none" dirty="0">
                <a:solidFill>
                  <a:schemeClr val="dk2"/>
                </a:solidFill>
                <a:latin typeface="Arial"/>
                <a:ea typeface="Arial"/>
                <a:cs typeface="Arial"/>
                <a:sym typeface="Arial"/>
              </a:rPr>
            </a:br>
            <a:r>
              <a:rPr lang="en-US" sz="4400" b="0" i="0" u="none" dirty="0">
                <a:solidFill>
                  <a:schemeClr val="dk2"/>
                </a:solidFill>
                <a:latin typeface="Arial"/>
                <a:ea typeface="Arial"/>
                <a:cs typeface="Arial"/>
                <a:sym typeface="Arial"/>
              </a:rPr>
              <a:t>Chapter 20 Week 1 and 2 </a:t>
            </a:r>
            <a:endParaRPr dirty="0"/>
          </a:p>
        </p:txBody>
      </p:sp>
      <p:sp>
        <p:nvSpPr>
          <p:cNvPr id="1559" name="Google Shape;1559;p25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dirty="0">
                <a:solidFill>
                  <a:schemeClr val="dk1"/>
                </a:solidFill>
                <a:latin typeface="Arial"/>
                <a:ea typeface="Arial"/>
                <a:cs typeface="Arial"/>
                <a:sym typeface="Arial"/>
              </a:rPr>
              <a:t>Walls</a:t>
            </a:r>
            <a:endParaRPr dirty="0"/>
          </a:p>
        </p:txBody>
      </p:sp>
      <p:pic>
        <p:nvPicPr>
          <p:cNvPr id="2050" name="Picture 2" descr="Collingswood High School">
            <a:extLst>
              <a:ext uri="{FF2B5EF4-FFF2-40B4-BE49-F238E27FC236}">
                <a16:creationId xmlns:a16="http://schemas.microsoft.com/office/drawing/2014/main" id="{12BD1F2E-7E8C-4717-9F05-2DFD01640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743" y="4731543"/>
            <a:ext cx="1814513" cy="1814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63"/>
        <p:cNvGrpSpPr/>
        <p:nvPr/>
      </p:nvGrpSpPr>
      <p:grpSpPr>
        <a:xfrm>
          <a:off x="0" y="0"/>
          <a:ext cx="0" cy="0"/>
          <a:chOff x="0" y="0"/>
          <a:chExt cx="0" cy="0"/>
        </a:xfrm>
      </p:grpSpPr>
      <p:sp>
        <p:nvSpPr>
          <p:cNvPr id="1564" name="Google Shape;1564;p26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565" name="Google Shape;1565;p26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Recall the walls used in each type of superstructure.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components of a platform frame wall.</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Understand layout, assembly, and erection of a platform frame wall.</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Give examples of wall framing innovations.</a:t>
            </a:r>
            <a:endParaRPr/>
          </a:p>
          <a:p>
            <a:pPr marL="342900" lvl="0" indent="-190500" algn="l" rtl="0">
              <a:lnSpc>
                <a:spcPct val="9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69"/>
        <p:cNvGrpSpPr/>
        <p:nvPr/>
      </p:nvGrpSpPr>
      <p:grpSpPr>
        <a:xfrm>
          <a:off x="0" y="0"/>
          <a:ext cx="0" cy="0"/>
          <a:chOff x="0" y="0"/>
          <a:chExt cx="0" cy="0"/>
        </a:xfrm>
      </p:grpSpPr>
      <p:sp>
        <p:nvSpPr>
          <p:cNvPr id="1570" name="Google Shape;1570;p26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Wall Frames</a:t>
            </a:r>
            <a:endParaRPr/>
          </a:p>
        </p:txBody>
      </p:sp>
      <p:sp>
        <p:nvSpPr>
          <p:cNvPr id="1571" name="Google Shape;1571;p26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Mass superstructures </a:t>
            </a:r>
            <a:r>
              <a:rPr lang="en-US" sz="2800" b="0" i="0" u="none">
                <a:solidFill>
                  <a:schemeClr val="dk1"/>
                </a:solidFill>
                <a:latin typeface="Arial"/>
                <a:ea typeface="Arial"/>
                <a:cs typeface="Arial"/>
                <a:sym typeface="Arial"/>
              </a:rPr>
              <a:t>do not have walls because they are solid.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Bearing wall </a:t>
            </a:r>
            <a:r>
              <a:rPr lang="en-US" sz="2800" b="0" i="0" u="none">
                <a:solidFill>
                  <a:schemeClr val="dk1"/>
                </a:solidFill>
                <a:latin typeface="Arial"/>
                <a:ea typeface="Arial"/>
                <a:cs typeface="Arial"/>
                <a:sym typeface="Arial"/>
              </a:rPr>
              <a:t>superstructures have thick walls made of rock, cut stone, or brick.</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Curtain walls </a:t>
            </a:r>
            <a:r>
              <a:rPr lang="en-US" sz="2800" b="0" i="0" u="none">
                <a:solidFill>
                  <a:schemeClr val="dk1"/>
                </a:solidFill>
                <a:latin typeface="Arial"/>
                <a:ea typeface="Arial"/>
                <a:cs typeface="Arial"/>
                <a:sym typeface="Arial"/>
              </a:rPr>
              <a:t>enclose the structure but do not provide any structural support. They are made of glass, precast concrete panels, or brick.</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Platform frame walls </a:t>
            </a:r>
            <a:r>
              <a:rPr lang="en-US" sz="2800" b="0" i="0" u="none">
                <a:solidFill>
                  <a:schemeClr val="dk1"/>
                </a:solidFill>
                <a:latin typeface="Arial"/>
                <a:ea typeface="Arial"/>
                <a:cs typeface="Arial"/>
                <a:sym typeface="Arial"/>
              </a:rPr>
              <a:t>are most common in residential and light commercial construction.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Community Growth</a:t>
            </a:r>
            <a:endParaRPr/>
          </a:p>
        </p:txBody>
      </p:sp>
      <p:sp>
        <p:nvSpPr>
          <p:cNvPr id="227" name="Google Shape;227;p3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Many large, old cities (New York, San Francisco, Boston) in the United States started where they did to meet a need.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construction project that is economically justifiable to a community must meet three conditions: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1. There must be a demand for the construction. Someone must want the project and be willing and able to pay for it.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2. The construction must satisfy a need or provide a desired service.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3. The construction must be well located and buildable. Buildability affects the cost of the project. If the costs are too high, the project will not be economical.</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75"/>
        <p:cNvGrpSpPr/>
        <p:nvPr/>
      </p:nvGrpSpPr>
      <p:grpSpPr>
        <a:xfrm>
          <a:off x="0" y="0"/>
          <a:ext cx="0" cy="0"/>
          <a:chOff x="0" y="0"/>
          <a:chExt cx="0" cy="0"/>
        </a:xfrm>
      </p:grpSpPr>
      <p:sp>
        <p:nvSpPr>
          <p:cNvPr id="1576" name="Google Shape;1576;p26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Platform Frame Walls</a:t>
            </a:r>
            <a:endParaRPr/>
          </a:p>
        </p:txBody>
      </p:sp>
      <p:sp>
        <p:nvSpPr>
          <p:cNvPr id="1577" name="Google Shape;1577;p26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Platform frame walls </a:t>
            </a:r>
            <a:r>
              <a:rPr lang="en-US" sz="1600" b="0" i="0" u="none">
                <a:solidFill>
                  <a:schemeClr val="dk1"/>
                </a:solidFill>
                <a:latin typeface="Arial"/>
                <a:ea typeface="Arial"/>
                <a:cs typeface="Arial"/>
                <a:sym typeface="Arial"/>
              </a:rPr>
              <a:t>consist of studs, plates, headers, trimmers, rough sills, cripple studs, and sheathing (fig 20-2, page 342).</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Studs</a:t>
            </a:r>
            <a:r>
              <a:rPr lang="en-US" sz="1600" b="0" i="0" u="none">
                <a:solidFill>
                  <a:schemeClr val="dk1"/>
                </a:solidFill>
                <a:latin typeface="Arial"/>
                <a:ea typeface="Arial"/>
                <a:cs typeface="Arial"/>
                <a:sym typeface="Arial"/>
              </a:rPr>
              <a:t> are vertical supports. Spaces between studs in the outside walls are filled with insulation.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Plates</a:t>
            </a:r>
            <a:r>
              <a:rPr lang="en-US" sz="1600" b="0" i="0" u="none">
                <a:solidFill>
                  <a:schemeClr val="dk1"/>
                </a:solidFill>
                <a:latin typeface="Arial"/>
                <a:ea typeface="Arial"/>
                <a:cs typeface="Arial"/>
                <a:sym typeface="Arial"/>
              </a:rPr>
              <a:t> provide nailing surfaces at the top and bottom of walls to secure studs.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Headers</a:t>
            </a:r>
            <a:r>
              <a:rPr lang="en-US" sz="1600" b="0" i="0" u="none">
                <a:solidFill>
                  <a:schemeClr val="dk1"/>
                </a:solidFill>
                <a:latin typeface="Arial"/>
                <a:ea typeface="Arial"/>
                <a:cs typeface="Arial"/>
                <a:sym typeface="Arial"/>
              </a:rPr>
              <a:t> in wall framing transfer the load of the roof, or floor above, to the trimmers.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Trimmers</a:t>
            </a:r>
            <a:r>
              <a:rPr lang="en-US" sz="1600" b="0" i="0" u="none">
                <a:solidFill>
                  <a:schemeClr val="dk1"/>
                </a:solidFill>
                <a:latin typeface="Arial"/>
                <a:ea typeface="Arial"/>
                <a:cs typeface="Arial"/>
                <a:sym typeface="Arial"/>
              </a:rPr>
              <a:t>, which are basically shortened studs, provide support to transfer the load from the headers to the foundation.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Rough sill </a:t>
            </a:r>
            <a:r>
              <a:rPr lang="en-US" sz="1600" b="0" i="0" u="none">
                <a:solidFill>
                  <a:schemeClr val="dk1"/>
                </a:solidFill>
                <a:latin typeface="Arial"/>
                <a:ea typeface="Arial"/>
                <a:cs typeface="Arial"/>
                <a:sym typeface="Arial"/>
              </a:rPr>
              <a:t>is a horizontal framing member at the bottom of the window rough opening.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Cripple studs </a:t>
            </a:r>
            <a:r>
              <a:rPr lang="en-US" sz="1600" b="0" i="0" u="none">
                <a:solidFill>
                  <a:schemeClr val="dk1"/>
                </a:solidFill>
                <a:latin typeface="Arial"/>
                <a:ea typeface="Arial"/>
                <a:cs typeface="Arial"/>
                <a:sym typeface="Arial"/>
              </a:rPr>
              <a:t>are vertical framing members that extend from the sole plate to the rough sill or from the headers to the top plate.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Wall sheathing </a:t>
            </a:r>
            <a:r>
              <a:rPr lang="en-US" sz="1600" b="0" i="0" u="none">
                <a:solidFill>
                  <a:schemeClr val="dk1"/>
                </a:solidFill>
                <a:latin typeface="Arial"/>
                <a:ea typeface="Arial"/>
                <a:cs typeface="Arial"/>
                <a:sym typeface="Arial"/>
              </a:rPr>
              <a:t>is the covering for the outside of the wall frame. Plywood sheathing makes a building stronger.</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81"/>
        <p:cNvGrpSpPr/>
        <p:nvPr/>
      </p:nvGrpSpPr>
      <p:grpSpPr>
        <a:xfrm>
          <a:off x="0" y="0"/>
          <a:ext cx="0" cy="0"/>
          <a:chOff x="0" y="0"/>
          <a:chExt cx="0" cy="0"/>
        </a:xfrm>
      </p:grpSpPr>
      <p:sp>
        <p:nvSpPr>
          <p:cNvPr id="1582" name="Google Shape;1582;p26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Building Platform Frame Walls</a:t>
            </a:r>
            <a:endParaRPr/>
          </a:p>
        </p:txBody>
      </p:sp>
      <p:sp>
        <p:nvSpPr>
          <p:cNvPr id="1583" name="Google Shape;1583;p26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 platform framing, the floor platform is in place before the walls are framed.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With a </a:t>
            </a:r>
            <a:r>
              <a:rPr lang="en-US" sz="2000" b="1" i="0" u="none">
                <a:solidFill>
                  <a:schemeClr val="dk1"/>
                </a:solidFill>
                <a:latin typeface="Arial"/>
                <a:ea typeface="Arial"/>
                <a:cs typeface="Arial"/>
                <a:sym typeface="Arial"/>
              </a:rPr>
              <a:t>rectangular floor plan</a:t>
            </a:r>
            <a:r>
              <a:rPr lang="en-US" sz="2000" b="0" i="0" u="none">
                <a:solidFill>
                  <a:schemeClr val="dk1"/>
                </a:solidFill>
                <a:latin typeface="Arial"/>
                <a:ea typeface="Arial"/>
                <a:cs typeface="Arial"/>
                <a:sym typeface="Arial"/>
              </a:rPr>
              <a:t>, it is common practice to frame the two longest outside walls first.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these walls are raised, nailed to the floor frame, and braced, the two end walls are assembled and raised.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first step in laying out a wall frame is to select the boards to be used for top and bottom plates.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These boards should be straight and as long as practical.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plates are placed parallel to the edge of the floor frame and each board is toe nailed in two or three places to prevent during the layout process.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87"/>
        <p:cNvGrpSpPr/>
        <p:nvPr/>
      </p:nvGrpSpPr>
      <p:grpSpPr>
        <a:xfrm>
          <a:off x="0" y="0"/>
          <a:ext cx="0" cy="0"/>
          <a:chOff x="0" y="0"/>
          <a:chExt cx="0" cy="0"/>
        </a:xfrm>
      </p:grpSpPr>
      <p:sp>
        <p:nvSpPr>
          <p:cNvPr id="1588" name="Google Shape;1588;p2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Laying Out Plates</a:t>
            </a:r>
            <a:endParaRPr/>
          </a:p>
        </p:txBody>
      </p:sp>
      <p:sp>
        <p:nvSpPr>
          <p:cNvPr id="1589" name="Google Shape;1589;p26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standard stud spacing is either 16” or 24” on center.</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Check the plans or local building code to determine which is to be used.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Sheathing is sold in 4’ wide sheets.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edges of adjacent sheets must meet at the centerline of a stud.</a:t>
            </a:r>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93"/>
        <p:cNvGrpSpPr/>
        <p:nvPr/>
      </p:nvGrpSpPr>
      <p:grpSpPr>
        <a:xfrm>
          <a:off x="0" y="0"/>
          <a:ext cx="0" cy="0"/>
          <a:chOff x="0" y="0"/>
          <a:chExt cx="0" cy="0"/>
        </a:xfrm>
      </p:grpSpPr>
      <p:sp>
        <p:nvSpPr>
          <p:cNvPr id="1594" name="Google Shape;1594;p26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Locating Rough Openings</a:t>
            </a:r>
            <a:endParaRPr/>
          </a:p>
        </p:txBody>
      </p:sp>
      <p:sp>
        <p:nvSpPr>
          <p:cNvPr id="1595" name="Google Shape;1595;p26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locations of rough openings are shown on the floor plan (fig 20-5, page 345).</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Layout the center of the window opening on the plates.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Divide the rough opening width by two and layout this distance on either side of the centerline.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Place a T outside each of these lines to indicate the location of the trimmers (fig 20-6, page 346).</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Draw wavy lines between the two trimmers.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These lines serve as reminders that full length studs are not to be installed between the trimmers.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Repeat the process for all openings in the wall.</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99"/>
        <p:cNvGrpSpPr/>
        <p:nvPr/>
      </p:nvGrpSpPr>
      <p:grpSpPr>
        <a:xfrm>
          <a:off x="0" y="0"/>
          <a:ext cx="0" cy="0"/>
          <a:chOff x="0" y="0"/>
          <a:chExt cx="0" cy="0"/>
        </a:xfrm>
      </p:grpSpPr>
      <p:sp>
        <p:nvSpPr>
          <p:cNvPr id="1600" name="Google Shape;1600;p26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Laying Out Corner Posts and Wall Intersections</a:t>
            </a:r>
            <a:endParaRPr/>
          </a:p>
        </p:txBody>
      </p:sp>
      <p:sp>
        <p:nvSpPr>
          <p:cNvPr id="1601" name="Google Shape;1601;p26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Additional studs and blocking are needed at building corners and where walls make T intersections (fig 20-3, page 343).</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These components provide solid connections between walls and nailing surfaces for both interior and exterior wall coverings.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Mark location of studs with an X (fig 20-7, page 346).</a:t>
            </a:r>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05"/>
        <p:cNvGrpSpPr/>
        <p:nvPr/>
      </p:nvGrpSpPr>
      <p:grpSpPr>
        <a:xfrm>
          <a:off x="0" y="0"/>
          <a:ext cx="0" cy="0"/>
          <a:chOff x="0" y="0"/>
          <a:chExt cx="0" cy="0"/>
        </a:xfrm>
      </p:grpSpPr>
      <p:sp>
        <p:nvSpPr>
          <p:cNvPr id="1606" name="Google Shape;1606;p26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Assembling the Wall Frame</a:t>
            </a:r>
            <a:endParaRPr/>
          </a:p>
        </p:txBody>
      </p:sp>
      <p:sp>
        <p:nvSpPr>
          <p:cNvPr id="1607" name="Google Shape;1607;p26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Stud length depends on the height of the wall.</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Headers can be assembled while studs are being positioned.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Headers for both door and window openings are typically the same height (6’10”).</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This means that the trimmers will need to be 6’10” long less the thickness of the sole plate (6’10” – 1 ½” = 6’ 8 ½ ”).</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11"/>
        <p:cNvGrpSpPr/>
        <p:nvPr/>
      </p:nvGrpSpPr>
      <p:grpSpPr>
        <a:xfrm>
          <a:off x="0" y="0"/>
          <a:ext cx="0" cy="0"/>
          <a:chOff x="0" y="0"/>
          <a:chExt cx="0" cy="0"/>
        </a:xfrm>
      </p:grpSpPr>
      <p:sp>
        <p:nvSpPr>
          <p:cNvPr id="1612" name="Google Shape;1612;p2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Erecting Walls and Installing Double Plates</a:t>
            </a:r>
            <a:endParaRPr/>
          </a:p>
        </p:txBody>
      </p:sp>
      <p:sp>
        <p:nvSpPr>
          <p:cNvPr id="1613" name="Google Shape;1613;p26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wall is raised, aligned with the edge of the floor frame, and nailed (fig 20-10, page 350).</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When the end walls are raised and plumbed, the corners are securely nailed.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Interior walls are built following the same procedure.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Once the interior walls are in place, the double plate is installed (fig 20-11, page 350).</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next step is to install the next floor platform or frame the ceiling and roof.</a:t>
            </a:r>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17"/>
        <p:cNvGrpSpPr/>
        <p:nvPr/>
      </p:nvGrpSpPr>
      <p:grpSpPr>
        <a:xfrm>
          <a:off x="0" y="0"/>
          <a:ext cx="0" cy="0"/>
          <a:chOff x="0" y="0"/>
          <a:chExt cx="0" cy="0"/>
        </a:xfrm>
      </p:grpSpPr>
      <p:sp>
        <p:nvSpPr>
          <p:cNvPr id="1618" name="Google Shape;1618;p2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Innovations in Platform Wall Framing</a:t>
            </a:r>
            <a:endParaRPr/>
          </a:p>
        </p:txBody>
      </p:sp>
      <p:sp>
        <p:nvSpPr>
          <p:cNvPr id="1619" name="Google Shape;1619;p26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New wall framing methods leave more space for insulation.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extra cost of better insulated walls can be recovered in savings on heating and cooling costs.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Another innovation used steel members instead of dimension lumber for framing.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Glue laminated lumber is also being used for headers and beams.</a:t>
            </a:r>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23"/>
        <p:cNvGrpSpPr/>
        <p:nvPr/>
      </p:nvGrpSpPr>
      <p:grpSpPr>
        <a:xfrm>
          <a:off x="0" y="0"/>
          <a:ext cx="0" cy="0"/>
          <a:chOff x="0" y="0"/>
          <a:chExt cx="0" cy="0"/>
        </a:xfrm>
      </p:grpSpPr>
      <p:sp>
        <p:nvSpPr>
          <p:cNvPr id="1624" name="Google Shape;1624;p27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625" name="Google Shape;1625;p27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Platform frame walls </a:t>
            </a:r>
            <a:r>
              <a:rPr lang="en-US" sz="1200" b="0" i="0" u="none">
                <a:solidFill>
                  <a:schemeClr val="dk1"/>
                </a:solidFill>
                <a:latin typeface="Arial"/>
                <a:ea typeface="Arial"/>
                <a:cs typeface="Arial"/>
                <a:sym typeface="Arial"/>
              </a:rPr>
              <a:t>are most common in residential and light commercial construction.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Platform frame walls </a:t>
            </a:r>
            <a:r>
              <a:rPr lang="en-US" sz="1200" b="0" i="0" u="none">
                <a:solidFill>
                  <a:schemeClr val="dk1"/>
                </a:solidFill>
                <a:latin typeface="Arial"/>
                <a:ea typeface="Arial"/>
                <a:cs typeface="Arial"/>
                <a:sym typeface="Arial"/>
              </a:rPr>
              <a:t>consist of studs, plates, headers, trimmers, rough sills, cripple studs, and sheathing.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Studs</a:t>
            </a:r>
            <a:r>
              <a:rPr lang="en-US" sz="1200" b="0" i="0" u="none">
                <a:solidFill>
                  <a:schemeClr val="dk1"/>
                </a:solidFill>
                <a:latin typeface="Arial"/>
                <a:ea typeface="Arial"/>
                <a:cs typeface="Arial"/>
                <a:sym typeface="Arial"/>
              </a:rPr>
              <a:t> are vertical supports.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Plates</a:t>
            </a:r>
            <a:r>
              <a:rPr lang="en-US" sz="1200" b="0" i="0" u="none">
                <a:solidFill>
                  <a:schemeClr val="dk1"/>
                </a:solidFill>
                <a:latin typeface="Arial"/>
                <a:ea typeface="Arial"/>
                <a:cs typeface="Arial"/>
                <a:sym typeface="Arial"/>
              </a:rPr>
              <a:t> provide nailing surfaces at the top and bottom of walls to secure studs.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Headers</a:t>
            </a:r>
            <a:r>
              <a:rPr lang="en-US" sz="1200" b="0" i="0" u="none">
                <a:solidFill>
                  <a:schemeClr val="dk1"/>
                </a:solidFill>
                <a:latin typeface="Arial"/>
                <a:ea typeface="Arial"/>
                <a:cs typeface="Arial"/>
                <a:sym typeface="Arial"/>
              </a:rPr>
              <a:t> in wall framing transfer the load of the roof, or floor above, to the trimmers.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Trimmers</a:t>
            </a:r>
            <a:r>
              <a:rPr lang="en-US" sz="1200" b="0" i="0" u="none">
                <a:solidFill>
                  <a:schemeClr val="dk1"/>
                </a:solidFill>
                <a:latin typeface="Arial"/>
                <a:ea typeface="Arial"/>
                <a:cs typeface="Arial"/>
                <a:sym typeface="Arial"/>
              </a:rPr>
              <a:t>, which are basically shortened studs, provide support to transfer the load from the headers to the foundation.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Rough sill </a:t>
            </a:r>
            <a:r>
              <a:rPr lang="en-US" sz="1200" b="0" i="0" u="none">
                <a:solidFill>
                  <a:schemeClr val="dk1"/>
                </a:solidFill>
                <a:latin typeface="Arial"/>
                <a:ea typeface="Arial"/>
                <a:cs typeface="Arial"/>
                <a:sym typeface="Arial"/>
              </a:rPr>
              <a:t>is a horizontal framing member at the bottom of the window rough opening.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Cripple studs </a:t>
            </a:r>
            <a:r>
              <a:rPr lang="en-US" sz="1200" b="0" i="0" u="none">
                <a:solidFill>
                  <a:schemeClr val="dk1"/>
                </a:solidFill>
                <a:latin typeface="Arial"/>
                <a:ea typeface="Arial"/>
                <a:cs typeface="Arial"/>
                <a:sym typeface="Arial"/>
              </a:rPr>
              <a:t>are vertical framing members that extend from the sole plate to the rough sill or from the headers to the top plate.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Wall sheathing </a:t>
            </a:r>
            <a:r>
              <a:rPr lang="en-US" sz="1200" b="0" i="0" u="none">
                <a:solidFill>
                  <a:schemeClr val="dk1"/>
                </a:solidFill>
                <a:latin typeface="Arial"/>
                <a:ea typeface="Arial"/>
                <a:cs typeface="Arial"/>
                <a:sym typeface="Arial"/>
              </a:rPr>
              <a:t>is the covering for the outside of the wall frame.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With a </a:t>
            </a:r>
            <a:r>
              <a:rPr lang="en-US" sz="1200" b="1" i="0" u="none">
                <a:solidFill>
                  <a:schemeClr val="dk1"/>
                </a:solidFill>
                <a:latin typeface="Arial"/>
                <a:ea typeface="Arial"/>
                <a:cs typeface="Arial"/>
                <a:sym typeface="Arial"/>
              </a:rPr>
              <a:t>rectangular floor plan</a:t>
            </a:r>
            <a:r>
              <a:rPr lang="en-US" sz="1200" b="0" i="0" u="none">
                <a:solidFill>
                  <a:schemeClr val="dk1"/>
                </a:solidFill>
                <a:latin typeface="Arial"/>
                <a:ea typeface="Arial"/>
                <a:cs typeface="Arial"/>
                <a:sym typeface="Arial"/>
              </a:rPr>
              <a:t>, it is common practice to frame the two longest outside walls first.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first step in laying out a wall frame is to select the boards to be used for top and bottom plates.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standard stud spacing is either 16” or 24” on center.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Additional studs and blocking are needed at building corners and where walls make T intersections.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wall is raised, aligned with the edge of the floor frame, and nailed.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Once the interior walls are in place, the double plate is installed.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next step is to install the next floor platform or frame the ceiling and roof.</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New wall framing methods leave more space for insulation.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extra cost of better insulated walls can be recovered in savings on heating and cooling costs.</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29"/>
        <p:cNvGrpSpPr/>
        <p:nvPr/>
      </p:nvGrpSpPr>
      <p:grpSpPr>
        <a:xfrm>
          <a:off x="0" y="0"/>
          <a:ext cx="0" cy="0"/>
          <a:chOff x="0" y="0"/>
          <a:chExt cx="0" cy="0"/>
        </a:xfrm>
      </p:grpSpPr>
      <p:sp>
        <p:nvSpPr>
          <p:cNvPr id="1630" name="Google Shape;1630;p271"/>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21 Week 3 and 4</a:t>
            </a:r>
            <a:endParaRPr dirty="0"/>
          </a:p>
        </p:txBody>
      </p:sp>
      <p:sp>
        <p:nvSpPr>
          <p:cNvPr id="1631" name="Google Shape;1631;p27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Roof and Ceiling Framing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Managing Community Development</a:t>
            </a:r>
            <a:endParaRPr/>
          </a:p>
        </p:txBody>
      </p:sp>
      <p:sp>
        <p:nvSpPr>
          <p:cNvPr id="233" name="Google Shape;233;p3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Everyone wants to live in a community that provides a satisfying, efficient, safe, and economical lifestyle.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People need jobs, utilities, streets, shopping areas, schools, churches, hospitals, and recreational facilities.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Many people within a community such as community leaders, residents, and a planning board (planning commission) work together to identify goals for their community.</a:t>
            </a:r>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35"/>
        <p:cNvGrpSpPr/>
        <p:nvPr/>
      </p:nvGrpSpPr>
      <p:grpSpPr>
        <a:xfrm>
          <a:off x="0" y="0"/>
          <a:ext cx="0" cy="0"/>
          <a:chOff x="0" y="0"/>
          <a:chExt cx="0" cy="0"/>
        </a:xfrm>
      </p:grpSpPr>
      <p:sp>
        <p:nvSpPr>
          <p:cNvPr id="1636" name="Google Shape;1636;p2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637" name="Google Shape;1637;p27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different types of roofs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components of W trusses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parts of a roof and ceiling frame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how roof sheathing is installed</a:t>
            </a:r>
            <a:endParaRPr/>
          </a:p>
          <a:p>
            <a:pPr marL="34290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41"/>
        <p:cNvGrpSpPr/>
        <p:nvPr/>
      </p:nvGrpSpPr>
      <p:grpSpPr>
        <a:xfrm>
          <a:off x="0" y="0"/>
          <a:ext cx="0" cy="0"/>
          <a:chOff x="0" y="0"/>
          <a:chExt cx="0" cy="0"/>
        </a:xfrm>
      </p:grpSpPr>
      <p:sp>
        <p:nvSpPr>
          <p:cNvPr id="1642" name="Google Shape;1642;p27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1643" name="Google Shape;1643;p27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 multistory buildings, the floor frame of the upper floors also supports the ceiling of the floor below.</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ceiling of the top floor is built in conjunction with the roof frame.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Most roofs use triangular frames.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These frames include two sloping members to support the roof and a horizontal member that ties the lower ends of the roof supports together and provides support for the ceiling of the floor below.</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Rafter</a:t>
            </a:r>
            <a:r>
              <a:rPr lang="en-US" sz="2000" b="0" i="0" u="none">
                <a:solidFill>
                  <a:schemeClr val="dk1"/>
                </a:solidFill>
                <a:latin typeface="Arial"/>
                <a:ea typeface="Arial"/>
                <a:cs typeface="Arial"/>
                <a:sym typeface="Arial"/>
              </a:rPr>
              <a:t> is a structural member of a roof designed to support roof and ceiling loads.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Truss</a:t>
            </a:r>
            <a:r>
              <a:rPr lang="en-US" sz="2000" b="0" i="0" u="none">
                <a:solidFill>
                  <a:schemeClr val="dk1"/>
                </a:solidFill>
                <a:latin typeface="Arial"/>
                <a:ea typeface="Arial"/>
                <a:cs typeface="Arial"/>
                <a:sym typeface="Arial"/>
              </a:rPr>
              <a:t> is a premade engineered assembly of framing members designed to support roof loads (fig 21-1, page 357).</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Trusses are normally delivered to the building site on trucks and are installed using a crane.</a:t>
            </a:r>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47"/>
        <p:cNvGrpSpPr/>
        <p:nvPr/>
      </p:nvGrpSpPr>
      <p:grpSpPr>
        <a:xfrm>
          <a:off x="0" y="0"/>
          <a:ext cx="0" cy="0"/>
          <a:chOff x="0" y="0"/>
          <a:chExt cx="0" cy="0"/>
        </a:xfrm>
      </p:grpSpPr>
      <p:sp>
        <p:nvSpPr>
          <p:cNvPr id="1648" name="Google Shape;1648;p27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Roofs</a:t>
            </a:r>
            <a:endParaRPr/>
          </a:p>
        </p:txBody>
      </p:sp>
      <p:sp>
        <p:nvSpPr>
          <p:cNvPr id="1649" name="Google Shape;1649;p27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Four commonly seen roof types are flat, shed, gable, and hip roofs.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Flat roofs </a:t>
            </a:r>
            <a:r>
              <a:rPr lang="en-US" sz="2400" b="0" i="0" u="none">
                <a:solidFill>
                  <a:schemeClr val="dk1"/>
                </a:solidFill>
                <a:latin typeface="Arial"/>
                <a:ea typeface="Arial"/>
                <a:cs typeface="Arial"/>
                <a:sym typeface="Arial"/>
              </a:rPr>
              <a:t>have one horizontal surface. Steel reinforced concrete structures often have flat roofs.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Shed roofs </a:t>
            </a:r>
            <a:r>
              <a:rPr lang="en-US" sz="2400" b="0" i="0" u="none">
                <a:solidFill>
                  <a:schemeClr val="dk1"/>
                </a:solidFill>
                <a:latin typeface="Arial"/>
                <a:ea typeface="Arial"/>
                <a:cs typeface="Arial"/>
                <a:sym typeface="Arial"/>
              </a:rPr>
              <a:t>have one sloping surface.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Gable roofs </a:t>
            </a:r>
            <a:r>
              <a:rPr lang="en-US" sz="2400" b="0" i="0" u="none">
                <a:solidFill>
                  <a:schemeClr val="dk1"/>
                </a:solidFill>
                <a:latin typeface="Arial"/>
                <a:ea typeface="Arial"/>
                <a:cs typeface="Arial"/>
                <a:sym typeface="Arial"/>
              </a:rPr>
              <a:t>have two sloping surfaces and a triangular shaped wall. Gable roofs are common on residential structures. Using trusses often eliminates the need for a center load bearing wall.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Hip roofs </a:t>
            </a:r>
            <a:r>
              <a:rPr lang="en-US" sz="2400" b="0" i="0" u="none">
                <a:solidFill>
                  <a:schemeClr val="dk1"/>
                </a:solidFill>
                <a:latin typeface="Arial"/>
                <a:ea typeface="Arial"/>
                <a:cs typeface="Arial"/>
                <a:sym typeface="Arial"/>
              </a:rPr>
              <a:t>have four sloping surfaces. Hip roofs typically have a low slope. Manufactured trusses are typically used to frame hip roofs. </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53"/>
        <p:cNvGrpSpPr/>
        <p:nvPr/>
      </p:nvGrpSpPr>
      <p:grpSpPr>
        <a:xfrm>
          <a:off x="0" y="0"/>
          <a:ext cx="0" cy="0"/>
          <a:chOff x="0" y="0"/>
          <a:chExt cx="0" cy="0"/>
        </a:xfrm>
      </p:grpSpPr>
      <p:sp>
        <p:nvSpPr>
          <p:cNvPr id="1654" name="Google Shape;1654;p27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Building Gable Roofs with Trusses</a:t>
            </a:r>
            <a:endParaRPr/>
          </a:p>
        </p:txBody>
      </p:sp>
      <p:sp>
        <p:nvSpPr>
          <p:cNvPr id="1655" name="Google Shape;1655;p27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a:t>
            </a:r>
            <a:r>
              <a:rPr lang="en-US" sz="1800" b="1" i="0" u="none">
                <a:solidFill>
                  <a:schemeClr val="dk1"/>
                </a:solidFill>
                <a:latin typeface="Arial"/>
                <a:ea typeface="Arial"/>
                <a:cs typeface="Arial"/>
                <a:sym typeface="Arial"/>
              </a:rPr>
              <a:t>W-truss</a:t>
            </a:r>
            <a:r>
              <a:rPr lang="en-US" sz="1800" b="0" i="0" u="none">
                <a:solidFill>
                  <a:schemeClr val="dk1"/>
                </a:solidFill>
                <a:latin typeface="Arial"/>
                <a:ea typeface="Arial"/>
                <a:cs typeface="Arial"/>
                <a:sym typeface="Arial"/>
              </a:rPr>
              <a:t> is commonly used in residential construction (fig 21-8, page 360).</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a:t>
            </a:r>
            <a:r>
              <a:rPr lang="en-US" sz="1800" b="1" i="0" u="none">
                <a:solidFill>
                  <a:schemeClr val="dk1"/>
                </a:solidFill>
                <a:latin typeface="Arial"/>
                <a:ea typeface="Arial"/>
                <a:cs typeface="Arial"/>
                <a:sym typeface="Arial"/>
              </a:rPr>
              <a:t>top chords </a:t>
            </a:r>
            <a:r>
              <a:rPr lang="en-US" sz="1800" b="0" i="0" u="none">
                <a:solidFill>
                  <a:schemeClr val="dk1"/>
                </a:solidFill>
                <a:latin typeface="Arial"/>
                <a:ea typeface="Arial"/>
                <a:cs typeface="Arial"/>
                <a:sym typeface="Arial"/>
              </a:rPr>
              <a:t>and the </a:t>
            </a:r>
            <a:r>
              <a:rPr lang="en-US" sz="1800" b="1" i="0" u="none">
                <a:solidFill>
                  <a:schemeClr val="dk1"/>
                </a:solidFill>
                <a:latin typeface="Arial"/>
                <a:ea typeface="Arial"/>
                <a:cs typeface="Arial"/>
                <a:sym typeface="Arial"/>
              </a:rPr>
              <a:t>bottom chords </a:t>
            </a:r>
            <a:r>
              <a:rPr lang="en-US" sz="1800" b="0" i="0" u="none">
                <a:solidFill>
                  <a:schemeClr val="dk1"/>
                </a:solidFill>
                <a:latin typeface="Arial"/>
                <a:ea typeface="Arial"/>
                <a:cs typeface="Arial"/>
                <a:sym typeface="Arial"/>
              </a:rPr>
              <a:t>form a rigid triangle.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Roof sheathing is nailed to the top chord.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Drywall for the ceiling is attached to the bottom chord.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a:t>
            </a:r>
            <a:r>
              <a:rPr lang="en-US" sz="1800" b="1" i="0" u="none">
                <a:solidFill>
                  <a:schemeClr val="dk1"/>
                </a:solidFill>
                <a:latin typeface="Arial"/>
                <a:ea typeface="Arial"/>
                <a:cs typeface="Arial"/>
                <a:sym typeface="Arial"/>
              </a:rPr>
              <a:t>compression webs </a:t>
            </a:r>
            <a:r>
              <a:rPr lang="en-US" sz="1800" b="0" i="0" u="none">
                <a:solidFill>
                  <a:schemeClr val="dk1"/>
                </a:solidFill>
                <a:latin typeface="Arial"/>
                <a:ea typeface="Arial"/>
                <a:cs typeface="Arial"/>
                <a:sym typeface="Arial"/>
              </a:rPr>
              <a:t>and the </a:t>
            </a:r>
            <a:r>
              <a:rPr lang="en-US" sz="1800" b="1" i="0" u="none">
                <a:solidFill>
                  <a:schemeClr val="dk1"/>
                </a:solidFill>
                <a:latin typeface="Arial"/>
                <a:ea typeface="Arial"/>
                <a:cs typeface="Arial"/>
                <a:sym typeface="Arial"/>
              </a:rPr>
              <a:t>tension webs </a:t>
            </a:r>
            <a:r>
              <a:rPr lang="en-US" sz="1800" b="0" i="0" u="none">
                <a:solidFill>
                  <a:schemeClr val="dk1"/>
                </a:solidFill>
                <a:latin typeface="Arial"/>
                <a:ea typeface="Arial"/>
                <a:cs typeface="Arial"/>
                <a:sym typeface="Arial"/>
              </a:rPr>
              <a:t>work together to reduce the tendency of the top and bottom chords to bend under load.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a:t>
            </a:r>
            <a:r>
              <a:rPr lang="en-US" sz="1800" b="1" i="0" u="none">
                <a:solidFill>
                  <a:schemeClr val="dk1"/>
                </a:solidFill>
                <a:latin typeface="Arial"/>
                <a:ea typeface="Arial"/>
                <a:cs typeface="Arial"/>
                <a:sym typeface="Arial"/>
              </a:rPr>
              <a:t>tail </a:t>
            </a:r>
            <a:r>
              <a:rPr lang="en-US" sz="1800" b="0" i="0" u="none">
                <a:solidFill>
                  <a:schemeClr val="dk1"/>
                </a:solidFill>
                <a:latin typeface="Arial"/>
                <a:ea typeface="Arial"/>
                <a:cs typeface="Arial"/>
                <a:sym typeface="Arial"/>
              </a:rPr>
              <a:t>is included as part of the truss if the roof overhangs the outside walls of the building.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optional </a:t>
            </a:r>
            <a:r>
              <a:rPr lang="en-US" sz="1800" b="1" i="0" u="none">
                <a:solidFill>
                  <a:schemeClr val="dk1"/>
                </a:solidFill>
                <a:latin typeface="Arial"/>
                <a:ea typeface="Arial"/>
                <a:cs typeface="Arial"/>
                <a:sym typeface="Arial"/>
              </a:rPr>
              <a:t>return</a:t>
            </a:r>
            <a:r>
              <a:rPr lang="en-US" sz="1800" b="0" i="0" u="none">
                <a:solidFill>
                  <a:schemeClr val="dk1"/>
                </a:solidFill>
                <a:latin typeface="Arial"/>
                <a:ea typeface="Arial"/>
                <a:cs typeface="Arial"/>
                <a:sym typeface="Arial"/>
              </a:rPr>
              <a:t> is used to support material that enclosed the roof overhang.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Gang-nail plates </a:t>
            </a:r>
            <a:r>
              <a:rPr lang="en-US" sz="1800" b="0" i="0" u="none">
                <a:solidFill>
                  <a:schemeClr val="dk1"/>
                </a:solidFill>
                <a:latin typeface="Arial"/>
                <a:ea typeface="Arial"/>
                <a:cs typeface="Arial"/>
                <a:sym typeface="Arial"/>
              </a:rPr>
              <a:t>are steel plates that have nail like projections on one side, are placed on each side of a joint form a solid connection.</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59"/>
        <p:cNvGrpSpPr/>
        <p:nvPr/>
      </p:nvGrpSpPr>
      <p:grpSpPr>
        <a:xfrm>
          <a:off x="0" y="0"/>
          <a:ext cx="0" cy="0"/>
          <a:chOff x="0" y="0"/>
          <a:chExt cx="0" cy="0"/>
        </a:xfrm>
      </p:grpSpPr>
      <p:sp>
        <p:nvSpPr>
          <p:cNvPr id="1660" name="Google Shape;1660;p27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Layout for Trusses</a:t>
            </a:r>
            <a:endParaRPr/>
          </a:p>
        </p:txBody>
      </p:sp>
      <p:sp>
        <p:nvSpPr>
          <p:cNvPr id="1661" name="Google Shape;1661;p27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Roof framing begins after the walls are constructed.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first step in roof framing is to layout the trusses.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Trusses are often designed to be spaced 24” on center and to run parallel to the short wall of a rectangular floor plan.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Sheathing overhang can be 2”.</a:t>
            </a:r>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65"/>
        <p:cNvGrpSpPr/>
        <p:nvPr/>
      </p:nvGrpSpPr>
      <p:grpSpPr>
        <a:xfrm>
          <a:off x="0" y="0"/>
          <a:ext cx="0" cy="0"/>
          <a:chOff x="0" y="0"/>
          <a:chExt cx="0" cy="0"/>
        </a:xfrm>
      </p:grpSpPr>
      <p:sp>
        <p:nvSpPr>
          <p:cNvPr id="1666" name="Google Shape;1666;p27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Trusses</a:t>
            </a:r>
            <a:endParaRPr/>
          </a:p>
        </p:txBody>
      </p:sp>
      <p:sp>
        <p:nvSpPr>
          <p:cNvPr id="1667" name="Google Shape;1667;p27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Before beginning the installation of manufactured trusses, erect temporary supports (fig 21-10, page 363).</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next step is to lift the first truss in position.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crane is typically used to make this task easier.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 addition to being aligned to the mark on the double plates (fig 21-9, page 362), The ends of the truss must extend the correct distance beyond the wall frame on each side of the building (fig 21-11, page 363).</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the truss is in the correct position, nail it to the top plate and to the temporary vertical support.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To hold the trusses in a vertical position, nail a 2x4 horizontally across the trusses near the top.</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71"/>
        <p:cNvGrpSpPr/>
        <p:nvPr/>
      </p:nvGrpSpPr>
      <p:grpSpPr>
        <a:xfrm>
          <a:off x="0" y="0"/>
          <a:ext cx="0" cy="0"/>
          <a:chOff x="0" y="0"/>
          <a:chExt cx="0" cy="0"/>
        </a:xfrm>
      </p:grpSpPr>
      <p:sp>
        <p:nvSpPr>
          <p:cNvPr id="1672" name="Google Shape;1672;p27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Custom Built Gable Roof and Ceiling Frames</a:t>
            </a:r>
            <a:endParaRPr/>
          </a:p>
        </p:txBody>
      </p:sp>
      <p:sp>
        <p:nvSpPr>
          <p:cNvPr id="1673" name="Google Shape;1673;p27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In some designs, premade trusses are not used to frame the roof and ceiling.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Figure 21-12, page 364 illustrates terms used in rafter layout.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Span</a:t>
            </a:r>
            <a:r>
              <a:rPr lang="en-US" sz="1800" b="0" i="0" u="none">
                <a:solidFill>
                  <a:schemeClr val="dk1"/>
                </a:solidFill>
                <a:latin typeface="Arial"/>
                <a:ea typeface="Arial"/>
                <a:cs typeface="Arial"/>
                <a:sym typeface="Arial"/>
              </a:rPr>
              <a:t> is the total distance from the outside of one wall to the outside of the opposite wall.</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Run</a:t>
            </a:r>
            <a:r>
              <a:rPr lang="en-US" sz="1800" b="0" i="0" u="none">
                <a:solidFill>
                  <a:schemeClr val="dk1"/>
                </a:solidFill>
                <a:latin typeface="Arial"/>
                <a:ea typeface="Arial"/>
                <a:cs typeface="Arial"/>
                <a:sym typeface="Arial"/>
              </a:rPr>
              <a:t> is the horizontal distance measured from the outside of the wall framing to the centerline of the ridge.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line length of the rafter is the hypotenuse of the triangle formed by the run and the rise.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a:t>
            </a:r>
            <a:r>
              <a:rPr lang="en-US" sz="1800" b="1" i="0" u="none">
                <a:solidFill>
                  <a:schemeClr val="dk1"/>
                </a:solidFill>
                <a:latin typeface="Arial"/>
                <a:ea typeface="Arial"/>
                <a:cs typeface="Arial"/>
                <a:sym typeface="Arial"/>
              </a:rPr>
              <a:t>bird’s mouth </a:t>
            </a:r>
            <a:r>
              <a:rPr lang="en-US" sz="1800" b="0" i="0" u="none">
                <a:solidFill>
                  <a:schemeClr val="dk1"/>
                </a:solidFill>
                <a:latin typeface="Arial"/>
                <a:ea typeface="Arial"/>
                <a:cs typeface="Arial"/>
                <a:sym typeface="Arial"/>
              </a:rPr>
              <a:t>is a wedge-shaped notch that is cut from the rafter so it seats on top of the double plate.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Rise </a:t>
            </a:r>
            <a:r>
              <a:rPr lang="en-US" sz="1800" b="0" i="0" u="none">
                <a:solidFill>
                  <a:schemeClr val="dk1"/>
                </a:solidFill>
                <a:latin typeface="Arial"/>
                <a:ea typeface="Arial"/>
                <a:cs typeface="Arial"/>
                <a:sym typeface="Arial"/>
              </a:rPr>
              <a:t>is the vertical distance from the top of the double plate to the point where the line length intersects the centerline of the ridge board.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Slope </a:t>
            </a:r>
            <a:r>
              <a:rPr lang="en-US" sz="1800" b="0" i="0" u="none">
                <a:solidFill>
                  <a:schemeClr val="dk1"/>
                </a:solidFill>
                <a:latin typeface="Arial"/>
                <a:ea typeface="Arial"/>
                <a:cs typeface="Arial"/>
                <a:sym typeface="Arial"/>
              </a:rPr>
              <a:t>is the incline of the roof and is expressed as a ratio between the vertical rise for each 12” of the horizontal run.</a:t>
            </a:r>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77"/>
        <p:cNvGrpSpPr/>
        <p:nvPr/>
      </p:nvGrpSpPr>
      <p:grpSpPr>
        <a:xfrm>
          <a:off x="0" y="0"/>
          <a:ext cx="0" cy="0"/>
          <a:chOff x="0" y="0"/>
          <a:chExt cx="0" cy="0"/>
        </a:xfrm>
      </p:grpSpPr>
      <p:sp>
        <p:nvSpPr>
          <p:cNvPr id="1678" name="Google Shape;1678;p27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Fascia and Sheathing</a:t>
            </a:r>
            <a:endParaRPr/>
          </a:p>
        </p:txBody>
      </p:sp>
      <p:sp>
        <p:nvSpPr>
          <p:cNvPr id="1679" name="Google Shape;1679;p27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Fascia</a:t>
            </a:r>
            <a:r>
              <a:rPr lang="en-US" sz="2000" b="0" i="0" u="none">
                <a:solidFill>
                  <a:schemeClr val="dk1"/>
                </a:solidFill>
                <a:latin typeface="Arial"/>
                <a:ea typeface="Arial"/>
                <a:cs typeface="Arial"/>
                <a:sym typeface="Arial"/>
              </a:rPr>
              <a:t> is a vertical board that is attached to the tail of each rafter.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covers the end of the rafters, provides a base for attaching gutters, and gives a finished appearance to the roof’s edge.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If a rafter is short, a </a:t>
            </a:r>
            <a:r>
              <a:rPr lang="en-US" sz="2000" b="1" i="0" u="none">
                <a:solidFill>
                  <a:schemeClr val="dk1"/>
                </a:solidFill>
                <a:latin typeface="Arial"/>
                <a:ea typeface="Arial"/>
                <a:cs typeface="Arial"/>
                <a:sym typeface="Arial"/>
              </a:rPr>
              <a:t>shim </a:t>
            </a:r>
            <a:r>
              <a:rPr lang="en-US" sz="2000" b="0" i="0" u="none">
                <a:solidFill>
                  <a:schemeClr val="dk1"/>
                </a:solidFill>
                <a:latin typeface="Arial"/>
                <a:ea typeface="Arial"/>
                <a:cs typeface="Arial"/>
                <a:sym typeface="Arial"/>
              </a:rPr>
              <a:t>can be inserted between the end of the rafter and the back of the fascia to correct the error.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fascia is nailed to the rafter end using rust resistant nails.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Roof sheathing </a:t>
            </a:r>
            <a:r>
              <a:rPr lang="en-US" sz="2000" b="0" i="0" u="none">
                <a:solidFill>
                  <a:schemeClr val="dk1"/>
                </a:solidFill>
                <a:latin typeface="Arial"/>
                <a:ea typeface="Arial"/>
                <a:cs typeface="Arial"/>
                <a:sym typeface="Arial"/>
              </a:rPr>
              <a:t>strengthens and stiffens the roof frame.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provides a base for nailing shingles or other roofing materials.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first row of roof sheathing should overlap the fascia slightly (fig 21-13, page 365).</a:t>
            </a:r>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83"/>
        <p:cNvGrpSpPr/>
        <p:nvPr/>
      </p:nvGrpSpPr>
      <p:grpSpPr>
        <a:xfrm>
          <a:off x="0" y="0"/>
          <a:ext cx="0" cy="0"/>
          <a:chOff x="0" y="0"/>
          <a:chExt cx="0" cy="0"/>
        </a:xfrm>
      </p:grpSpPr>
      <p:sp>
        <p:nvSpPr>
          <p:cNvPr id="1684" name="Google Shape;1684;p28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685" name="Google Shape;1685;p28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In multistory buildings, the floor frame of the upper floors also supports the ceiling of the floor below.</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ceiling of the top floor is built in conjunction with the roof frame.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Rafter</a:t>
            </a:r>
            <a:r>
              <a:rPr lang="en-US" sz="1100" b="0" i="0" u="none">
                <a:solidFill>
                  <a:schemeClr val="dk1"/>
                </a:solidFill>
                <a:latin typeface="Arial"/>
                <a:ea typeface="Arial"/>
                <a:cs typeface="Arial"/>
                <a:sym typeface="Arial"/>
              </a:rPr>
              <a:t> is a structural member of a roof designed to support roof and ceiling loads.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Truss</a:t>
            </a:r>
            <a:r>
              <a:rPr lang="en-US" sz="1100" b="0" i="0" u="none">
                <a:solidFill>
                  <a:schemeClr val="dk1"/>
                </a:solidFill>
                <a:latin typeface="Arial"/>
                <a:ea typeface="Arial"/>
                <a:cs typeface="Arial"/>
                <a:sym typeface="Arial"/>
              </a:rPr>
              <a:t> is a premade engineered assembly of framing members designed to support roof loads.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Flat roofs </a:t>
            </a:r>
            <a:r>
              <a:rPr lang="en-US" sz="1100" b="0" i="0" u="none">
                <a:solidFill>
                  <a:schemeClr val="dk1"/>
                </a:solidFill>
                <a:latin typeface="Arial"/>
                <a:ea typeface="Arial"/>
                <a:cs typeface="Arial"/>
                <a:sym typeface="Arial"/>
              </a:rPr>
              <a:t>have one horizontal surface.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Shed roofs </a:t>
            </a:r>
            <a:r>
              <a:rPr lang="en-US" sz="1100" b="0" i="0" u="none">
                <a:solidFill>
                  <a:schemeClr val="dk1"/>
                </a:solidFill>
                <a:latin typeface="Arial"/>
                <a:ea typeface="Arial"/>
                <a:cs typeface="Arial"/>
                <a:sym typeface="Arial"/>
              </a:rPr>
              <a:t>have one sloping surface. </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Gable roofs </a:t>
            </a:r>
            <a:r>
              <a:rPr lang="en-US" sz="1100" b="0" i="0" u="none">
                <a:solidFill>
                  <a:schemeClr val="dk1"/>
                </a:solidFill>
                <a:latin typeface="Arial"/>
                <a:ea typeface="Arial"/>
                <a:cs typeface="Arial"/>
                <a:sym typeface="Arial"/>
              </a:rPr>
              <a:t>have two sloping surfaces and a triangular shaped wall.</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Hip roofs </a:t>
            </a:r>
            <a:r>
              <a:rPr lang="en-US" sz="1100" b="0" i="0" u="none">
                <a:solidFill>
                  <a:schemeClr val="dk1"/>
                </a:solidFill>
                <a:latin typeface="Arial"/>
                <a:ea typeface="Arial"/>
                <a:cs typeface="Arial"/>
                <a:sym typeface="Arial"/>
              </a:rPr>
              <a:t>have four sloping surfaces.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W-truss </a:t>
            </a:r>
            <a:r>
              <a:rPr lang="en-US" sz="1100" b="0" i="0" u="none">
                <a:solidFill>
                  <a:schemeClr val="dk1"/>
                </a:solidFill>
                <a:latin typeface="Arial"/>
                <a:ea typeface="Arial"/>
                <a:cs typeface="Arial"/>
                <a:sym typeface="Arial"/>
              </a:rPr>
              <a:t>is commonly used in residential construction.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top chords </a:t>
            </a:r>
            <a:r>
              <a:rPr lang="en-US" sz="1100" b="0" i="0" u="none">
                <a:solidFill>
                  <a:schemeClr val="dk1"/>
                </a:solidFill>
                <a:latin typeface="Arial"/>
                <a:ea typeface="Arial"/>
                <a:cs typeface="Arial"/>
                <a:sym typeface="Arial"/>
              </a:rPr>
              <a:t>and the </a:t>
            </a:r>
            <a:r>
              <a:rPr lang="en-US" sz="1100" b="1" i="0" u="none">
                <a:solidFill>
                  <a:schemeClr val="dk1"/>
                </a:solidFill>
                <a:latin typeface="Arial"/>
                <a:ea typeface="Arial"/>
                <a:cs typeface="Arial"/>
                <a:sym typeface="Arial"/>
              </a:rPr>
              <a:t>bottom chords </a:t>
            </a:r>
            <a:r>
              <a:rPr lang="en-US" sz="1100" b="0" i="0" u="none">
                <a:solidFill>
                  <a:schemeClr val="dk1"/>
                </a:solidFill>
                <a:latin typeface="Arial"/>
                <a:ea typeface="Arial"/>
                <a:cs typeface="Arial"/>
                <a:sym typeface="Arial"/>
              </a:rPr>
              <a:t>form a rigid triangle.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compression webs </a:t>
            </a:r>
            <a:r>
              <a:rPr lang="en-US" sz="1100" b="0" i="0" u="none">
                <a:solidFill>
                  <a:schemeClr val="dk1"/>
                </a:solidFill>
                <a:latin typeface="Arial"/>
                <a:ea typeface="Arial"/>
                <a:cs typeface="Arial"/>
                <a:sym typeface="Arial"/>
              </a:rPr>
              <a:t>and the </a:t>
            </a:r>
            <a:r>
              <a:rPr lang="en-US" sz="1100" b="1" i="0" u="none">
                <a:solidFill>
                  <a:schemeClr val="dk1"/>
                </a:solidFill>
                <a:latin typeface="Arial"/>
                <a:ea typeface="Arial"/>
                <a:cs typeface="Arial"/>
                <a:sym typeface="Arial"/>
              </a:rPr>
              <a:t>tension webs </a:t>
            </a:r>
            <a:r>
              <a:rPr lang="en-US" sz="1100" b="0" i="0" u="none">
                <a:solidFill>
                  <a:schemeClr val="dk1"/>
                </a:solidFill>
                <a:latin typeface="Arial"/>
                <a:ea typeface="Arial"/>
                <a:cs typeface="Arial"/>
                <a:sym typeface="Arial"/>
              </a:rPr>
              <a:t>work together to reduce the tendency of the top and bottom chords to bend under load.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Gang-nail plates </a:t>
            </a:r>
            <a:r>
              <a:rPr lang="en-US" sz="1100" b="0" i="0" u="none">
                <a:solidFill>
                  <a:schemeClr val="dk1"/>
                </a:solidFill>
                <a:latin typeface="Arial"/>
                <a:ea typeface="Arial"/>
                <a:cs typeface="Arial"/>
                <a:sym typeface="Arial"/>
              </a:rPr>
              <a:t>are steel plates that have nail like projections on one side, are placed on each side of a joint form a solid connection.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Trusses are often designed to be spaced 24” on center and to run parallel to the short wall of a rectangular floor plan.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Span</a:t>
            </a:r>
            <a:r>
              <a:rPr lang="en-US" sz="1100" b="0" i="0" u="none">
                <a:solidFill>
                  <a:schemeClr val="dk1"/>
                </a:solidFill>
                <a:latin typeface="Arial"/>
                <a:ea typeface="Arial"/>
                <a:cs typeface="Arial"/>
                <a:sym typeface="Arial"/>
              </a:rPr>
              <a:t> is the total distance from the outside of one wall to the outside of the opposite wall.</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Slope </a:t>
            </a:r>
            <a:r>
              <a:rPr lang="en-US" sz="1100" b="0" i="0" u="none">
                <a:solidFill>
                  <a:schemeClr val="dk1"/>
                </a:solidFill>
                <a:latin typeface="Arial"/>
                <a:ea typeface="Arial"/>
                <a:cs typeface="Arial"/>
                <a:sym typeface="Arial"/>
              </a:rPr>
              <a:t>is the incline of the roof and is expressed as a ratio between the vertical rise for each 12” of the horizontal run.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Fascia</a:t>
            </a:r>
            <a:r>
              <a:rPr lang="en-US" sz="1100" b="0" i="0" u="none">
                <a:solidFill>
                  <a:schemeClr val="dk1"/>
                </a:solidFill>
                <a:latin typeface="Arial"/>
                <a:ea typeface="Arial"/>
                <a:cs typeface="Arial"/>
                <a:sym typeface="Arial"/>
              </a:rPr>
              <a:t> is a vertical board that is attached to the tail of each rafter.</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If a rafter is short, a </a:t>
            </a:r>
            <a:r>
              <a:rPr lang="en-US" sz="1100" b="1" i="0" u="none">
                <a:solidFill>
                  <a:schemeClr val="dk1"/>
                </a:solidFill>
                <a:latin typeface="Arial"/>
                <a:ea typeface="Arial"/>
                <a:cs typeface="Arial"/>
                <a:sym typeface="Arial"/>
              </a:rPr>
              <a:t>shim </a:t>
            </a:r>
            <a:r>
              <a:rPr lang="en-US" sz="1100" b="0" i="0" u="none">
                <a:solidFill>
                  <a:schemeClr val="dk1"/>
                </a:solidFill>
                <a:latin typeface="Arial"/>
                <a:ea typeface="Arial"/>
                <a:cs typeface="Arial"/>
                <a:sym typeface="Arial"/>
              </a:rPr>
              <a:t>can be inserted between the end of the rafter and the back of the fascia to correct the error.</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Roof sheathing </a:t>
            </a:r>
            <a:r>
              <a:rPr lang="en-US" sz="1100" b="0" i="0" u="none">
                <a:solidFill>
                  <a:schemeClr val="dk1"/>
                </a:solidFill>
                <a:latin typeface="Arial"/>
                <a:ea typeface="Arial"/>
                <a:cs typeface="Arial"/>
                <a:sym typeface="Arial"/>
              </a:rPr>
              <a:t>strengthens and stiffens the roof frame.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It provides a base for nailing shingles or other roofing materials.</a:t>
            </a:r>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89"/>
        <p:cNvGrpSpPr/>
        <p:nvPr/>
      </p:nvGrpSpPr>
      <p:grpSpPr>
        <a:xfrm>
          <a:off x="0" y="0"/>
          <a:ext cx="0" cy="0"/>
          <a:chOff x="0" y="0"/>
          <a:chExt cx="0" cy="0"/>
        </a:xfrm>
      </p:grpSpPr>
      <p:sp>
        <p:nvSpPr>
          <p:cNvPr id="1690" name="Google Shape;1690;p281"/>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22 Week 5 and 6</a:t>
            </a:r>
            <a:endParaRPr dirty="0"/>
          </a:p>
        </p:txBody>
      </p:sp>
      <p:sp>
        <p:nvSpPr>
          <p:cNvPr id="1691" name="Google Shape;1691;p28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Enclosing the Structure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Development Plan</a:t>
            </a:r>
            <a:endParaRPr/>
          </a:p>
        </p:txBody>
      </p:sp>
      <p:sp>
        <p:nvSpPr>
          <p:cNvPr id="239" name="Google Shape;239;p3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Dividing the area to be developed into residential, commercial, and industrial zones determines how the land will be used.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Once zoning is established, transportation and utility construction is planned.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city planners, elected officials, and planning board work together to implement the development plan.</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95"/>
        <p:cNvGrpSpPr/>
        <p:nvPr/>
      </p:nvGrpSpPr>
      <p:grpSpPr>
        <a:xfrm>
          <a:off x="0" y="0"/>
          <a:ext cx="0" cy="0"/>
          <a:chOff x="0" y="0"/>
          <a:chExt cx="0" cy="0"/>
        </a:xfrm>
      </p:grpSpPr>
      <p:sp>
        <p:nvSpPr>
          <p:cNvPr id="1696" name="Google Shape;1696;p28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697" name="Google Shape;1697;p28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several types of roofing materials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between different types of exterior walls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basic parts of door and window frames</a:t>
            </a:r>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01"/>
        <p:cNvGrpSpPr/>
        <p:nvPr/>
      </p:nvGrpSpPr>
      <p:grpSpPr>
        <a:xfrm>
          <a:off x="0" y="0"/>
          <a:ext cx="0" cy="0"/>
          <a:chOff x="0" y="0"/>
          <a:chExt cx="0" cy="0"/>
        </a:xfrm>
      </p:grpSpPr>
      <p:sp>
        <p:nvSpPr>
          <p:cNvPr id="1702" name="Google Shape;1702;p28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1703" name="Google Shape;1703;p28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Builders enclose structures as soon as possible to prevent damage to wood pieces and so interior work can continue despite inclement weather.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Roofs and walls are built first on most buildings.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Windows and doors are installed next.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Siding is installed last.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High rise buildings are completed in a different sequence.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Steelworkers finish the frame one floor at a time.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Next concrete workers cast the floors.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Exterior walls are then added to enclose the lower floors , before the entire building frame is completed.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This allows interior work, such as utility and mechanical installations, to begin while upper floors are still being fabricated.</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07"/>
        <p:cNvGrpSpPr/>
        <p:nvPr/>
      </p:nvGrpSpPr>
      <p:grpSpPr>
        <a:xfrm>
          <a:off x="0" y="0"/>
          <a:ext cx="0" cy="0"/>
          <a:chOff x="0" y="0"/>
          <a:chExt cx="0" cy="0"/>
        </a:xfrm>
      </p:grpSpPr>
      <p:sp>
        <p:nvSpPr>
          <p:cNvPr id="1708" name="Google Shape;1708;p28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Roofs</a:t>
            </a:r>
            <a:endParaRPr/>
          </a:p>
        </p:txBody>
      </p:sp>
      <p:sp>
        <p:nvSpPr>
          <p:cNvPr id="1709" name="Google Shape;1709;p28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roof framing is completed, roofing is installed.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Rough in of plumbing, electrical circuits, and HVAC can begin before the roof is installed.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However insulation, drywall, and finish work is started only after the structure is completely enclosed.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This protects these materials from being damaged by the weather.</a:t>
            </a:r>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13"/>
        <p:cNvGrpSpPr/>
        <p:nvPr/>
      </p:nvGrpSpPr>
      <p:grpSpPr>
        <a:xfrm>
          <a:off x="0" y="0"/>
          <a:ext cx="0" cy="0"/>
          <a:chOff x="0" y="0"/>
          <a:chExt cx="0" cy="0"/>
        </a:xfrm>
      </p:grpSpPr>
      <p:sp>
        <p:nvSpPr>
          <p:cNvPr id="1714" name="Google Shape;1714;p2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Roofing Materials</a:t>
            </a:r>
            <a:endParaRPr/>
          </a:p>
        </p:txBody>
      </p:sp>
      <p:sp>
        <p:nvSpPr>
          <p:cNvPr id="1715" name="Google Shape;1715;p28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Built-up roofing</a:t>
            </a:r>
            <a:r>
              <a:rPr lang="en-US" sz="2400" b="0" i="0" u="none">
                <a:solidFill>
                  <a:schemeClr val="dk1"/>
                </a:solidFill>
                <a:latin typeface="Arial"/>
                <a:ea typeface="Arial"/>
                <a:cs typeface="Arial"/>
                <a:sym typeface="Arial"/>
              </a:rPr>
              <a:t>: is a roofing method that consists of alternating layers of roofing felt (sheet of plant fiber) and bitumen (asphalt or tar). The top layer is often coated with aggregate (gravel) (fig 22-2, page 371).</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Sheet metal roofing</a:t>
            </a:r>
            <a:r>
              <a:rPr lang="en-US" sz="2400" b="0" i="0" u="none">
                <a:solidFill>
                  <a:schemeClr val="dk1"/>
                </a:solidFill>
                <a:latin typeface="Arial"/>
                <a:ea typeface="Arial"/>
                <a:cs typeface="Arial"/>
                <a:sym typeface="Arial"/>
              </a:rPr>
              <a:t>: Fire resistant roofing material made from copper, lead, aluminum, and enameled steel.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Shingles</a:t>
            </a:r>
            <a:r>
              <a:rPr lang="en-US" sz="2400" b="0" i="0" u="none">
                <a:solidFill>
                  <a:schemeClr val="dk1"/>
                </a:solidFill>
                <a:latin typeface="Arial"/>
                <a:ea typeface="Arial"/>
                <a:cs typeface="Arial"/>
                <a:sym typeface="Arial"/>
              </a:rPr>
              <a:t>: Flat or curved pieces of material laid in overlapping rows on a roof deck to cover the roof. They can be made of asphalt, wood, slate, metal, clay, or concrete and are available in a variety of colors and patterns.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19"/>
        <p:cNvGrpSpPr/>
        <p:nvPr/>
      </p:nvGrpSpPr>
      <p:grpSpPr>
        <a:xfrm>
          <a:off x="0" y="0"/>
          <a:ext cx="0" cy="0"/>
          <a:chOff x="0" y="0"/>
          <a:chExt cx="0" cy="0"/>
        </a:xfrm>
      </p:grpSpPr>
      <p:sp>
        <p:nvSpPr>
          <p:cNvPr id="1720" name="Google Shape;1720;p28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Asphalt Shingles</a:t>
            </a:r>
            <a:endParaRPr/>
          </a:p>
        </p:txBody>
      </p:sp>
      <p:sp>
        <p:nvSpPr>
          <p:cNvPr id="1721" name="Google Shape;1721;p28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Before asphalt shingles can be attached to a roof, an underlayment and a drip edge must be installed (fig 22-4, page 373).</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Most building codes require that 15 pound </a:t>
            </a:r>
            <a:r>
              <a:rPr lang="en-US" sz="1800" b="1" i="0" u="none">
                <a:solidFill>
                  <a:schemeClr val="dk1"/>
                </a:solidFill>
                <a:latin typeface="Arial"/>
                <a:ea typeface="Arial"/>
                <a:cs typeface="Arial"/>
                <a:sym typeface="Arial"/>
              </a:rPr>
              <a:t>roofing felt </a:t>
            </a:r>
            <a:r>
              <a:rPr lang="en-US" sz="1800" b="0" i="0" u="none">
                <a:solidFill>
                  <a:schemeClr val="dk1"/>
                </a:solidFill>
                <a:latin typeface="Arial"/>
                <a:ea typeface="Arial"/>
                <a:cs typeface="Arial"/>
                <a:sym typeface="Arial"/>
              </a:rPr>
              <a:t>be applied as underlayment for asphalt shingles.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felt protects the roof sheathing until the asphalt shingles are installed.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Drip edge</a:t>
            </a:r>
            <a:r>
              <a:rPr lang="en-US" sz="1800" b="0" i="0" u="none">
                <a:solidFill>
                  <a:schemeClr val="dk1"/>
                </a:solidFill>
                <a:latin typeface="Arial"/>
                <a:ea typeface="Arial"/>
                <a:cs typeface="Arial"/>
                <a:sym typeface="Arial"/>
              </a:rPr>
              <a:t>: is a metal edge installed along the edge of roof decks to prevent water from dripping on the finished roof trim.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Starter course</a:t>
            </a:r>
            <a:r>
              <a:rPr lang="en-US" sz="1800" b="0" i="0" u="none">
                <a:solidFill>
                  <a:schemeClr val="dk1"/>
                </a:solidFill>
                <a:latin typeface="Arial"/>
                <a:ea typeface="Arial"/>
                <a:cs typeface="Arial"/>
                <a:sym typeface="Arial"/>
              </a:rPr>
              <a:t>: A continuous layer of shingles cut to less than full width and installed at the edge of a roof to back up the first full course of shingles.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Flashing</a:t>
            </a:r>
            <a:r>
              <a:rPr lang="en-US" sz="1800" b="0" i="0" u="none">
                <a:solidFill>
                  <a:schemeClr val="dk1"/>
                </a:solidFill>
                <a:latin typeface="Arial"/>
                <a:ea typeface="Arial"/>
                <a:cs typeface="Arial"/>
                <a:sym typeface="Arial"/>
              </a:rPr>
              <a:t>: A metal barrier installed at roof joints and angles to provide waterproofing and reinforcement (fig 22-7, page 375).</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Ridge cap</a:t>
            </a:r>
            <a:r>
              <a:rPr lang="en-US" sz="1800" b="0" i="0" u="none">
                <a:solidFill>
                  <a:schemeClr val="dk1"/>
                </a:solidFill>
                <a:latin typeface="Arial"/>
                <a:ea typeface="Arial"/>
                <a:cs typeface="Arial"/>
                <a:sym typeface="Arial"/>
              </a:rPr>
              <a:t>: A finishing layer of shingles placed over the joint at the ridge of a roof.</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25"/>
        <p:cNvGrpSpPr/>
        <p:nvPr/>
      </p:nvGrpSpPr>
      <p:grpSpPr>
        <a:xfrm>
          <a:off x="0" y="0"/>
          <a:ext cx="0" cy="0"/>
          <a:chOff x="0" y="0"/>
          <a:chExt cx="0" cy="0"/>
        </a:xfrm>
      </p:grpSpPr>
      <p:sp>
        <p:nvSpPr>
          <p:cNvPr id="1726" name="Google Shape;1726;p28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Enclosing the Roof Overhang</a:t>
            </a:r>
            <a:endParaRPr/>
          </a:p>
        </p:txBody>
      </p:sp>
      <p:sp>
        <p:nvSpPr>
          <p:cNvPr id="1727" name="Google Shape;1727;p28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600"/>
              <a:buFont typeface="Arial"/>
              <a:buChar char="•"/>
            </a:pPr>
            <a:r>
              <a:rPr lang="en-US" sz="3600" b="1" i="0" u="none">
                <a:solidFill>
                  <a:schemeClr val="dk1"/>
                </a:solidFill>
                <a:latin typeface="Arial"/>
                <a:ea typeface="Arial"/>
                <a:cs typeface="Arial"/>
                <a:sym typeface="Arial"/>
              </a:rPr>
              <a:t>Cornice</a:t>
            </a:r>
            <a:r>
              <a:rPr lang="en-US" sz="3600" b="0" i="0" u="none">
                <a:solidFill>
                  <a:schemeClr val="dk1"/>
                </a:solidFill>
                <a:latin typeface="Arial"/>
                <a:ea typeface="Arial"/>
                <a:cs typeface="Arial"/>
                <a:sym typeface="Arial"/>
              </a:rPr>
              <a:t>: The overhang of a roof at its horizontal edge (fig 22-9, page 376).</a:t>
            </a:r>
            <a:endParaRPr/>
          </a:p>
          <a:p>
            <a:pPr marL="342900" marR="0" lvl="0" indent="-342900" algn="l" rtl="0">
              <a:lnSpc>
                <a:spcPct val="100000"/>
              </a:lnSpc>
              <a:spcBef>
                <a:spcPts val="720"/>
              </a:spcBef>
              <a:spcAft>
                <a:spcPts val="0"/>
              </a:spcAft>
              <a:buClr>
                <a:schemeClr val="dk1"/>
              </a:buClr>
              <a:buSzPts val="3600"/>
              <a:buFont typeface="Arial"/>
              <a:buChar char="•"/>
            </a:pPr>
            <a:r>
              <a:rPr lang="en-US" sz="3600" b="0" i="0" u="none">
                <a:solidFill>
                  <a:schemeClr val="dk1"/>
                </a:solidFill>
                <a:latin typeface="Arial"/>
                <a:ea typeface="Arial"/>
                <a:cs typeface="Arial"/>
                <a:sym typeface="Arial"/>
              </a:rPr>
              <a:t>The </a:t>
            </a:r>
            <a:r>
              <a:rPr lang="en-US" sz="3600" b="1" i="0" u="none">
                <a:solidFill>
                  <a:schemeClr val="dk1"/>
                </a:solidFill>
                <a:latin typeface="Arial"/>
                <a:ea typeface="Arial"/>
                <a:cs typeface="Arial"/>
                <a:sym typeface="Arial"/>
              </a:rPr>
              <a:t>fascia </a:t>
            </a:r>
            <a:r>
              <a:rPr lang="en-US" sz="3600" b="0" i="0" u="none">
                <a:solidFill>
                  <a:schemeClr val="dk1"/>
                </a:solidFill>
                <a:latin typeface="Arial"/>
                <a:ea typeface="Arial"/>
                <a:cs typeface="Arial"/>
                <a:sym typeface="Arial"/>
              </a:rPr>
              <a:t>is installed when the roof is framed.</a:t>
            </a:r>
            <a:endParaRPr/>
          </a:p>
          <a:p>
            <a:pPr marL="342900" marR="0" lvl="0" indent="-342900" algn="l" rtl="0">
              <a:lnSpc>
                <a:spcPct val="100000"/>
              </a:lnSpc>
              <a:spcBef>
                <a:spcPts val="720"/>
              </a:spcBef>
              <a:spcAft>
                <a:spcPts val="0"/>
              </a:spcAft>
              <a:buClr>
                <a:schemeClr val="dk1"/>
              </a:buClr>
              <a:buSzPts val="3600"/>
              <a:buFont typeface="Arial"/>
              <a:buChar char="•"/>
            </a:pPr>
            <a:r>
              <a:rPr lang="en-US" sz="3600" b="0" i="0" u="none">
                <a:solidFill>
                  <a:schemeClr val="dk1"/>
                </a:solidFill>
                <a:latin typeface="Arial"/>
                <a:ea typeface="Arial"/>
                <a:cs typeface="Arial"/>
                <a:sym typeface="Arial"/>
              </a:rPr>
              <a:t>The </a:t>
            </a:r>
            <a:r>
              <a:rPr lang="en-US" sz="3600" b="1" i="0" u="none">
                <a:solidFill>
                  <a:schemeClr val="dk1"/>
                </a:solidFill>
                <a:latin typeface="Arial"/>
                <a:ea typeface="Arial"/>
                <a:cs typeface="Arial"/>
                <a:sym typeface="Arial"/>
              </a:rPr>
              <a:t>soffit </a:t>
            </a:r>
            <a:r>
              <a:rPr lang="en-US" sz="3600" b="0" i="0" u="none">
                <a:solidFill>
                  <a:schemeClr val="dk1"/>
                </a:solidFill>
                <a:latin typeface="Arial"/>
                <a:ea typeface="Arial"/>
                <a:cs typeface="Arial"/>
                <a:sym typeface="Arial"/>
              </a:rPr>
              <a:t>is the horizontal panel that encloses the underside of the cornice.</a:t>
            </a:r>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31"/>
        <p:cNvGrpSpPr/>
        <p:nvPr/>
      </p:nvGrpSpPr>
      <p:grpSpPr>
        <a:xfrm>
          <a:off x="0" y="0"/>
          <a:ext cx="0" cy="0"/>
          <a:chOff x="0" y="0"/>
          <a:chExt cx="0" cy="0"/>
        </a:xfrm>
      </p:grpSpPr>
      <p:sp>
        <p:nvSpPr>
          <p:cNvPr id="1732" name="Google Shape;1732;p28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Walls</a:t>
            </a:r>
            <a:endParaRPr/>
          </a:p>
        </p:txBody>
      </p:sp>
      <p:sp>
        <p:nvSpPr>
          <p:cNvPr id="1733" name="Google Shape;1733;p28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Walls</a:t>
            </a:r>
            <a:r>
              <a:rPr lang="en-US" sz="1600" b="0" i="0" u="none">
                <a:solidFill>
                  <a:schemeClr val="dk1"/>
                </a:solidFill>
                <a:latin typeface="Arial"/>
                <a:ea typeface="Arial"/>
                <a:cs typeface="Arial"/>
                <a:sym typeface="Arial"/>
              </a:rPr>
              <a:t> protect building interiors from weather.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They include doors for access and windows for light and ventilation.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Masonry walls</a:t>
            </a:r>
            <a:r>
              <a:rPr lang="en-US" sz="1600" b="0" i="0" u="none">
                <a:solidFill>
                  <a:schemeClr val="dk1"/>
                </a:solidFill>
                <a:latin typeface="Arial"/>
                <a:ea typeface="Arial"/>
                <a:cs typeface="Arial"/>
                <a:sym typeface="Arial"/>
              </a:rPr>
              <a:t>: are made of brick, concrete block, tile, or stone set in mortar.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House wrap</a:t>
            </a:r>
            <a:r>
              <a:rPr lang="en-US" sz="1600" b="0" i="0" u="none">
                <a:solidFill>
                  <a:schemeClr val="dk1"/>
                </a:solidFill>
                <a:latin typeface="Arial"/>
                <a:ea typeface="Arial"/>
                <a:cs typeface="Arial"/>
                <a:sym typeface="Arial"/>
              </a:rPr>
              <a:t>: A synthetic covering applied over wall sheathing to create an air and moisture barrier between the inside and outside of a building.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Head</a:t>
            </a:r>
            <a:r>
              <a:rPr lang="en-US" sz="1600" b="0" i="0" u="none">
                <a:solidFill>
                  <a:schemeClr val="dk1"/>
                </a:solidFill>
                <a:latin typeface="Arial"/>
                <a:ea typeface="Arial"/>
                <a:cs typeface="Arial"/>
                <a:sym typeface="Arial"/>
              </a:rPr>
              <a:t>: The top portion of window and door frames (fig 22-10, page 377).</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Jambs: </a:t>
            </a:r>
            <a:r>
              <a:rPr lang="en-US" sz="1600" b="0" i="0" u="none">
                <a:solidFill>
                  <a:schemeClr val="dk1"/>
                </a:solidFill>
                <a:latin typeface="Arial"/>
                <a:ea typeface="Arial"/>
                <a:cs typeface="Arial"/>
                <a:sym typeface="Arial"/>
              </a:rPr>
              <a:t>The sides of window and door frames.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Threshold</a:t>
            </a:r>
            <a:r>
              <a:rPr lang="en-US" sz="1600" b="0" i="0" u="none">
                <a:solidFill>
                  <a:schemeClr val="dk1"/>
                </a:solidFill>
                <a:latin typeface="Arial"/>
                <a:ea typeface="Arial"/>
                <a:cs typeface="Arial"/>
                <a:sym typeface="Arial"/>
              </a:rPr>
              <a:t>: The bottom of a door frame.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Prehung doors</a:t>
            </a:r>
            <a:r>
              <a:rPr lang="en-US" sz="1600" b="0" i="0" u="none">
                <a:solidFill>
                  <a:schemeClr val="dk1"/>
                </a:solidFill>
                <a:latin typeface="Arial"/>
                <a:ea typeface="Arial"/>
                <a:cs typeface="Arial"/>
                <a:sym typeface="Arial"/>
              </a:rPr>
              <a:t>: Doors that come assembled with jambs, casing, and hardware.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Sill</a:t>
            </a:r>
            <a:r>
              <a:rPr lang="en-US" sz="1600" b="0" i="0" u="none">
                <a:solidFill>
                  <a:schemeClr val="dk1"/>
                </a:solidFill>
                <a:latin typeface="Arial"/>
                <a:ea typeface="Arial"/>
                <a:cs typeface="Arial"/>
                <a:sym typeface="Arial"/>
              </a:rPr>
              <a:t>: The bottom of a window frame.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Sash</a:t>
            </a:r>
            <a:r>
              <a:rPr lang="en-US" sz="1600" b="0" i="0" u="none">
                <a:solidFill>
                  <a:schemeClr val="dk1"/>
                </a:solidFill>
                <a:latin typeface="Arial"/>
                <a:ea typeface="Arial"/>
                <a:cs typeface="Arial"/>
                <a:sym typeface="Arial"/>
              </a:rPr>
              <a:t>: The movable portion of the window, including both glass and its frame.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Masonry veneer</a:t>
            </a:r>
            <a:r>
              <a:rPr lang="en-US" sz="1600" b="0" i="0" u="none">
                <a:solidFill>
                  <a:schemeClr val="dk1"/>
                </a:solidFill>
                <a:latin typeface="Arial"/>
                <a:ea typeface="Arial"/>
                <a:cs typeface="Arial"/>
                <a:sym typeface="Arial"/>
              </a:rPr>
              <a:t>: A single layer of masonry used to cover the wall framing.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Stucco</a:t>
            </a:r>
            <a:r>
              <a:rPr lang="en-US" sz="1600" b="0" i="0" u="none">
                <a:solidFill>
                  <a:schemeClr val="dk1"/>
                </a:solidFill>
                <a:latin typeface="Arial"/>
                <a:ea typeface="Arial"/>
                <a:cs typeface="Arial"/>
                <a:sym typeface="Arial"/>
              </a:rPr>
              <a:t>: An exterior building covering made from Portland cement, lime, and sand.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Exterior insulation and finish system (EIFS)</a:t>
            </a:r>
            <a:r>
              <a:rPr lang="en-US" sz="1600" b="0" i="0" u="none">
                <a:solidFill>
                  <a:schemeClr val="dk1"/>
                </a:solidFill>
                <a:latin typeface="Arial"/>
                <a:ea typeface="Arial"/>
                <a:cs typeface="Arial"/>
                <a:sym typeface="Arial"/>
              </a:rPr>
              <a:t>: A synthetic building covering that is made of foam plastic insulation and thin synthetic coating.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Siding</a:t>
            </a:r>
            <a:r>
              <a:rPr lang="en-US" sz="1600" b="0" i="0" u="none">
                <a:solidFill>
                  <a:schemeClr val="dk1"/>
                </a:solidFill>
                <a:latin typeface="Arial"/>
                <a:ea typeface="Arial"/>
                <a:cs typeface="Arial"/>
                <a:sym typeface="Arial"/>
              </a:rPr>
              <a:t>: The outer covering of a building that protects it from weather.</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37"/>
        <p:cNvGrpSpPr/>
        <p:nvPr/>
      </p:nvGrpSpPr>
      <p:grpSpPr>
        <a:xfrm>
          <a:off x="0" y="0"/>
          <a:ext cx="0" cy="0"/>
          <a:chOff x="0" y="0"/>
          <a:chExt cx="0" cy="0"/>
        </a:xfrm>
      </p:grpSpPr>
      <p:sp>
        <p:nvSpPr>
          <p:cNvPr id="1738" name="Google Shape;1738;p2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Horizontal Wood Siding</a:t>
            </a:r>
            <a:endParaRPr/>
          </a:p>
        </p:txBody>
      </p:sp>
      <p:sp>
        <p:nvSpPr>
          <p:cNvPr id="1739" name="Google Shape;1739;p28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Horizontal wood siding is manufactured in standard sizes.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Each course is lapped over the course immediately below it to allow water to run off the siding (fig 22-17, page 382).</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 </a:t>
            </a:r>
            <a:r>
              <a:rPr lang="en-US" sz="3200" b="1" i="0" u="none">
                <a:solidFill>
                  <a:schemeClr val="dk1"/>
                </a:solidFill>
                <a:latin typeface="Arial"/>
                <a:ea typeface="Arial"/>
                <a:cs typeface="Arial"/>
                <a:sym typeface="Arial"/>
              </a:rPr>
              <a:t>storey pole </a:t>
            </a:r>
            <a:r>
              <a:rPr lang="en-US" sz="3200" b="0" i="0" u="none">
                <a:solidFill>
                  <a:schemeClr val="dk1"/>
                </a:solidFill>
                <a:latin typeface="Arial"/>
                <a:ea typeface="Arial"/>
                <a:cs typeface="Arial"/>
                <a:sym typeface="Arial"/>
              </a:rPr>
              <a:t>is a narrow board used to lay out and transfer dimensions (fig 22-16, page 382).</a:t>
            </a:r>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43"/>
        <p:cNvGrpSpPr/>
        <p:nvPr/>
      </p:nvGrpSpPr>
      <p:grpSpPr>
        <a:xfrm>
          <a:off x="0" y="0"/>
          <a:ext cx="0" cy="0"/>
          <a:chOff x="0" y="0"/>
          <a:chExt cx="0" cy="0"/>
        </a:xfrm>
      </p:grpSpPr>
      <p:sp>
        <p:nvSpPr>
          <p:cNvPr id="1744" name="Google Shape;1744;p29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745" name="Google Shape;1745;p29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Builders enclose structures as soon as possible to prevent damage to wood pieces and so interior work can continue despite inclement weather.</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After roof framing is completed, roofing is installed.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Built-up roofing</a:t>
            </a:r>
            <a:r>
              <a:rPr lang="en-US" sz="1100" b="0" i="0" u="none">
                <a:solidFill>
                  <a:schemeClr val="dk1"/>
                </a:solidFill>
                <a:latin typeface="Arial"/>
                <a:ea typeface="Arial"/>
                <a:cs typeface="Arial"/>
                <a:sym typeface="Arial"/>
              </a:rPr>
              <a:t>: is a roofing method that consists of alternating layers of roofing felt (sheet of plant fiber) and bitumen (asphalt or tar). The top layer is often coated with aggregate (gravel).</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Sheet metal roofing</a:t>
            </a:r>
            <a:r>
              <a:rPr lang="en-US" sz="1100" b="0" i="0" u="none">
                <a:solidFill>
                  <a:schemeClr val="dk1"/>
                </a:solidFill>
                <a:latin typeface="Arial"/>
                <a:ea typeface="Arial"/>
                <a:cs typeface="Arial"/>
                <a:sym typeface="Arial"/>
              </a:rPr>
              <a:t>: Fire resistant roofing material made from copper, lead, aluminum, and enameled steel.</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Shingles</a:t>
            </a:r>
            <a:r>
              <a:rPr lang="en-US" sz="1100" b="0" i="0" u="none">
                <a:solidFill>
                  <a:schemeClr val="dk1"/>
                </a:solidFill>
                <a:latin typeface="Arial"/>
                <a:ea typeface="Arial"/>
                <a:cs typeface="Arial"/>
                <a:sym typeface="Arial"/>
              </a:rPr>
              <a:t>: Flat or curved pieces of material laid in overlapping rows on a roof deck to cover the roof.</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Most building codes require that 15 pound </a:t>
            </a:r>
            <a:r>
              <a:rPr lang="en-US" sz="1100" b="1" i="0" u="none">
                <a:solidFill>
                  <a:schemeClr val="dk1"/>
                </a:solidFill>
                <a:latin typeface="Arial"/>
                <a:ea typeface="Arial"/>
                <a:cs typeface="Arial"/>
                <a:sym typeface="Arial"/>
              </a:rPr>
              <a:t>roofing felt </a:t>
            </a:r>
            <a:r>
              <a:rPr lang="en-US" sz="1100" b="0" i="0" u="none">
                <a:solidFill>
                  <a:schemeClr val="dk1"/>
                </a:solidFill>
                <a:latin typeface="Arial"/>
                <a:ea typeface="Arial"/>
                <a:cs typeface="Arial"/>
                <a:sym typeface="Arial"/>
              </a:rPr>
              <a:t>be applied as underlayment for asphalt shingles. The felt protects the roof sheathing until the asphalt shingles are installed.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Drip edge</a:t>
            </a:r>
            <a:r>
              <a:rPr lang="en-US" sz="1100" b="0" i="0" u="none">
                <a:solidFill>
                  <a:schemeClr val="dk1"/>
                </a:solidFill>
                <a:latin typeface="Arial"/>
                <a:ea typeface="Arial"/>
                <a:cs typeface="Arial"/>
                <a:sym typeface="Arial"/>
              </a:rPr>
              <a:t>: is a metal edge installed along the edge of roof decks to prevent water from dripping on the finished roof trim.</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Flashing</a:t>
            </a:r>
            <a:r>
              <a:rPr lang="en-US" sz="1100" b="0" i="0" u="none">
                <a:solidFill>
                  <a:schemeClr val="dk1"/>
                </a:solidFill>
                <a:latin typeface="Arial"/>
                <a:ea typeface="Arial"/>
                <a:cs typeface="Arial"/>
                <a:sym typeface="Arial"/>
              </a:rPr>
              <a:t>: A metal barrier installed at roof joints and angles to provide waterproofing and reinforcement.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Ridge cap</a:t>
            </a:r>
            <a:r>
              <a:rPr lang="en-US" sz="1100" b="0" i="0" u="none">
                <a:solidFill>
                  <a:schemeClr val="dk1"/>
                </a:solidFill>
                <a:latin typeface="Arial"/>
                <a:ea typeface="Arial"/>
                <a:cs typeface="Arial"/>
                <a:sym typeface="Arial"/>
              </a:rPr>
              <a:t>: A finishing layer of shingles placed over the joint at the ridge of a roof.</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Cornice</a:t>
            </a:r>
            <a:r>
              <a:rPr lang="en-US" sz="1100" b="0" i="0" u="none">
                <a:solidFill>
                  <a:schemeClr val="dk1"/>
                </a:solidFill>
                <a:latin typeface="Arial"/>
                <a:ea typeface="Arial"/>
                <a:cs typeface="Arial"/>
                <a:sym typeface="Arial"/>
              </a:rPr>
              <a:t>: The overhang of a roof at its horizontal edge.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soffit </a:t>
            </a:r>
            <a:r>
              <a:rPr lang="en-US" sz="1100" b="0" i="0" u="none">
                <a:solidFill>
                  <a:schemeClr val="dk1"/>
                </a:solidFill>
                <a:latin typeface="Arial"/>
                <a:ea typeface="Arial"/>
                <a:cs typeface="Arial"/>
                <a:sym typeface="Arial"/>
              </a:rPr>
              <a:t>is the horizontal panel that encloses the underside of the cornice.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Walls</a:t>
            </a:r>
            <a:r>
              <a:rPr lang="en-US" sz="1100" b="0" i="0" u="none">
                <a:solidFill>
                  <a:schemeClr val="dk1"/>
                </a:solidFill>
                <a:latin typeface="Arial"/>
                <a:ea typeface="Arial"/>
                <a:cs typeface="Arial"/>
                <a:sym typeface="Arial"/>
              </a:rPr>
              <a:t> protect building interiors from weather.</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Masonry walls</a:t>
            </a:r>
            <a:r>
              <a:rPr lang="en-US" sz="1100" b="0" i="0" u="none">
                <a:solidFill>
                  <a:schemeClr val="dk1"/>
                </a:solidFill>
                <a:latin typeface="Arial"/>
                <a:ea typeface="Arial"/>
                <a:cs typeface="Arial"/>
                <a:sym typeface="Arial"/>
              </a:rPr>
              <a:t>: are made of brick, concrete block, tile, or stone set in mortar.</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House wrap</a:t>
            </a:r>
            <a:r>
              <a:rPr lang="en-US" sz="1100" b="0" i="0" u="none">
                <a:solidFill>
                  <a:schemeClr val="dk1"/>
                </a:solidFill>
                <a:latin typeface="Arial"/>
                <a:ea typeface="Arial"/>
                <a:cs typeface="Arial"/>
                <a:sym typeface="Arial"/>
              </a:rPr>
              <a:t>: A synthetic covering applied over wall sheathing to create an air and moisture barrier between the inside and outside of a building.</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Stucco</a:t>
            </a:r>
            <a:r>
              <a:rPr lang="en-US" sz="1100" b="0" i="0" u="none">
                <a:solidFill>
                  <a:schemeClr val="dk1"/>
                </a:solidFill>
                <a:latin typeface="Arial"/>
                <a:ea typeface="Arial"/>
                <a:cs typeface="Arial"/>
                <a:sym typeface="Arial"/>
              </a:rPr>
              <a:t>: An exterior building covering made from Portland cement, lime, and sand.</a:t>
            </a:r>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49"/>
        <p:cNvGrpSpPr/>
        <p:nvPr/>
      </p:nvGrpSpPr>
      <p:grpSpPr>
        <a:xfrm>
          <a:off x="0" y="0"/>
          <a:ext cx="0" cy="0"/>
          <a:chOff x="0" y="0"/>
          <a:chExt cx="0" cy="0"/>
        </a:xfrm>
      </p:grpSpPr>
      <p:sp>
        <p:nvSpPr>
          <p:cNvPr id="1750" name="Google Shape;1750;p291"/>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23 Week 7 and 8</a:t>
            </a:r>
            <a:endParaRPr dirty="0"/>
          </a:p>
        </p:txBody>
      </p:sp>
      <p:sp>
        <p:nvSpPr>
          <p:cNvPr id="1751" name="Google Shape;1751;p29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Plumbing Systems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3"/>
        <p:cNvGrpSpPr/>
        <p:nvPr/>
      </p:nvGrpSpPr>
      <p:grpSpPr>
        <a:xfrm>
          <a:off x="0" y="0"/>
          <a:ext cx="0" cy="0"/>
          <a:chOff x="0" y="0"/>
          <a:chExt cx="0" cy="0"/>
        </a:xfrm>
      </p:grpSpPr>
      <p:sp>
        <p:nvSpPr>
          <p:cNvPr id="244" name="Google Shape;244;p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Transportation</a:t>
            </a:r>
            <a:endParaRPr/>
          </a:p>
        </p:txBody>
      </p:sp>
      <p:sp>
        <p:nvSpPr>
          <p:cNvPr id="245" name="Google Shape;245;p4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Service streets </a:t>
            </a:r>
            <a:r>
              <a:rPr lang="en-US" sz="1800" b="0" i="0" u="none">
                <a:solidFill>
                  <a:schemeClr val="dk1"/>
                </a:solidFill>
                <a:latin typeface="Arial"/>
                <a:ea typeface="Arial"/>
                <a:cs typeface="Arial"/>
                <a:sym typeface="Arial"/>
              </a:rPr>
              <a:t>are built in housing developments.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Service streets connect with </a:t>
            </a:r>
            <a:r>
              <a:rPr lang="en-US" sz="1800" b="1" i="0" u="none">
                <a:solidFill>
                  <a:schemeClr val="dk1"/>
                </a:solidFill>
                <a:latin typeface="Arial"/>
                <a:ea typeface="Arial"/>
                <a:cs typeface="Arial"/>
                <a:sym typeface="Arial"/>
              </a:rPr>
              <a:t>collector streets</a:t>
            </a:r>
            <a:r>
              <a:rPr lang="en-US" sz="1800" b="0" i="0" u="none">
                <a:solidFill>
                  <a:schemeClr val="dk1"/>
                </a:solidFill>
                <a:latin typeface="Arial"/>
                <a:ea typeface="Arial"/>
                <a:cs typeface="Arial"/>
                <a:sym typeface="Arial"/>
              </a:rPr>
              <a:t> that generally have four or more lanes and traffic signals.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Arterial streets </a:t>
            </a:r>
            <a:r>
              <a:rPr lang="en-US" sz="1800" b="0" i="0" u="none">
                <a:solidFill>
                  <a:schemeClr val="dk1"/>
                </a:solidFill>
                <a:latin typeface="Arial"/>
                <a:ea typeface="Arial"/>
                <a:cs typeface="Arial"/>
                <a:sym typeface="Arial"/>
              </a:rPr>
              <a:t>receive traffic from collector streets. They have entrance and exit ramps to maintain continuous traffic flow. They do not have traffic signals.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Railroads</a:t>
            </a:r>
            <a:r>
              <a:rPr lang="en-US" sz="1800" b="0" i="0" u="none">
                <a:solidFill>
                  <a:schemeClr val="dk1"/>
                </a:solidFill>
                <a:latin typeface="Arial"/>
                <a:ea typeface="Arial"/>
                <a:cs typeface="Arial"/>
                <a:sym typeface="Arial"/>
              </a:rPr>
              <a:t> move large, heavy loads at relatively low cost.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Wharves</a:t>
            </a:r>
            <a:r>
              <a:rPr lang="en-US" sz="1800" b="0" i="0" u="none">
                <a:solidFill>
                  <a:schemeClr val="dk1"/>
                </a:solidFill>
                <a:latin typeface="Arial"/>
                <a:ea typeface="Arial"/>
                <a:cs typeface="Arial"/>
                <a:sym typeface="Arial"/>
              </a:rPr>
              <a:t> provide a place for ships and barges to load and unload cargo. Cranes may be used. Roads and railroads need to be nearby.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Airports</a:t>
            </a:r>
            <a:r>
              <a:rPr lang="en-US" sz="1800" b="0" i="0" u="none">
                <a:solidFill>
                  <a:schemeClr val="dk1"/>
                </a:solidFill>
                <a:latin typeface="Arial"/>
                <a:ea typeface="Arial"/>
                <a:cs typeface="Arial"/>
                <a:sym typeface="Arial"/>
              </a:rPr>
              <a:t> provide rapid, long distance transportation for people and lightweight high value cargo.</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Pipelines </a:t>
            </a:r>
            <a:r>
              <a:rPr lang="en-US" sz="1800" b="0" i="0" u="none">
                <a:solidFill>
                  <a:schemeClr val="dk1"/>
                </a:solidFill>
                <a:latin typeface="Arial"/>
                <a:ea typeface="Arial"/>
                <a:cs typeface="Arial"/>
                <a:sym typeface="Arial"/>
              </a:rPr>
              <a:t>are a very economical way to transport natural gas, oil, and gasoline over long distances. Pipelines are pressurized to make the material inside flow through them. Pumping stations are built along the path of the pipeline to maintain pressure.</a:t>
            </a:r>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55"/>
        <p:cNvGrpSpPr/>
        <p:nvPr/>
      </p:nvGrpSpPr>
      <p:grpSpPr>
        <a:xfrm>
          <a:off x="0" y="0"/>
          <a:ext cx="0" cy="0"/>
          <a:chOff x="0" y="0"/>
          <a:chExt cx="0" cy="0"/>
        </a:xfrm>
      </p:grpSpPr>
      <p:sp>
        <p:nvSpPr>
          <p:cNvPr id="1756" name="Google Shape;1756;p2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757" name="Google Shape;1757;p29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piping systems that are used to move liquids or gases.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between sanitary sewers and storm sewers.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Outline the parts of  a drain waste vent system.</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components of a septic system.</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the process of joining copper and plastic piping fittings.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Summarize the plumbing inspection process.</a:t>
            </a:r>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61"/>
        <p:cNvGrpSpPr/>
        <p:nvPr/>
      </p:nvGrpSpPr>
      <p:grpSpPr>
        <a:xfrm>
          <a:off x="0" y="0"/>
          <a:ext cx="0" cy="0"/>
          <a:chOff x="0" y="0"/>
          <a:chExt cx="0" cy="0"/>
        </a:xfrm>
      </p:grpSpPr>
      <p:sp>
        <p:nvSpPr>
          <p:cNvPr id="1762" name="Google Shape;1762;p29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Piping Systems</a:t>
            </a:r>
            <a:endParaRPr/>
          </a:p>
        </p:txBody>
      </p:sp>
      <p:sp>
        <p:nvSpPr>
          <p:cNvPr id="1763" name="Google Shape;1763;p29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Piping systems </a:t>
            </a:r>
            <a:r>
              <a:rPr lang="en-US" sz="2000" b="0" i="0" u="none">
                <a:solidFill>
                  <a:schemeClr val="dk1"/>
                </a:solidFill>
                <a:latin typeface="Arial"/>
                <a:ea typeface="Arial"/>
                <a:cs typeface="Arial"/>
                <a:sym typeface="Arial"/>
              </a:rPr>
              <a:t>within a community usually include a water supply system, a sanitary sewer system, storm sewer system, and fuel gas piping system.</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These systems are installed and maintained by utility companies.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Piping systems that are installed inside buildings include water, drain-waste-vent (DWV), storm water, fuel gas, compressed air, firefighting systems, process fluid piping, toxic waste removal systems, and medical gas and vacuum piping.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Most building codes require that water supply, waste water, storm water, and fuel gas piping be installed by licensed plumbers.</a:t>
            </a:r>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67"/>
        <p:cNvGrpSpPr/>
        <p:nvPr/>
      </p:nvGrpSpPr>
      <p:grpSpPr>
        <a:xfrm>
          <a:off x="0" y="0"/>
          <a:ext cx="0" cy="0"/>
          <a:chOff x="0" y="0"/>
          <a:chExt cx="0" cy="0"/>
        </a:xfrm>
      </p:grpSpPr>
      <p:sp>
        <p:nvSpPr>
          <p:cNvPr id="1768" name="Google Shape;1768;p29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Water Supply Piping</a:t>
            </a:r>
            <a:endParaRPr/>
          </a:p>
        </p:txBody>
      </p:sp>
      <p:sp>
        <p:nvSpPr>
          <p:cNvPr id="1769" name="Google Shape;1769;p29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Water in the United States is commonly supplied to users by utility companies.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Potable water: </a:t>
            </a:r>
            <a:r>
              <a:rPr lang="en-US" sz="1800" b="0" i="0" u="none">
                <a:solidFill>
                  <a:schemeClr val="dk1"/>
                </a:solidFill>
                <a:latin typeface="Arial"/>
                <a:ea typeface="Arial"/>
                <a:cs typeface="Arial"/>
                <a:sym typeface="Arial"/>
              </a:rPr>
              <a:t>is water that is suitable for human consumption.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Water mains</a:t>
            </a:r>
            <a:r>
              <a:rPr lang="en-US" sz="1800" b="0" i="0" u="none">
                <a:solidFill>
                  <a:schemeClr val="dk1"/>
                </a:solidFill>
                <a:latin typeface="Arial"/>
                <a:ea typeface="Arial"/>
                <a:cs typeface="Arial"/>
                <a:sym typeface="Arial"/>
              </a:rPr>
              <a:t>: Underground pipes that branch off trunk lines to bring water near individual buildings.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Water meter</a:t>
            </a:r>
            <a:r>
              <a:rPr lang="en-US" sz="1800" b="0" i="0" u="none">
                <a:solidFill>
                  <a:schemeClr val="dk1"/>
                </a:solidFill>
                <a:latin typeface="Arial"/>
                <a:ea typeface="Arial"/>
                <a:cs typeface="Arial"/>
                <a:sym typeface="Arial"/>
              </a:rPr>
              <a:t>: Device that measures the amount of water delivered to a building (fig 23-1, page 389).</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Cold water pipes run directly to the fixtures.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Hot water pipes extend from the water heater to each fixture that requires hot water (fig 23-2, page 389).</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Shutoff valves</a:t>
            </a:r>
            <a:r>
              <a:rPr lang="en-US" sz="1800" b="0" i="0" u="none">
                <a:solidFill>
                  <a:schemeClr val="dk1"/>
                </a:solidFill>
                <a:latin typeface="Arial"/>
                <a:ea typeface="Arial"/>
                <a:cs typeface="Arial"/>
                <a:sym typeface="Arial"/>
              </a:rPr>
              <a:t>: close off sections of the system. A shutoff valve installed at the inlet of a water heater makes it possible to replace the water heater without turning off the cold water.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Air chambers or shock arrestors </a:t>
            </a:r>
            <a:r>
              <a:rPr lang="en-US" sz="1800" b="0" i="0" u="none">
                <a:solidFill>
                  <a:schemeClr val="dk1"/>
                </a:solidFill>
                <a:latin typeface="Arial"/>
                <a:ea typeface="Arial"/>
                <a:cs typeface="Arial"/>
                <a:sym typeface="Arial"/>
              </a:rPr>
              <a:t>(fig 23-5, page 392) absorb the shock created when the water flow is stopped abruptly.</a:t>
            </a:r>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73"/>
        <p:cNvGrpSpPr/>
        <p:nvPr/>
      </p:nvGrpSpPr>
      <p:grpSpPr>
        <a:xfrm>
          <a:off x="0" y="0"/>
          <a:ext cx="0" cy="0"/>
          <a:chOff x="0" y="0"/>
          <a:chExt cx="0" cy="0"/>
        </a:xfrm>
      </p:grpSpPr>
      <p:sp>
        <p:nvSpPr>
          <p:cNvPr id="1774" name="Google Shape;1774;p29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Drain Waste Vent System</a:t>
            </a:r>
            <a:endParaRPr/>
          </a:p>
        </p:txBody>
      </p:sp>
      <p:sp>
        <p:nvSpPr>
          <p:cNvPr id="1775" name="Google Shape;1775;p29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t>
            </a:r>
            <a:r>
              <a:rPr lang="en-US" sz="1600" b="1" i="0" u="none">
                <a:solidFill>
                  <a:schemeClr val="dk1"/>
                </a:solidFill>
                <a:latin typeface="Arial"/>
                <a:ea typeface="Arial"/>
                <a:cs typeface="Arial"/>
                <a:sym typeface="Arial"/>
              </a:rPr>
              <a:t>drain waste vent </a:t>
            </a:r>
            <a:r>
              <a:rPr lang="en-US" sz="1600" b="0" i="0" u="none">
                <a:solidFill>
                  <a:schemeClr val="dk1"/>
                </a:solidFill>
                <a:latin typeface="Arial"/>
                <a:ea typeface="Arial"/>
                <a:cs typeface="Arial"/>
                <a:sym typeface="Arial"/>
              </a:rPr>
              <a:t>(DWV) system carries sewage to the sanitary sewer.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t>
            </a:r>
            <a:r>
              <a:rPr lang="en-US" sz="1600" b="1" i="0" u="none">
                <a:solidFill>
                  <a:schemeClr val="dk1"/>
                </a:solidFill>
                <a:latin typeface="Arial"/>
                <a:ea typeface="Arial"/>
                <a:cs typeface="Arial"/>
                <a:sym typeface="Arial"/>
              </a:rPr>
              <a:t>sanitary sewer </a:t>
            </a:r>
            <a:r>
              <a:rPr lang="en-US" sz="1600" b="0" i="0" u="none">
                <a:solidFill>
                  <a:schemeClr val="dk1"/>
                </a:solidFill>
                <a:latin typeface="Arial"/>
                <a:ea typeface="Arial"/>
                <a:cs typeface="Arial"/>
                <a:sym typeface="Arial"/>
              </a:rPr>
              <a:t>takes it to a waste water treatment plant.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t>
            </a:r>
            <a:r>
              <a:rPr lang="en-US" sz="1600" b="1" i="0" u="none">
                <a:solidFill>
                  <a:schemeClr val="dk1"/>
                </a:solidFill>
                <a:latin typeface="Arial"/>
                <a:ea typeface="Arial"/>
                <a:cs typeface="Arial"/>
                <a:sym typeface="Arial"/>
              </a:rPr>
              <a:t>sludge</a:t>
            </a:r>
            <a:r>
              <a:rPr lang="en-US" sz="1600" b="0" i="0" u="none">
                <a:solidFill>
                  <a:schemeClr val="dk1"/>
                </a:solidFill>
                <a:latin typeface="Arial"/>
                <a:ea typeface="Arial"/>
                <a:cs typeface="Arial"/>
                <a:sym typeface="Arial"/>
              </a:rPr>
              <a:t> (remaining solid) is treated. The treated sludge is disposed of by burning, burying, spreading, or being processed into fertilizer.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t>
            </a:r>
            <a:r>
              <a:rPr lang="en-US" sz="1600" b="1" i="0" u="none">
                <a:solidFill>
                  <a:schemeClr val="dk1"/>
                </a:solidFill>
                <a:latin typeface="Arial"/>
                <a:ea typeface="Arial"/>
                <a:cs typeface="Arial"/>
                <a:sym typeface="Arial"/>
              </a:rPr>
              <a:t>trap </a:t>
            </a:r>
            <a:r>
              <a:rPr lang="en-US" sz="1600" b="0" i="0" u="none">
                <a:solidFill>
                  <a:schemeClr val="dk1"/>
                </a:solidFill>
                <a:latin typeface="Arial"/>
                <a:ea typeface="Arial"/>
                <a:cs typeface="Arial"/>
                <a:sym typeface="Arial"/>
              </a:rPr>
              <a:t>remains filled with water, preventing sewer gas from escaping into the structure.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Vents</a:t>
            </a:r>
            <a:r>
              <a:rPr lang="en-US" sz="1600" b="0" i="0" u="none">
                <a:solidFill>
                  <a:schemeClr val="dk1"/>
                </a:solidFill>
                <a:latin typeface="Arial"/>
                <a:ea typeface="Arial"/>
                <a:cs typeface="Arial"/>
                <a:sym typeface="Arial"/>
              </a:rPr>
              <a:t> prevent traps from being siphoned when waste flows through the DWV piping (fig 23-7, page 393).</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Floor drains </a:t>
            </a:r>
            <a:r>
              <a:rPr lang="en-US" sz="1600" b="0" i="0" u="none">
                <a:solidFill>
                  <a:schemeClr val="dk1"/>
                </a:solidFill>
                <a:latin typeface="Arial"/>
                <a:ea typeface="Arial"/>
                <a:cs typeface="Arial"/>
                <a:sym typeface="Arial"/>
              </a:rPr>
              <a:t>are installed in concrete floors to facilitate cleaning and collect spills.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Cleanouts </a:t>
            </a:r>
            <a:r>
              <a:rPr lang="en-US" sz="1600" b="0" i="0" u="none">
                <a:solidFill>
                  <a:schemeClr val="dk1"/>
                </a:solidFill>
                <a:latin typeface="Arial"/>
                <a:ea typeface="Arial"/>
                <a:cs typeface="Arial"/>
                <a:sym typeface="Arial"/>
              </a:rPr>
              <a:t>are used to access blockages (fig 23-6, page 393).</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Horizontal wastewater pipes all slope downward towards the building sewer. They drop ¼” for each foot of length, allowing gravity to move the wastewater along.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Septic Systems </a:t>
            </a:r>
            <a:r>
              <a:rPr lang="en-US" sz="1600" b="0" i="0" u="none">
                <a:solidFill>
                  <a:schemeClr val="dk1"/>
                </a:solidFill>
                <a:latin typeface="Arial"/>
                <a:ea typeface="Arial"/>
                <a:cs typeface="Arial"/>
                <a:sym typeface="Arial"/>
              </a:rPr>
              <a:t>are used in areas where sanitary sewers are not available (fig 23-8, page 394). Waste is piped from the building into a large underground </a:t>
            </a:r>
            <a:r>
              <a:rPr lang="en-US" sz="1600" b="1" i="0" u="none">
                <a:solidFill>
                  <a:schemeClr val="dk1"/>
                </a:solidFill>
                <a:latin typeface="Arial"/>
                <a:ea typeface="Arial"/>
                <a:cs typeface="Arial"/>
                <a:sym typeface="Arial"/>
              </a:rPr>
              <a:t>septic tank</a:t>
            </a:r>
            <a:r>
              <a:rPr lang="en-US" sz="1600" b="0" i="0" u="none">
                <a:solidFill>
                  <a:schemeClr val="dk1"/>
                </a:solidFill>
                <a:latin typeface="Arial"/>
                <a:ea typeface="Arial"/>
                <a:cs typeface="Arial"/>
                <a:sym typeface="Arial"/>
              </a:rPr>
              <a: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leach field</a:t>
            </a:r>
            <a:r>
              <a:rPr lang="en-US" sz="1600" b="0" i="0" u="none">
                <a:solidFill>
                  <a:schemeClr val="dk1"/>
                </a:solidFill>
                <a:latin typeface="Arial"/>
                <a:ea typeface="Arial"/>
                <a:cs typeface="Arial"/>
                <a:sym typeface="Arial"/>
              </a:rPr>
              <a:t>, made of several rungs of perforated pipe disperses the outflow from the septic tank.</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79"/>
        <p:cNvGrpSpPr/>
        <p:nvPr/>
      </p:nvGrpSpPr>
      <p:grpSpPr>
        <a:xfrm>
          <a:off x="0" y="0"/>
          <a:ext cx="0" cy="0"/>
          <a:chOff x="0" y="0"/>
          <a:chExt cx="0" cy="0"/>
        </a:xfrm>
      </p:grpSpPr>
      <p:sp>
        <p:nvSpPr>
          <p:cNvPr id="1780" name="Google Shape;1780;p29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Storm Sewers</a:t>
            </a:r>
            <a:endParaRPr/>
          </a:p>
        </p:txBody>
      </p:sp>
      <p:sp>
        <p:nvSpPr>
          <p:cNvPr id="1781" name="Google Shape;1781;p29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 </a:t>
            </a:r>
            <a:r>
              <a:rPr lang="en-US" sz="2000" b="1" i="0" u="none">
                <a:solidFill>
                  <a:schemeClr val="dk1"/>
                </a:solidFill>
                <a:latin typeface="Arial"/>
                <a:ea typeface="Arial"/>
                <a:cs typeface="Arial"/>
                <a:sym typeface="Arial"/>
              </a:rPr>
              <a:t>Storm sewers </a:t>
            </a:r>
            <a:r>
              <a:rPr lang="en-US" sz="2000" b="0" i="0" u="none">
                <a:solidFill>
                  <a:schemeClr val="dk1"/>
                </a:solidFill>
                <a:latin typeface="Arial"/>
                <a:ea typeface="Arial"/>
                <a:cs typeface="Arial"/>
                <a:sym typeface="Arial"/>
              </a:rPr>
              <a:t>gather excess rain, melting snow, and groundwater from streets, yards, roofs, and parking lots.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sewers send the water into underground pipes that move the water to a nearby lake, stream, or river.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This excess water is called runoff.</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Storm sewers empty into waterways without going to a waste water treatment plant.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Foundation drains installed below the basement floor direct water around a building’s foundation to a pit called a sump, which is located in the floor of the basement. A </a:t>
            </a:r>
            <a:r>
              <a:rPr lang="en-US" sz="2000" b="1" i="0" u="none">
                <a:solidFill>
                  <a:schemeClr val="dk1"/>
                </a:solidFill>
                <a:latin typeface="Arial"/>
                <a:ea typeface="Arial"/>
                <a:cs typeface="Arial"/>
                <a:sym typeface="Arial"/>
              </a:rPr>
              <a:t>sump pump </a:t>
            </a:r>
            <a:r>
              <a:rPr lang="en-US" sz="2000" b="0" i="0" u="none">
                <a:solidFill>
                  <a:schemeClr val="dk1"/>
                </a:solidFill>
                <a:latin typeface="Arial"/>
                <a:ea typeface="Arial"/>
                <a:cs typeface="Arial"/>
                <a:sym typeface="Arial"/>
              </a:rPr>
              <a:t>in the sump lifts the water to a point where it can drain into a storm sewer.</a:t>
            </a:r>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85"/>
        <p:cNvGrpSpPr/>
        <p:nvPr/>
      </p:nvGrpSpPr>
      <p:grpSpPr>
        <a:xfrm>
          <a:off x="0" y="0"/>
          <a:ext cx="0" cy="0"/>
          <a:chOff x="0" y="0"/>
          <a:chExt cx="0" cy="0"/>
        </a:xfrm>
      </p:grpSpPr>
      <p:sp>
        <p:nvSpPr>
          <p:cNvPr id="1786" name="Google Shape;1786;p29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Fuel Gas Piping</a:t>
            </a:r>
            <a:endParaRPr/>
          </a:p>
        </p:txBody>
      </p:sp>
      <p:sp>
        <p:nvSpPr>
          <p:cNvPr id="1787" name="Google Shape;1787;p29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Many communities also have a fuel gas piping system that delivers natural gas to buildings for heating and cooking.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gas meter is typically installed outside the building.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Gas lines have cleaning drops, lines, and shutoffs.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t>
            </a:r>
            <a:r>
              <a:rPr lang="en-US" sz="2400" b="1" i="0" u="none">
                <a:solidFill>
                  <a:schemeClr val="dk1"/>
                </a:solidFill>
                <a:latin typeface="Arial"/>
                <a:ea typeface="Arial"/>
                <a:cs typeface="Arial"/>
                <a:sym typeface="Arial"/>
              </a:rPr>
              <a:t>cleaning drop </a:t>
            </a:r>
            <a:r>
              <a:rPr lang="en-US" sz="2400" b="0" i="0" u="none">
                <a:solidFill>
                  <a:schemeClr val="dk1"/>
                </a:solidFill>
                <a:latin typeface="Arial"/>
                <a:ea typeface="Arial"/>
                <a:cs typeface="Arial"/>
                <a:sym typeface="Arial"/>
              </a:rPr>
              <a:t>collects solid particles that may be in the gas before it enters an appliance (fig 23-10, page 396).</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Black iron pipe and fittings are used for gas piping inside buildings.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91"/>
        <p:cNvGrpSpPr/>
        <p:nvPr/>
      </p:nvGrpSpPr>
      <p:grpSpPr>
        <a:xfrm>
          <a:off x="0" y="0"/>
          <a:ext cx="0" cy="0"/>
          <a:chOff x="0" y="0"/>
          <a:chExt cx="0" cy="0"/>
        </a:xfrm>
      </p:grpSpPr>
      <p:sp>
        <p:nvSpPr>
          <p:cNvPr id="1792" name="Google Shape;1792;p29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Compressed Air Piping</a:t>
            </a:r>
            <a:endParaRPr/>
          </a:p>
        </p:txBody>
      </p:sp>
      <p:sp>
        <p:nvSpPr>
          <p:cNvPr id="1793" name="Google Shape;1793;p29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Compressed air piping systems </a:t>
            </a:r>
            <a:r>
              <a:rPr lang="en-US" sz="2000" b="0" i="0" u="none">
                <a:solidFill>
                  <a:schemeClr val="dk1"/>
                </a:solidFill>
                <a:latin typeface="Arial"/>
                <a:ea typeface="Arial"/>
                <a:cs typeface="Arial"/>
                <a:sym typeface="Arial"/>
              </a:rPr>
              <a:t>are installed in automotive repair facilities, factories, and other buildings where air powered tools are used.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basic compressed air system is shown in fig 23-11, page 396.</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pressure switch turns the compressor on and off as needed to maintain the desired pressure.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relief valve is a safety device that releases excess pressure from the tank if the pressure switch fails.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shutoff valve allows repairs to be made without relieving the pressure in the tank.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Filters remove oil, water, and dirt from the air.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outgoing air pressure is adjusted with a regulator.</a:t>
            </a:r>
            <a:endParaRP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97"/>
        <p:cNvGrpSpPr/>
        <p:nvPr/>
      </p:nvGrpSpPr>
      <p:grpSpPr>
        <a:xfrm>
          <a:off x="0" y="0"/>
          <a:ext cx="0" cy="0"/>
          <a:chOff x="0" y="0"/>
          <a:chExt cx="0" cy="0"/>
        </a:xfrm>
      </p:grpSpPr>
      <p:sp>
        <p:nvSpPr>
          <p:cNvPr id="1798" name="Google Shape;1798;p29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Firefighting Systems</a:t>
            </a:r>
            <a:endParaRPr/>
          </a:p>
        </p:txBody>
      </p:sp>
      <p:sp>
        <p:nvSpPr>
          <p:cNvPr id="1799" name="Google Shape;1799;p29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sprinkler system </a:t>
            </a:r>
            <a:r>
              <a:rPr lang="en-US" sz="2000" b="0" i="0" u="none">
                <a:solidFill>
                  <a:schemeClr val="dk1"/>
                </a:solidFill>
                <a:latin typeface="Arial"/>
                <a:ea typeface="Arial"/>
                <a:cs typeface="Arial"/>
                <a:sym typeface="Arial"/>
              </a:rPr>
              <a:t>consists of a water piping system attached to sprinkler heads.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sprinkler heads are activated when the temperature exceeds a given level.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plug on the head melts, sending water through the head.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At the same time, the system sounds an alarm throughout the building and the fire station.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stand pipe system </a:t>
            </a:r>
            <a:r>
              <a:rPr lang="en-US" sz="2000" b="0" i="0" u="none">
                <a:solidFill>
                  <a:schemeClr val="dk1"/>
                </a:solidFill>
                <a:latin typeface="Arial"/>
                <a:ea typeface="Arial"/>
                <a:cs typeface="Arial"/>
                <a:sym typeface="Arial"/>
              </a:rPr>
              <a:t>is a stand alone system that consists of a water piping system connected to a reserve source of water at one end and fire hoses at the other.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hoses are located so every part of the building is protected.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reserve source of water is often a rooftop tank.</a:t>
            </a:r>
            <a:endParaRP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03"/>
        <p:cNvGrpSpPr/>
        <p:nvPr/>
      </p:nvGrpSpPr>
      <p:grpSpPr>
        <a:xfrm>
          <a:off x="0" y="0"/>
          <a:ext cx="0" cy="0"/>
          <a:chOff x="0" y="0"/>
          <a:chExt cx="0" cy="0"/>
        </a:xfrm>
      </p:grpSpPr>
      <p:sp>
        <p:nvSpPr>
          <p:cNvPr id="1804" name="Google Shape;1804;p30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Process Fluid and Waste Piping Systems</a:t>
            </a:r>
            <a:endParaRPr/>
          </a:p>
        </p:txBody>
      </p:sp>
      <p:sp>
        <p:nvSpPr>
          <p:cNvPr id="1805" name="Google Shape;1805;p30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Process fluids </a:t>
            </a:r>
            <a:r>
              <a:rPr lang="en-US" sz="2400" b="0" i="0" u="none">
                <a:solidFill>
                  <a:schemeClr val="dk1"/>
                </a:solidFill>
                <a:latin typeface="Arial"/>
                <a:ea typeface="Arial"/>
                <a:cs typeface="Arial"/>
                <a:sym typeface="Arial"/>
              </a:rPr>
              <a:t>are liquids used in a variety of manufacturing processes.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Toxic waste </a:t>
            </a:r>
            <a:r>
              <a:rPr lang="en-US" sz="2400" b="0" i="0" u="none">
                <a:solidFill>
                  <a:schemeClr val="dk1"/>
                </a:solidFill>
                <a:latin typeface="Arial"/>
                <a:ea typeface="Arial"/>
                <a:cs typeface="Arial"/>
                <a:sym typeface="Arial"/>
              </a:rPr>
              <a:t>is garbage and other refuse. Toxic waste cannot be treated in a waste water treatment plant. It needs to be treated on site before being piped to the sanitary sewer.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Medical Gas and Vacuum Piping</a:t>
            </a:r>
            <a:r>
              <a:rPr lang="en-US" sz="2400" b="0" i="0" u="none">
                <a:solidFill>
                  <a:schemeClr val="dk1"/>
                </a:solidFill>
                <a:latin typeface="Arial"/>
                <a:ea typeface="Arial"/>
                <a:cs typeface="Arial"/>
                <a:sym typeface="Arial"/>
              </a:rPr>
              <a:t>: Building specifications require that each piping system be color coded or otherwise clearly marked to make it easier to trace. The inside of the pipe and fittings must be sterilized after they are assembled to prevent contamination of the gases.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09"/>
        <p:cNvGrpSpPr/>
        <p:nvPr/>
      </p:nvGrpSpPr>
      <p:grpSpPr>
        <a:xfrm>
          <a:off x="0" y="0"/>
          <a:ext cx="0" cy="0"/>
          <a:chOff x="0" y="0"/>
          <a:chExt cx="0" cy="0"/>
        </a:xfrm>
      </p:grpSpPr>
      <p:sp>
        <p:nvSpPr>
          <p:cNvPr id="1810" name="Google Shape;1810;p30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Designing Plumbing Systems</a:t>
            </a:r>
            <a:endParaRPr/>
          </a:p>
        </p:txBody>
      </p:sp>
      <p:sp>
        <p:nvSpPr>
          <p:cNvPr id="1811" name="Google Shape;1811;p30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design of residential and light commercial systems is dictated by the </a:t>
            </a:r>
            <a:r>
              <a:rPr lang="en-US" sz="3200" b="1" i="0" u="none">
                <a:solidFill>
                  <a:schemeClr val="dk1"/>
                </a:solidFill>
                <a:latin typeface="Arial"/>
                <a:ea typeface="Arial"/>
                <a:cs typeface="Arial"/>
                <a:sym typeface="Arial"/>
              </a:rPr>
              <a:t>plumbing code</a:t>
            </a:r>
            <a:r>
              <a:rPr lang="en-US" sz="3200" b="0" i="0" u="none">
                <a:solidFill>
                  <a:schemeClr val="dk1"/>
                </a:solidFill>
                <a:latin typeface="Arial"/>
                <a:ea typeface="Arial"/>
                <a:cs typeface="Arial"/>
                <a:sym typeface="Arial"/>
              </a:rPr>
              <a: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Engineers</a:t>
            </a:r>
            <a:r>
              <a:rPr lang="en-US" sz="3200" b="0" i="0" u="none">
                <a:solidFill>
                  <a:schemeClr val="dk1"/>
                </a:solidFill>
                <a:latin typeface="Arial"/>
                <a:ea typeface="Arial"/>
                <a:cs typeface="Arial"/>
                <a:sym typeface="Arial"/>
              </a:rPr>
              <a:t> design the plumbing for commercial and industrial buildings.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number, type, quality, and placement of fixtures such as sinks, lavatories, toilets, and tubs is determined by an </a:t>
            </a:r>
            <a:r>
              <a:rPr lang="en-US" sz="3200" b="1" i="0" u="none">
                <a:solidFill>
                  <a:schemeClr val="dk1"/>
                </a:solidFill>
                <a:latin typeface="Arial"/>
                <a:ea typeface="Arial"/>
                <a:cs typeface="Arial"/>
                <a:sym typeface="Arial"/>
              </a:rPr>
              <a:t>architect</a:t>
            </a:r>
            <a:r>
              <a:rPr lang="en-US" sz="3200" b="0" i="0" u="none">
                <a:solidFill>
                  <a:schemeClr val="dk1"/>
                </a:solidFill>
                <a:latin typeface="Arial"/>
                <a:ea typeface="Arial"/>
                <a:cs typeface="Arial"/>
                <a:sym typeface="Arial"/>
              </a:rPr>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9"/>
        <p:cNvGrpSpPr/>
        <p:nvPr/>
      </p:nvGrpSpPr>
      <p:grpSpPr>
        <a:xfrm>
          <a:off x="0" y="0"/>
          <a:ext cx="0" cy="0"/>
          <a:chOff x="0" y="0"/>
          <a:chExt cx="0" cy="0"/>
        </a:xfrm>
      </p:grpSpPr>
      <p:sp>
        <p:nvSpPr>
          <p:cNvPr id="250" name="Google Shape;250;p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Utility Construction</a:t>
            </a:r>
            <a:endParaRPr/>
          </a:p>
        </p:txBody>
      </p:sp>
      <p:sp>
        <p:nvSpPr>
          <p:cNvPr id="251" name="Google Shape;251;p4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Utility construction </a:t>
            </a:r>
            <a:r>
              <a:rPr lang="en-US" sz="3200" b="0" i="0" u="none">
                <a:solidFill>
                  <a:schemeClr val="dk1"/>
                </a:solidFill>
                <a:latin typeface="Arial"/>
                <a:ea typeface="Arial"/>
                <a:cs typeface="Arial"/>
                <a:sym typeface="Arial"/>
              </a:rPr>
              <a:t>provides for natural gas, electricity, communication, water, and sewer services.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pipes leaving the water storage tank are called </a:t>
            </a:r>
            <a:r>
              <a:rPr lang="en-US" sz="3200" b="1" i="0" u="none">
                <a:solidFill>
                  <a:schemeClr val="dk1"/>
                </a:solidFill>
                <a:latin typeface="Arial"/>
                <a:ea typeface="Arial"/>
                <a:cs typeface="Arial"/>
                <a:sym typeface="Arial"/>
              </a:rPr>
              <a:t>trunk lines</a:t>
            </a:r>
            <a:r>
              <a:rPr lang="en-US" sz="3200" b="0" i="0" u="none">
                <a:solidFill>
                  <a:schemeClr val="dk1"/>
                </a:solidFill>
                <a:latin typeface="Arial"/>
                <a:ea typeface="Arial"/>
                <a:cs typeface="Arial"/>
                <a:sym typeface="Arial"/>
              </a:rPr>
              <a:t>. The smaller pipes delivering water to individual sites are called branch lines.</a:t>
            </a:r>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15"/>
        <p:cNvGrpSpPr/>
        <p:nvPr/>
      </p:nvGrpSpPr>
      <p:grpSpPr>
        <a:xfrm>
          <a:off x="0" y="0"/>
          <a:ext cx="0" cy="0"/>
          <a:chOff x="0" y="0"/>
          <a:chExt cx="0" cy="0"/>
        </a:xfrm>
      </p:grpSpPr>
      <p:sp>
        <p:nvSpPr>
          <p:cNvPr id="1816" name="Google Shape;1816;p30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Materials for Residential and Light Commercial Piping Systems</a:t>
            </a:r>
            <a:endParaRPr/>
          </a:p>
        </p:txBody>
      </p:sp>
      <p:sp>
        <p:nvSpPr>
          <p:cNvPr id="1817" name="Google Shape;1817;p30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Plastic and copper </a:t>
            </a:r>
            <a:r>
              <a:rPr lang="en-US" sz="2400" b="0" i="0" u="none">
                <a:solidFill>
                  <a:schemeClr val="dk1"/>
                </a:solidFill>
                <a:latin typeface="Arial"/>
                <a:ea typeface="Arial"/>
                <a:cs typeface="Arial"/>
                <a:sym typeface="Arial"/>
              </a:rPr>
              <a:t>are the most commonly used materials for residential and light commercial piping.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Hard temper copper pipe </a:t>
            </a:r>
            <a:r>
              <a:rPr lang="en-US" sz="2400" b="0" i="0" u="none">
                <a:solidFill>
                  <a:schemeClr val="dk1"/>
                </a:solidFill>
                <a:latin typeface="Arial"/>
                <a:ea typeface="Arial"/>
                <a:cs typeface="Arial"/>
                <a:sym typeface="Arial"/>
              </a:rPr>
              <a:t>is rigid and is commonly used for water and DWV piping installations within a building. Hard temper copper pipe and fittings are soldered to make a water tight joint.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Soft temper copper </a:t>
            </a:r>
            <a:r>
              <a:rPr lang="en-US" sz="2400" b="0" i="0" u="none">
                <a:solidFill>
                  <a:schemeClr val="dk1"/>
                </a:solidFill>
                <a:latin typeface="Arial"/>
                <a:ea typeface="Arial"/>
                <a:cs typeface="Arial"/>
                <a:sym typeface="Arial"/>
              </a:rPr>
              <a:t>is somewhat flexible and is used when working around obstacles. Soft temper copper tube is joined using brass compression fittings.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21"/>
        <p:cNvGrpSpPr/>
        <p:nvPr/>
      </p:nvGrpSpPr>
      <p:grpSpPr>
        <a:xfrm>
          <a:off x="0" y="0"/>
          <a:ext cx="0" cy="0"/>
          <a:chOff x="0" y="0"/>
          <a:chExt cx="0" cy="0"/>
        </a:xfrm>
      </p:grpSpPr>
      <p:sp>
        <p:nvSpPr>
          <p:cNvPr id="1822" name="Google Shape;1822;p30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Plumbing Installation</a:t>
            </a:r>
            <a:endParaRPr/>
          </a:p>
        </p:txBody>
      </p:sp>
      <p:sp>
        <p:nvSpPr>
          <p:cNvPr id="1823" name="Google Shape;1823;p30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Plumbing is installed in 3 stages: first rough, second rough and finish.</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Water and sewer pipes are run inside the foundation from the mains during the </a:t>
            </a:r>
            <a:r>
              <a:rPr lang="en-US" sz="2400" b="1" i="0" u="none">
                <a:solidFill>
                  <a:schemeClr val="dk1"/>
                </a:solidFill>
                <a:latin typeface="Arial"/>
                <a:ea typeface="Arial"/>
                <a:cs typeface="Arial"/>
                <a:sym typeface="Arial"/>
              </a:rPr>
              <a:t>first rough stage</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Once the building is framed the second rough stage can begin. </a:t>
            </a:r>
            <a:r>
              <a:rPr lang="en-US" sz="2400" b="1" i="0" u="none">
                <a:solidFill>
                  <a:schemeClr val="dk1"/>
                </a:solidFill>
                <a:latin typeface="Arial"/>
                <a:ea typeface="Arial"/>
                <a:cs typeface="Arial"/>
                <a:sym typeface="Arial"/>
              </a:rPr>
              <a:t>Second rough stage</a:t>
            </a:r>
            <a:r>
              <a:rPr lang="en-US" sz="2400" b="0" i="0" u="none">
                <a:solidFill>
                  <a:schemeClr val="dk1"/>
                </a:solidFill>
                <a:latin typeface="Arial"/>
                <a:ea typeface="Arial"/>
                <a:cs typeface="Arial"/>
                <a:sym typeface="Arial"/>
              </a:rPr>
              <a:t> includes installing tubs, shower bases, DWV, and hot and cold water piping.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During the </a:t>
            </a:r>
            <a:r>
              <a:rPr lang="en-US" sz="2400" b="1" i="0" u="none">
                <a:solidFill>
                  <a:schemeClr val="dk1"/>
                </a:solidFill>
                <a:latin typeface="Arial"/>
                <a:ea typeface="Arial"/>
                <a:cs typeface="Arial"/>
                <a:sym typeface="Arial"/>
              </a:rPr>
              <a:t>finish stage</a:t>
            </a:r>
            <a:r>
              <a:rPr lang="en-US" sz="2400" b="0" i="0" u="none">
                <a:solidFill>
                  <a:schemeClr val="dk1"/>
                </a:solidFill>
                <a:latin typeface="Arial"/>
                <a:ea typeface="Arial"/>
                <a:cs typeface="Arial"/>
                <a:sym typeface="Arial"/>
              </a:rPr>
              <a:t>, when the building is nearly complete, sinks, lavatories, toilets, faucets, valves, appliances, and any other visible fixtures are installed.</a:t>
            </a:r>
            <a:endParaRP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27"/>
        <p:cNvGrpSpPr/>
        <p:nvPr/>
      </p:nvGrpSpPr>
      <p:grpSpPr>
        <a:xfrm>
          <a:off x="0" y="0"/>
          <a:ext cx="0" cy="0"/>
          <a:chOff x="0" y="0"/>
          <a:chExt cx="0" cy="0"/>
        </a:xfrm>
      </p:grpSpPr>
      <p:sp>
        <p:nvSpPr>
          <p:cNvPr id="1828" name="Google Shape;1828;p30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Plastic Pipe and Fittings</a:t>
            </a:r>
            <a:endParaRPr/>
          </a:p>
        </p:txBody>
      </p:sp>
      <p:sp>
        <p:nvSpPr>
          <p:cNvPr id="1829" name="Google Shape;1829;p30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PVC (Polyvinyl chloride) is commonly used for residential and light commercial DWV piping.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CPVC (chlorinated PVC) is required for hot water.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Most plumbers use CPVC for both hot and cold water piping to eliminate the risk of mixing the materials during installation.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size of the pipe and fittings is determined by local plumbing code.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Plastic pipe is cut with plastic pipe cutters or with a saw.</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Burrs on the pipe end are removed with a reamer or abrasive paper.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Trial assembly of pipe and fittings is done to confirm that the dimensions are correct.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Apply plastic pipe cement to the end of the pipe and a thin coat to the inside of the fitting.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Immediately insert the pipe fully into the fitting socket and rotate one quarter turn to distribute the cement uniformly.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cement will set almost immediately.</a:t>
            </a:r>
            <a:endParaRP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33"/>
        <p:cNvGrpSpPr/>
        <p:nvPr/>
      </p:nvGrpSpPr>
      <p:grpSpPr>
        <a:xfrm>
          <a:off x="0" y="0"/>
          <a:ext cx="0" cy="0"/>
          <a:chOff x="0" y="0"/>
          <a:chExt cx="0" cy="0"/>
        </a:xfrm>
      </p:grpSpPr>
      <p:sp>
        <p:nvSpPr>
          <p:cNvPr id="1834" name="Google Shape;1834;p30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Copper Pipe and Fittings</a:t>
            </a:r>
            <a:endParaRPr/>
          </a:p>
        </p:txBody>
      </p:sp>
      <p:sp>
        <p:nvSpPr>
          <p:cNvPr id="1835" name="Google Shape;1835;p30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Make the face to face measurement for pipe and add fitting allowances to determine the pipe length needed.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Copper pipe and tube are cut with a tubing cutter.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inside of each end of the pipe is reamed to remove any burrs formed during the cutting process.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trial assembly ensures that the measurements are correct and the proper pipe length has been chosen.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Before the soldering process begins, assemble all the necessary tools, materials, and equipment.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Clean the pipe and socket and apply a thin coat of flux to the end of the pipe and the inside of the fitting.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Push the pipe full into the fitting socket. Use a torch to heat the joint. Carefully feed the solder to the joint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Remove the flame and turn off the torch. Wipe the joint clean with a damp cloth to create a smooth, neat joint.</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39"/>
        <p:cNvGrpSpPr/>
        <p:nvPr/>
      </p:nvGrpSpPr>
      <p:grpSpPr>
        <a:xfrm>
          <a:off x="0" y="0"/>
          <a:ext cx="0" cy="0"/>
          <a:chOff x="0" y="0"/>
          <a:chExt cx="0" cy="0"/>
        </a:xfrm>
      </p:grpSpPr>
      <p:sp>
        <p:nvSpPr>
          <p:cNvPr id="1840" name="Google Shape;1840;p30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Pipe Support</a:t>
            </a:r>
            <a:endParaRPr/>
          </a:p>
        </p:txBody>
      </p:sp>
      <p:sp>
        <p:nvSpPr>
          <p:cNvPr id="1841" name="Google Shape;1841;p30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When water is turned off and on, the pipes move.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Constant movement can crack the joints, causing leaks.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To prevent this problem, pipes are fastened to the structure with metal and plastic clamps to backing boards and framing.</a:t>
            </a:r>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45"/>
        <p:cNvGrpSpPr/>
        <p:nvPr/>
      </p:nvGrpSpPr>
      <p:grpSpPr>
        <a:xfrm>
          <a:off x="0" y="0"/>
          <a:ext cx="0" cy="0"/>
          <a:chOff x="0" y="0"/>
          <a:chExt cx="0" cy="0"/>
        </a:xfrm>
      </p:grpSpPr>
      <p:sp>
        <p:nvSpPr>
          <p:cNvPr id="1846" name="Google Shape;1846;p30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Finish Stage</a:t>
            </a:r>
            <a:endParaRPr/>
          </a:p>
        </p:txBody>
      </p:sp>
      <p:sp>
        <p:nvSpPr>
          <p:cNvPr id="1847" name="Google Shape;1847;p30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Once the interior trim is installed, painting is completed, and floor coverings are installed, the plumber returns to the job to complete the plumbing installation.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Fixtures such as faucets, showerheads, and appliances such as dishwashers, water heaters, and water softeners are installed.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This work must be done very carefully to prevent damage to the finished interior.</a:t>
            </a:r>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51"/>
        <p:cNvGrpSpPr/>
        <p:nvPr/>
      </p:nvGrpSpPr>
      <p:grpSpPr>
        <a:xfrm>
          <a:off x="0" y="0"/>
          <a:ext cx="0" cy="0"/>
          <a:chOff x="0" y="0"/>
          <a:chExt cx="0" cy="0"/>
        </a:xfrm>
      </p:grpSpPr>
      <p:sp>
        <p:nvSpPr>
          <p:cNvPr id="1852" name="Google Shape;1852;p30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Inspection and Testing Plumbing Installations</a:t>
            </a:r>
            <a:endParaRPr/>
          </a:p>
        </p:txBody>
      </p:sp>
      <p:sp>
        <p:nvSpPr>
          <p:cNvPr id="1853" name="Google Shape;1853;p30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Local building officials inspect plumbing systems to ensure that they conform to the plumbing code.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first rough installation is inspected and tested before water supply and building sewer pipes are covered.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Inspection and testing of the second rough phase must be completed before any pipes and fittings are covered.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Compressed air is used to check for leaks in water and fuel gas lines, and DWV piping. A pressure gauge indicates if the line is losing pressure.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Another way to find leaks is to coat joints with a solution of soapy water. Leaks will cause bubbles to form.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All problems identified by the inspector must be corrected and the inspection repeated before the piping is covered.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Inspection of the work completed during the finish stage of plumbing installation is done as a part of the final inspection of the building.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Again problems found must be corrected before the building is approved for ocupancy.</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57"/>
        <p:cNvGrpSpPr/>
        <p:nvPr/>
      </p:nvGrpSpPr>
      <p:grpSpPr>
        <a:xfrm>
          <a:off x="0" y="0"/>
          <a:ext cx="0" cy="0"/>
          <a:chOff x="0" y="0"/>
          <a:chExt cx="0" cy="0"/>
        </a:xfrm>
      </p:grpSpPr>
      <p:sp>
        <p:nvSpPr>
          <p:cNvPr id="1858" name="Google Shape;1858;p30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859" name="Google Shape;1859;p30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Piping systems </a:t>
            </a:r>
            <a:r>
              <a:rPr lang="en-US" sz="1100" b="0" i="0" u="none">
                <a:solidFill>
                  <a:schemeClr val="dk1"/>
                </a:solidFill>
                <a:latin typeface="Arial"/>
                <a:ea typeface="Arial"/>
                <a:cs typeface="Arial"/>
                <a:sym typeface="Arial"/>
              </a:rPr>
              <a:t>within a community usually include a water supply system, a sanitary sewer system, storm sewer system, and fuel gas piping system.</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Potable water: </a:t>
            </a:r>
            <a:r>
              <a:rPr lang="en-US" sz="1100" b="0" i="0" u="none">
                <a:solidFill>
                  <a:schemeClr val="dk1"/>
                </a:solidFill>
                <a:latin typeface="Arial"/>
                <a:ea typeface="Arial"/>
                <a:cs typeface="Arial"/>
                <a:sym typeface="Arial"/>
              </a:rPr>
              <a:t>is water that is suitable for human consumption.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Water mains</a:t>
            </a:r>
            <a:r>
              <a:rPr lang="en-US" sz="1100" b="0" i="0" u="none">
                <a:solidFill>
                  <a:schemeClr val="dk1"/>
                </a:solidFill>
                <a:latin typeface="Arial"/>
                <a:ea typeface="Arial"/>
                <a:cs typeface="Arial"/>
                <a:sym typeface="Arial"/>
              </a:rPr>
              <a:t>: Underground pipes that branch off trunk lines to bring water near individual buildings.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Shutoff valves</a:t>
            </a:r>
            <a:r>
              <a:rPr lang="en-US" sz="1100" b="0" i="0" u="none">
                <a:solidFill>
                  <a:schemeClr val="dk1"/>
                </a:solidFill>
                <a:latin typeface="Arial"/>
                <a:ea typeface="Arial"/>
                <a:cs typeface="Arial"/>
                <a:sym typeface="Arial"/>
              </a:rPr>
              <a:t>: close off sections of the system.</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Air chambers or shock arrestors</a:t>
            </a:r>
            <a:r>
              <a:rPr lang="en-US" sz="1100" b="0" i="0" u="none">
                <a:solidFill>
                  <a:schemeClr val="dk1"/>
                </a:solidFill>
                <a:latin typeface="Arial"/>
                <a:ea typeface="Arial"/>
                <a:cs typeface="Arial"/>
                <a:sym typeface="Arial"/>
              </a:rPr>
              <a:t> absorb the shock created when the water flow is stopped abruptly.</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drain waste vent </a:t>
            </a:r>
            <a:r>
              <a:rPr lang="en-US" sz="1100" b="0" i="0" u="none">
                <a:solidFill>
                  <a:schemeClr val="dk1"/>
                </a:solidFill>
                <a:latin typeface="Arial"/>
                <a:ea typeface="Arial"/>
                <a:cs typeface="Arial"/>
                <a:sym typeface="Arial"/>
              </a:rPr>
              <a:t>(DWV) system carries sewage to the sanitary sewer.</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Vents</a:t>
            </a:r>
            <a:r>
              <a:rPr lang="en-US" sz="1100" b="0" i="0" u="none">
                <a:solidFill>
                  <a:schemeClr val="dk1"/>
                </a:solidFill>
                <a:latin typeface="Arial"/>
                <a:ea typeface="Arial"/>
                <a:cs typeface="Arial"/>
                <a:sym typeface="Arial"/>
              </a:rPr>
              <a:t> prevent traps from being siphoned when waste flows through the DWV piping.</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Septic Systems </a:t>
            </a:r>
            <a:r>
              <a:rPr lang="en-US" sz="1100" b="0" i="0" u="none">
                <a:solidFill>
                  <a:schemeClr val="dk1"/>
                </a:solidFill>
                <a:latin typeface="Arial"/>
                <a:ea typeface="Arial"/>
                <a:cs typeface="Arial"/>
                <a:sym typeface="Arial"/>
              </a:rPr>
              <a:t>are used in areas where sanitary sewers are not available.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 </a:t>
            </a:r>
            <a:r>
              <a:rPr lang="en-US" sz="1100" b="1" i="0" u="none">
                <a:solidFill>
                  <a:schemeClr val="dk1"/>
                </a:solidFill>
                <a:latin typeface="Arial"/>
                <a:ea typeface="Arial"/>
                <a:cs typeface="Arial"/>
                <a:sym typeface="Arial"/>
              </a:rPr>
              <a:t>Storm sewers </a:t>
            </a:r>
            <a:r>
              <a:rPr lang="en-US" sz="1100" b="0" i="0" u="none">
                <a:solidFill>
                  <a:schemeClr val="dk1"/>
                </a:solidFill>
                <a:latin typeface="Arial"/>
                <a:ea typeface="Arial"/>
                <a:cs typeface="Arial"/>
                <a:sym typeface="Arial"/>
              </a:rPr>
              <a:t>gather excess rain, melting snow, and groundwater from streets, yards, roofs, and parking lots.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Compressed air piping systems </a:t>
            </a:r>
            <a:r>
              <a:rPr lang="en-US" sz="1100" b="0" i="0" u="none">
                <a:solidFill>
                  <a:schemeClr val="dk1"/>
                </a:solidFill>
                <a:latin typeface="Arial"/>
                <a:ea typeface="Arial"/>
                <a:cs typeface="Arial"/>
                <a:sym typeface="Arial"/>
              </a:rPr>
              <a:t>are installed in automotive repair facilities, factories, and other buildings where air powered tools are used.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Medical Gas and Vacuum Piping</a:t>
            </a:r>
            <a:r>
              <a:rPr lang="en-US" sz="1100" b="0" i="0" u="none">
                <a:solidFill>
                  <a:schemeClr val="dk1"/>
                </a:solidFill>
                <a:latin typeface="Arial"/>
                <a:ea typeface="Arial"/>
                <a:cs typeface="Arial"/>
                <a:sym typeface="Arial"/>
              </a:rPr>
              <a:t>: The inside of the pipe and fittings must be sterilized after they are assembled to prevent contamination of the gases.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design of residential and light commercial systems is dictated by the </a:t>
            </a:r>
            <a:r>
              <a:rPr lang="en-US" sz="1100" b="1" i="0" u="none">
                <a:solidFill>
                  <a:schemeClr val="dk1"/>
                </a:solidFill>
                <a:latin typeface="Arial"/>
                <a:ea typeface="Arial"/>
                <a:cs typeface="Arial"/>
                <a:sym typeface="Arial"/>
              </a:rPr>
              <a:t>plumbing code</a:t>
            </a:r>
            <a:r>
              <a:rPr lang="en-US" sz="1100" b="0" i="0" u="none">
                <a:solidFill>
                  <a:schemeClr val="dk1"/>
                </a:solidFill>
                <a:latin typeface="Arial"/>
                <a:ea typeface="Arial"/>
                <a:cs typeface="Arial"/>
                <a:sym typeface="Arial"/>
              </a:rPr>
              <a: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Engineers</a:t>
            </a:r>
            <a:r>
              <a:rPr lang="en-US" sz="1100" b="0" i="0" u="none">
                <a:solidFill>
                  <a:schemeClr val="dk1"/>
                </a:solidFill>
                <a:latin typeface="Arial"/>
                <a:ea typeface="Arial"/>
                <a:cs typeface="Arial"/>
                <a:sym typeface="Arial"/>
              </a:rPr>
              <a:t> design the plumbing for commercial and industrial buildings.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number, type, quality, and placement of fixtures such as sinks, lavatories, toilets, and tubs is determined by an </a:t>
            </a:r>
            <a:r>
              <a:rPr lang="en-US" sz="1100" b="1" i="0" u="none">
                <a:solidFill>
                  <a:schemeClr val="dk1"/>
                </a:solidFill>
                <a:latin typeface="Arial"/>
                <a:ea typeface="Arial"/>
                <a:cs typeface="Arial"/>
                <a:sym typeface="Arial"/>
              </a:rPr>
              <a:t>architect</a:t>
            </a:r>
            <a:r>
              <a:rPr lang="en-US" sz="1100" b="0" i="0" u="none">
                <a:solidFill>
                  <a:schemeClr val="dk1"/>
                </a:solidFill>
                <a:latin typeface="Arial"/>
                <a:ea typeface="Arial"/>
                <a:cs typeface="Arial"/>
                <a:sym typeface="Arial"/>
              </a:rPr>
              <a: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Plumbing is installed in 3 stages: first rough, second rough and finish. Water and sewer pipes are run inside the foundation from the mains during the </a:t>
            </a:r>
            <a:r>
              <a:rPr lang="en-US" sz="1100" b="1" i="0" u="none">
                <a:solidFill>
                  <a:schemeClr val="dk1"/>
                </a:solidFill>
                <a:latin typeface="Arial"/>
                <a:ea typeface="Arial"/>
                <a:cs typeface="Arial"/>
                <a:sym typeface="Arial"/>
              </a:rPr>
              <a:t>first rough stage</a:t>
            </a:r>
            <a:r>
              <a:rPr lang="en-US" sz="1100" b="0" i="0" u="none">
                <a:solidFill>
                  <a:schemeClr val="dk1"/>
                </a:solidFill>
                <a:latin typeface="Arial"/>
                <a:ea typeface="Arial"/>
                <a:cs typeface="Arial"/>
                <a:sym typeface="Arial"/>
              </a:rPr>
              <a:t>. Once the building is framed the second rough stage can begin. </a:t>
            </a:r>
            <a:r>
              <a:rPr lang="en-US" sz="1100" b="1" i="0" u="none">
                <a:solidFill>
                  <a:schemeClr val="dk1"/>
                </a:solidFill>
                <a:latin typeface="Arial"/>
                <a:ea typeface="Arial"/>
                <a:cs typeface="Arial"/>
                <a:sym typeface="Arial"/>
              </a:rPr>
              <a:t>Second rough stage</a:t>
            </a:r>
            <a:r>
              <a:rPr lang="en-US" sz="1100" b="0" i="0" u="none">
                <a:solidFill>
                  <a:schemeClr val="dk1"/>
                </a:solidFill>
                <a:latin typeface="Arial"/>
                <a:ea typeface="Arial"/>
                <a:cs typeface="Arial"/>
                <a:sym typeface="Arial"/>
              </a:rPr>
              <a:t> includes installing tubs, shower bases, DWV, and hot and cold water piping. During the </a:t>
            </a:r>
            <a:r>
              <a:rPr lang="en-US" sz="1100" b="1" i="0" u="none">
                <a:solidFill>
                  <a:schemeClr val="dk1"/>
                </a:solidFill>
                <a:latin typeface="Arial"/>
                <a:ea typeface="Arial"/>
                <a:cs typeface="Arial"/>
                <a:sym typeface="Arial"/>
              </a:rPr>
              <a:t>finish stage</a:t>
            </a:r>
            <a:r>
              <a:rPr lang="en-US" sz="1100" b="0" i="0" u="none">
                <a:solidFill>
                  <a:schemeClr val="dk1"/>
                </a:solidFill>
                <a:latin typeface="Arial"/>
                <a:ea typeface="Arial"/>
                <a:cs typeface="Arial"/>
                <a:sym typeface="Arial"/>
              </a:rPr>
              <a:t>, when the building is nearly complete, sinks, lavatories, toilets, faucets, valves, appliances, and any other visible fixtures are installed.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Plastic and copper </a:t>
            </a:r>
            <a:r>
              <a:rPr lang="en-US" sz="1100" b="0" i="0" u="none">
                <a:solidFill>
                  <a:schemeClr val="dk1"/>
                </a:solidFill>
                <a:latin typeface="Arial"/>
                <a:ea typeface="Arial"/>
                <a:cs typeface="Arial"/>
                <a:sym typeface="Arial"/>
              </a:rPr>
              <a:t>are the most commonly used materials for residential and light commercial piping.</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Local building officials inspect plumbing systems to ensure that they conform to the plumbing code.</a:t>
            </a:r>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63"/>
        <p:cNvGrpSpPr/>
        <p:nvPr/>
      </p:nvGrpSpPr>
      <p:grpSpPr>
        <a:xfrm>
          <a:off x="0" y="0"/>
          <a:ext cx="0" cy="0"/>
          <a:chOff x="0" y="0"/>
          <a:chExt cx="0" cy="0"/>
        </a:xfrm>
      </p:grpSpPr>
      <p:sp>
        <p:nvSpPr>
          <p:cNvPr id="1864" name="Google Shape;1864;p31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24 Week 9 and 10</a:t>
            </a:r>
            <a:endParaRPr dirty="0"/>
          </a:p>
        </p:txBody>
      </p:sp>
      <p:sp>
        <p:nvSpPr>
          <p:cNvPr id="1865" name="Google Shape;1865;p3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Heating, Ventilation, and Air-Conditioning (HVAC) Systems</a:t>
            </a:r>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69"/>
        <p:cNvGrpSpPr/>
        <p:nvPr/>
      </p:nvGrpSpPr>
      <p:grpSpPr>
        <a:xfrm>
          <a:off x="0" y="0"/>
          <a:ext cx="0" cy="0"/>
          <a:chOff x="0" y="0"/>
          <a:chExt cx="0" cy="0"/>
        </a:xfrm>
      </p:grpSpPr>
      <p:sp>
        <p:nvSpPr>
          <p:cNvPr id="1870" name="Google Shape;1870;p3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871" name="Google Shape;1871;p31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five major components of an HVAC system.</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Discuss five sources of energy.</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three different types of heating units.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components of a duct system.</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List uses for heat pumps, air conditioners, and humidifiers.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the operation of thermostats.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4"/>
        <p:cNvGrpSpPr/>
        <p:nvPr/>
      </p:nvGrpSpPr>
      <p:grpSpPr>
        <a:xfrm>
          <a:off x="0" y="0"/>
          <a:ext cx="0" cy="0"/>
          <a:chOff x="0" y="0"/>
          <a:chExt cx="0" cy="0"/>
        </a:xfrm>
      </p:grpSpPr>
      <p:sp>
        <p:nvSpPr>
          <p:cNvPr id="95" name="Google Shape;95;p15"/>
          <p:cNvSpPr txBox="1"/>
          <p:nvPr/>
        </p:nvSpPr>
        <p:spPr>
          <a:xfrm>
            <a:off x="304800" y="76200"/>
            <a:ext cx="8610600" cy="655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dirty="0">
                <a:solidFill>
                  <a:schemeClr val="dk1"/>
                </a:solidFill>
              </a:rPr>
              <a:t>                           Construction Design Technology 102</a:t>
            </a:r>
            <a:endParaRPr sz="2000" dirty="0">
              <a:solidFill>
                <a:schemeClr val="dk1"/>
              </a:solidFil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20. Walls			                                          	247</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21. Roof and Ceiling Framing 					259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22. Enclosing the Structure 					269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23. Plumbing 							279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24. Heating, Ventilating, and Air Conditioning (HVAC) Systems 	298</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25. Electrical Power Systems 					316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26. Communication Systems					324</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27. Insulating Structures 					333</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28. Finishing the Building					344</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29. Landscaping 						353</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30. Final Inspection, Contract Closing and Project Transfer 	362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31. Project Operation, Maintenance, and Repair 			372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32. Remodeling Buildings 					383</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33. Dam Construction 						396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34. Bridge Construction 						406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35. Road Construction 						416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36. Skyscraper Construction 				</a:t>
            </a:r>
            <a:r>
              <a:rPr lang="en-US" sz="2000" dirty="0">
                <a:solidFill>
                  <a:schemeClr val="dk1"/>
                </a:solidFill>
              </a:rPr>
              <a:t>             </a:t>
            </a:r>
            <a:r>
              <a:rPr lang="en-US" sz="2000" b="0" i="0" u="none" strike="noStrike" cap="none" dirty="0">
                <a:solidFill>
                  <a:schemeClr val="dk1"/>
                </a:solidFill>
                <a:latin typeface="Arial"/>
                <a:ea typeface="Arial"/>
                <a:cs typeface="Arial"/>
                <a:sym typeface="Arial"/>
              </a:rPr>
              <a:t>433</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37. Pipeline Construction 				</a:t>
            </a:r>
            <a:r>
              <a:rPr lang="en-US" sz="2000" dirty="0">
                <a:solidFill>
                  <a:schemeClr val="dk1"/>
                </a:solidFill>
              </a:rPr>
              <a:t>             </a:t>
            </a:r>
            <a:r>
              <a:rPr lang="en-US" sz="2000" b="0" i="0" u="none" strike="noStrike" cap="none" dirty="0">
                <a:solidFill>
                  <a:schemeClr val="dk1"/>
                </a:solidFill>
                <a:latin typeface="Arial"/>
                <a:ea typeface="Arial"/>
                <a:cs typeface="Arial"/>
                <a:sym typeface="Arial"/>
              </a:rPr>
              <a:t>450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38. Careers in Construction					462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39. Construction in the Future					476</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Public Service Buildings</a:t>
            </a:r>
            <a:endParaRPr/>
          </a:p>
        </p:txBody>
      </p:sp>
      <p:sp>
        <p:nvSpPr>
          <p:cNvPr id="257" name="Google Shape;257;p4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Police and fire protection services, libraries, hospitals, and street maintenance facilities need to part of any development plan.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Hospitals also need to be located near major streets so emergency service personnel can get people to the hospital quickly.</a:t>
            </a:r>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75"/>
        <p:cNvGrpSpPr/>
        <p:nvPr/>
      </p:nvGrpSpPr>
      <p:grpSpPr>
        <a:xfrm>
          <a:off x="0" y="0"/>
          <a:ext cx="0" cy="0"/>
          <a:chOff x="0" y="0"/>
          <a:chExt cx="0" cy="0"/>
        </a:xfrm>
      </p:grpSpPr>
      <p:sp>
        <p:nvSpPr>
          <p:cNvPr id="1876" name="Google Shape;1876;p3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1877" name="Google Shape;1877;p31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Heating, ventilation, and air conditioning (</a:t>
            </a:r>
            <a:r>
              <a:rPr lang="en-US" sz="2800" b="1" i="0" u="none">
                <a:solidFill>
                  <a:schemeClr val="dk1"/>
                </a:solidFill>
                <a:latin typeface="Arial"/>
                <a:ea typeface="Arial"/>
                <a:cs typeface="Arial"/>
                <a:sym typeface="Arial"/>
              </a:rPr>
              <a:t>HVAC</a:t>
            </a:r>
            <a:r>
              <a:rPr lang="en-US" sz="2800" b="0" i="0" u="none">
                <a:solidFill>
                  <a:schemeClr val="dk1"/>
                </a:solidFill>
                <a:latin typeface="Arial"/>
                <a:ea typeface="Arial"/>
                <a:cs typeface="Arial"/>
                <a:sym typeface="Arial"/>
              </a:rPr>
              <a:t>) systems are designed to provide a comfortable environment for building occupants.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Heating units move warm air through a building.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Cooling units remove heat and water from air in a building and deposit it outside.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HVAC systems control temperature, humidity, ventilation, and air quality.</a:t>
            </a:r>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81"/>
        <p:cNvGrpSpPr/>
        <p:nvPr/>
      </p:nvGrpSpPr>
      <p:grpSpPr>
        <a:xfrm>
          <a:off x="0" y="0"/>
          <a:ext cx="0" cy="0"/>
          <a:chOff x="0" y="0"/>
          <a:chExt cx="0" cy="0"/>
        </a:xfrm>
      </p:grpSpPr>
      <p:sp>
        <p:nvSpPr>
          <p:cNvPr id="1882" name="Google Shape;1882;p3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Energy Source</a:t>
            </a:r>
            <a:endParaRPr/>
          </a:p>
        </p:txBody>
      </p:sp>
      <p:sp>
        <p:nvSpPr>
          <p:cNvPr id="1883" name="Google Shape;1883;p313"/>
          <p:cNvSpPr txBox="1">
            <a:spLocks noGrp="1"/>
          </p:cNvSpPr>
          <p:nvPr>
            <p:ph type="body" idx="1"/>
          </p:nvPr>
        </p:nvSpPr>
        <p:spPr>
          <a:xfrm>
            <a:off x="5334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Energy sources </a:t>
            </a:r>
            <a:r>
              <a:rPr lang="en-US" sz="1600" b="0" i="0" u="none">
                <a:solidFill>
                  <a:schemeClr val="dk1"/>
                </a:solidFill>
                <a:latin typeface="Arial"/>
                <a:ea typeface="Arial"/>
                <a:cs typeface="Arial"/>
                <a:sym typeface="Arial"/>
              </a:rPr>
              <a:t>used for temperature control include wood, fuel oil, gas, electricity, and the sun.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Wood is still used to heat small spaces in areas where it is available.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Fuel oil is made from crude oil, is easy to transport, and provides a great deal of heat for its weight.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Gas burns cleanly. Gas that has been compressed to a liquid is called liquefied petroleum (LP) gas.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regulator</a:t>
            </a:r>
            <a:r>
              <a:rPr lang="en-US" sz="1600" b="0" i="0" u="none">
                <a:solidFill>
                  <a:schemeClr val="dk1"/>
                </a:solidFill>
                <a:latin typeface="Arial"/>
                <a:ea typeface="Arial"/>
                <a:cs typeface="Arial"/>
                <a:sym typeface="Arial"/>
              </a:rPr>
              <a:t> regulates and reduces gas pressure before it enters a building (fig 24-2, page 409).</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Electricity is moved over long distances at high voltage. Near the point of use, the voltage is lowered by a transformer.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Active solar systems use solar collectors, pumps, and piping systems to deliver heat to a building.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Heat pumps and geothermal heating systems extract heat from the outdoor air (heat pump) or from the ground (geothermal heating) and transfer it to the inside of the building.</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87"/>
        <p:cNvGrpSpPr/>
        <p:nvPr/>
      </p:nvGrpSpPr>
      <p:grpSpPr>
        <a:xfrm>
          <a:off x="0" y="0"/>
          <a:ext cx="0" cy="0"/>
          <a:chOff x="0" y="0"/>
          <a:chExt cx="0" cy="0"/>
        </a:xfrm>
      </p:grpSpPr>
      <p:sp>
        <p:nvSpPr>
          <p:cNvPr id="1888" name="Google Shape;1888;p3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Heating Unit</a:t>
            </a:r>
            <a:endParaRPr/>
          </a:p>
        </p:txBody>
      </p:sp>
      <p:sp>
        <p:nvSpPr>
          <p:cNvPr id="1889" name="Google Shape;1889;p3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a:t>
            </a:r>
            <a:r>
              <a:rPr lang="en-US" sz="1400" b="1" i="0" u="none">
                <a:solidFill>
                  <a:schemeClr val="dk1"/>
                </a:solidFill>
                <a:latin typeface="Arial"/>
                <a:ea typeface="Arial"/>
                <a:cs typeface="Arial"/>
                <a:sym typeface="Arial"/>
              </a:rPr>
              <a:t>furnace</a:t>
            </a:r>
            <a:r>
              <a:rPr lang="en-US" sz="1400" b="0" i="0" u="none">
                <a:solidFill>
                  <a:schemeClr val="dk1"/>
                </a:solidFill>
                <a:latin typeface="Arial"/>
                <a:ea typeface="Arial"/>
                <a:cs typeface="Arial"/>
                <a:sym typeface="Arial"/>
              </a:rPr>
              <a:t> is an enclosed metal structure in which a source energy is converted into heat.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The furnace includes a blower, burner, heat exchanger or electric heating element, and controls.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a:t>
            </a:r>
            <a:r>
              <a:rPr lang="en-US" sz="1400" b="1" i="0" u="none">
                <a:solidFill>
                  <a:schemeClr val="dk1"/>
                </a:solidFill>
                <a:latin typeface="Arial"/>
                <a:ea typeface="Arial"/>
                <a:cs typeface="Arial"/>
                <a:sym typeface="Arial"/>
              </a:rPr>
              <a:t>burner </a:t>
            </a:r>
            <a:r>
              <a:rPr lang="en-US" sz="1400" b="0" i="0" u="none">
                <a:solidFill>
                  <a:schemeClr val="dk1"/>
                </a:solidFill>
                <a:latin typeface="Arial"/>
                <a:ea typeface="Arial"/>
                <a:cs typeface="Arial"/>
                <a:sym typeface="Arial"/>
              </a:rPr>
              <a:t>is a component of a furnace that mixes fuel with air and burns the mixture (fig 24-3, page 411).</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a:t>
            </a:r>
            <a:r>
              <a:rPr lang="en-US" sz="1400" b="1" i="0" u="none">
                <a:solidFill>
                  <a:schemeClr val="dk1"/>
                </a:solidFill>
                <a:latin typeface="Arial"/>
                <a:ea typeface="Arial"/>
                <a:cs typeface="Arial"/>
                <a:sym typeface="Arial"/>
              </a:rPr>
              <a:t>heat exchanger </a:t>
            </a:r>
            <a:r>
              <a:rPr lang="en-US" sz="1400" b="0" i="0" u="none">
                <a:solidFill>
                  <a:schemeClr val="dk1"/>
                </a:solidFill>
                <a:latin typeface="Arial"/>
                <a:ea typeface="Arial"/>
                <a:cs typeface="Arial"/>
                <a:sym typeface="Arial"/>
              </a:rPr>
              <a:t>is a device that transfers the heat from one medium (gas or liquid) to another without mixing the two. Heat exchangers in modern systems can capture up to 97% of the heat created during combustion.</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a:t>
            </a:r>
            <a:r>
              <a:rPr lang="en-US" sz="1400" b="1" i="0" u="none">
                <a:solidFill>
                  <a:schemeClr val="dk1"/>
                </a:solidFill>
                <a:latin typeface="Arial"/>
                <a:ea typeface="Arial"/>
                <a:cs typeface="Arial"/>
                <a:sym typeface="Arial"/>
              </a:rPr>
              <a:t>hydronic heating system </a:t>
            </a:r>
            <a:r>
              <a:rPr lang="en-US" sz="1400" b="0" i="0" u="none">
                <a:solidFill>
                  <a:schemeClr val="dk1"/>
                </a:solidFill>
                <a:latin typeface="Arial"/>
                <a:ea typeface="Arial"/>
                <a:cs typeface="Arial"/>
                <a:sym typeface="Arial"/>
              </a:rPr>
              <a:t>is a mechanical structure that uses water to transfer heat from a boiler to convectors located in each space to be heated.</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Heating elements </a:t>
            </a:r>
            <a:r>
              <a:rPr lang="en-US" sz="1400" b="0" i="0" u="none">
                <a:solidFill>
                  <a:schemeClr val="dk1"/>
                </a:solidFill>
                <a:latin typeface="Arial"/>
                <a:ea typeface="Arial"/>
                <a:cs typeface="Arial"/>
                <a:sym typeface="Arial"/>
              </a:rPr>
              <a:t>are electrical devices that employ resistance wires to convert electrical energy to heat.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Active solar collectors </a:t>
            </a:r>
            <a:r>
              <a:rPr lang="en-US" sz="1400" b="0" i="0" u="none">
                <a:solidFill>
                  <a:schemeClr val="dk1"/>
                </a:solidFill>
                <a:latin typeface="Arial"/>
                <a:ea typeface="Arial"/>
                <a:cs typeface="Arial"/>
                <a:sym typeface="Arial"/>
              </a:rPr>
              <a:t>are devices that capture and store heat from the sun and use fans or pumps to transfer the heat to the inside of a building.</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Passive solar collectors </a:t>
            </a:r>
            <a:r>
              <a:rPr lang="en-US" sz="1400" b="0" i="0" u="none">
                <a:solidFill>
                  <a:schemeClr val="dk1"/>
                </a:solidFill>
                <a:latin typeface="Arial"/>
                <a:ea typeface="Arial"/>
                <a:cs typeface="Arial"/>
                <a:sym typeface="Arial"/>
              </a:rPr>
              <a:t>are devices that capture and store heat from the sun and use the natural movement of heat to transfer it.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a:t>
            </a:r>
            <a:r>
              <a:rPr lang="en-US" sz="1400" b="1" i="0" u="none">
                <a:solidFill>
                  <a:schemeClr val="dk1"/>
                </a:solidFill>
                <a:latin typeface="Arial"/>
                <a:ea typeface="Arial"/>
                <a:cs typeface="Arial"/>
                <a:sym typeface="Arial"/>
              </a:rPr>
              <a:t>heat pump </a:t>
            </a:r>
            <a:r>
              <a:rPr lang="en-US" sz="1400" b="0" i="0" u="none">
                <a:solidFill>
                  <a:schemeClr val="dk1"/>
                </a:solidFill>
                <a:latin typeface="Arial"/>
                <a:ea typeface="Arial"/>
                <a:cs typeface="Arial"/>
                <a:sym typeface="Arial"/>
              </a:rPr>
              <a:t>is a device that uses a refrigerant to provide both heating and cooling.</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93"/>
        <p:cNvGrpSpPr/>
        <p:nvPr/>
      </p:nvGrpSpPr>
      <p:grpSpPr>
        <a:xfrm>
          <a:off x="0" y="0"/>
          <a:ext cx="0" cy="0"/>
          <a:chOff x="0" y="0"/>
          <a:chExt cx="0" cy="0"/>
        </a:xfrm>
      </p:grpSpPr>
      <p:sp>
        <p:nvSpPr>
          <p:cNvPr id="1894" name="Google Shape;1894;p3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Cooling Unit</a:t>
            </a:r>
            <a:endParaRPr/>
          </a:p>
        </p:txBody>
      </p:sp>
      <p:sp>
        <p:nvSpPr>
          <p:cNvPr id="1895" name="Google Shape;1895;p31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Air conditioners </a:t>
            </a:r>
            <a:r>
              <a:rPr lang="en-US" sz="1400" b="0" i="0" u="none">
                <a:solidFill>
                  <a:schemeClr val="dk1"/>
                </a:solidFill>
                <a:latin typeface="Arial"/>
                <a:ea typeface="Arial"/>
                <a:cs typeface="Arial"/>
                <a:sym typeface="Arial"/>
              </a:rPr>
              <a:t>are mechanical devices that remove heat from the air in the structure.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The heat and water are released outside the building.</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An air conditioner has 7 basic components (fig 24-7, page 415):</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1. Evaporator - </a:t>
            </a:r>
            <a:r>
              <a:rPr lang="en-US" sz="1400" b="0" i="0" u="none">
                <a:solidFill>
                  <a:schemeClr val="dk1"/>
                </a:solidFill>
                <a:latin typeface="Arial"/>
                <a:ea typeface="Arial"/>
                <a:cs typeface="Arial"/>
                <a:sym typeface="Arial"/>
              </a:rPr>
              <a:t>heat exchanger that is placed in the area where heat is to be removed.</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2. Suction line -</a:t>
            </a:r>
            <a:r>
              <a:rPr lang="en-US" sz="1400" b="0" i="0" u="none">
                <a:solidFill>
                  <a:schemeClr val="dk1"/>
                </a:solidFill>
                <a:latin typeface="Arial"/>
                <a:ea typeface="Arial"/>
                <a:cs typeface="Arial"/>
                <a:sym typeface="Arial"/>
              </a:rPr>
              <a:t> tube connecting the evaporator outlet with the inlet of the compressor.</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3. Compressor</a:t>
            </a:r>
            <a:r>
              <a:rPr lang="en-US" sz="1400" b="0" i="0" u="none">
                <a:solidFill>
                  <a:schemeClr val="dk1"/>
                </a:solidFill>
                <a:latin typeface="Arial"/>
                <a:ea typeface="Arial"/>
                <a:cs typeface="Arial"/>
                <a:sym typeface="Arial"/>
              </a:rPr>
              <a:t> - removes vapor from the evaporator and compresses low pressure, low temperature gas into a small volume of high pressure, high temperature gas.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4. </a:t>
            </a:r>
            <a:r>
              <a:rPr lang="en-US" sz="1400" b="1" i="0" u="none">
                <a:solidFill>
                  <a:schemeClr val="dk1"/>
                </a:solidFill>
                <a:latin typeface="Arial"/>
                <a:ea typeface="Arial"/>
                <a:cs typeface="Arial"/>
                <a:sym typeface="Arial"/>
              </a:rPr>
              <a:t>Hot gas discharge line -</a:t>
            </a:r>
            <a:r>
              <a:rPr lang="en-US" sz="1400" b="0" i="0" u="none">
                <a:solidFill>
                  <a:schemeClr val="dk1"/>
                </a:solidFill>
                <a:latin typeface="Arial"/>
                <a:ea typeface="Arial"/>
                <a:cs typeface="Arial"/>
                <a:sym typeface="Arial"/>
              </a:rPr>
              <a:t> a tube connecting the compressor with the condenser.</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5. Condenser -</a:t>
            </a:r>
            <a:r>
              <a:rPr lang="en-US" sz="1400" b="0" i="0" u="none">
                <a:solidFill>
                  <a:schemeClr val="dk1"/>
                </a:solidFill>
                <a:latin typeface="Arial"/>
                <a:ea typeface="Arial"/>
                <a:cs typeface="Arial"/>
                <a:sym typeface="Arial"/>
              </a:rPr>
              <a:t> a heat exchanger that is placed where heat is discharged, normally outdoors.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6. Liquid line -</a:t>
            </a:r>
            <a:r>
              <a:rPr lang="en-US" sz="1400" b="0" i="0" u="none">
                <a:solidFill>
                  <a:schemeClr val="dk1"/>
                </a:solidFill>
                <a:latin typeface="Arial"/>
                <a:ea typeface="Arial"/>
                <a:cs typeface="Arial"/>
                <a:sym typeface="Arial"/>
              </a:rPr>
              <a:t> a tube connecting the condenser outlet to the refrigerant control valve.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7. Refrigerant control valve -</a:t>
            </a:r>
            <a:r>
              <a:rPr lang="en-US" sz="1400" b="0" i="0" u="none">
                <a:solidFill>
                  <a:schemeClr val="dk1"/>
                </a:solidFill>
                <a:latin typeface="Arial"/>
                <a:ea typeface="Arial"/>
                <a:cs typeface="Arial"/>
                <a:sym typeface="Arial"/>
              </a:rPr>
              <a:t> a device that meters the flow of liquid refrigerant into the evaporator.</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Refrigerant</a:t>
            </a:r>
            <a:r>
              <a:rPr lang="en-US" sz="1400" b="0" i="0" u="none">
                <a:solidFill>
                  <a:schemeClr val="dk1"/>
                </a:solidFill>
                <a:latin typeface="Arial"/>
                <a:ea typeface="Arial"/>
                <a:cs typeface="Arial"/>
                <a:sym typeface="Arial"/>
              </a:rPr>
              <a:t> is a fluid that boils (changes from liquid to gas)  at low temperature and low pressure and condenses (changes from gas to liquid) at high temperature and high pressure.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Evaporative coolers </a:t>
            </a:r>
            <a:r>
              <a:rPr lang="en-US" sz="1400" b="0" i="0" u="none">
                <a:solidFill>
                  <a:schemeClr val="dk1"/>
                </a:solidFill>
                <a:latin typeface="Arial"/>
                <a:ea typeface="Arial"/>
                <a:cs typeface="Arial"/>
                <a:sym typeface="Arial"/>
              </a:rPr>
              <a:t>also cool and moisten the air by drawing air through a mat of loose moist material.</a:t>
            </a:r>
            <a:endParaRP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99"/>
        <p:cNvGrpSpPr/>
        <p:nvPr/>
      </p:nvGrpSpPr>
      <p:grpSpPr>
        <a:xfrm>
          <a:off x="0" y="0"/>
          <a:ext cx="0" cy="0"/>
          <a:chOff x="0" y="0"/>
          <a:chExt cx="0" cy="0"/>
        </a:xfrm>
      </p:grpSpPr>
      <p:sp>
        <p:nvSpPr>
          <p:cNvPr id="1900" name="Google Shape;1900;p3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Distribution Systems</a:t>
            </a:r>
            <a:endParaRPr/>
          </a:p>
        </p:txBody>
      </p:sp>
      <p:sp>
        <p:nvSpPr>
          <p:cNvPr id="1901" name="Google Shape;1901;p3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Distribution systems </a:t>
            </a:r>
            <a:r>
              <a:rPr lang="en-US" sz="3200" b="0" i="0" u="none">
                <a:solidFill>
                  <a:schemeClr val="dk1"/>
                </a:solidFill>
                <a:latin typeface="Arial"/>
                <a:ea typeface="Arial"/>
                <a:cs typeface="Arial"/>
                <a:sym typeface="Arial"/>
              </a:rPr>
              <a:t>move heated or cooled air or water throughout a building.</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Heated air is forced through ducts.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Pipes move heated water to radiators located in each room.</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Resistance type electric heating systems have heating elements in radiators located in each room.</a:t>
            </a:r>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05"/>
        <p:cNvGrpSpPr/>
        <p:nvPr/>
      </p:nvGrpSpPr>
      <p:grpSpPr>
        <a:xfrm>
          <a:off x="0" y="0"/>
          <a:ext cx="0" cy="0"/>
          <a:chOff x="0" y="0"/>
          <a:chExt cx="0" cy="0"/>
        </a:xfrm>
      </p:grpSpPr>
      <p:sp>
        <p:nvSpPr>
          <p:cNvPr id="1906" name="Google Shape;1906;p3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Duct Systems</a:t>
            </a:r>
            <a:endParaRPr/>
          </a:p>
        </p:txBody>
      </p:sp>
      <p:sp>
        <p:nvSpPr>
          <p:cNvPr id="1907" name="Google Shape;1907;p3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typical forced air heating and cooling system has two </a:t>
            </a:r>
            <a:r>
              <a:rPr lang="en-US" sz="1800" b="1" i="0" u="none">
                <a:solidFill>
                  <a:schemeClr val="dk1"/>
                </a:solidFill>
                <a:latin typeface="Arial"/>
                <a:ea typeface="Arial"/>
                <a:cs typeface="Arial"/>
                <a:sym typeface="Arial"/>
              </a:rPr>
              <a:t>duct systems</a:t>
            </a:r>
            <a:r>
              <a:rPr lang="en-US" sz="1800" b="0" i="0" u="none">
                <a:solidFill>
                  <a:schemeClr val="dk1"/>
                </a:solidFill>
                <a:latin typeface="Arial"/>
                <a:ea typeface="Arial"/>
                <a:cs typeface="Arial"/>
                <a:sym typeface="Arial"/>
              </a:rPr>
              <a:t>: one for supply air and one for return air.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a:t>
            </a:r>
            <a:r>
              <a:rPr lang="en-US" sz="1800" b="1" i="0" u="none">
                <a:solidFill>
                  <a:schemeClr val="dk1"/>
                </a:solidFill>
                <a:latin typeface="Arial"/>
                <a:ea typeface="Arial"/>
                <a:cs typeface="Arial"/>
                <a:sym typeface="Arial"/>
              </a:rPr>
              <a:t>plenum</a:t>
            </a:r>
            <a:r>
              <a:rPr lang="en-US" sz="1800" b="0" i="0" u="none">
                <a:solidFill>
                  <a:schemeClr val="dk1"/>
                </a:solidFill>
                <a:latin typeface="Arial"/>
                <a:ea typeface="Arial"/>
                <a:cs typeface="Arial"/>
                <a:sym typeface="Arial"/>
              </a:rPr>
              <a:t> is a box like chamber that connects the furnace (heating and cooling unit)  of a forced air HVAC system to the extended plenum (fig 24-9, page 417).</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a:t>
            </a:r>
            <a:r>
              <a:rPr lang="en-US" sz="1800" b="1" i="0" u="none">
                <a:solidFill>
                  <a:schemeClr val="dk1"/>
                </a:solidFill>
                <a:latin typeface="Arial"/>
                <a:ea typeface="Arial"/>
                <a:cs typeface="Arial"/>
                <a:sym typeface="Arial"/>
              </a:rPr>
              <a:t>extended plenum </a:t>
            </a:r>
            <a:r>
              <a:rPr lang="en-US" sz="1800" b="0" i="0" u="none">
                <a:solidFill>
                  <a:schemeClr val="dk1"/>
                </a:solidFill>
                <a:latin typeface="Arial"/>
                <a:ea typeface="Arial"/>
                <a:cs typeface="Arial"/>
                <a:sym typeface="Arial"/>
              </a:rPr>
              <a:t>is a large rectangular or round duct that joins several </a:t>
            </a:r>
            <a:r>
              <a:rPr lang="en-US" sz="1800" b="1" i="0" u="none">
                <a:solidFill>
                  <a:schemeClr val="dk1"/>
                </a:solidFill>
                <a:latin typeface="Arial"/>
                <a:ea typeface="Arial"/>
                <a:cs typeface="Arial"/>
                <a:sym typeface="Arial"/>
              </a:rPr>
              <a:t>branch pipes </a:t>
            </a:r>
            <a:r>
              <a:rPr lang="en-US" sz="1800" b="0" i="0" u="none">
                <a:solidFill>
                  <a:schemeClr val="dk1"/>
                </a:solidFill>
                <a:latin typeface="Arial"/>
                <a:ea typeface="Arial"/>
                <a:cs typeface="Arial"/>
                <a:sym typeface="Arial"/>
              </a:rPr>
              <a:t>to an air inlet or outlet plenum of a forced air HVAC system.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a:t>
            </a:r>
            <a:r>
              <a:rPr lang="en-US" sz="1800" b="1" i="0" u="none">
                <a:solidFill>
                  <a:schemeClr val="dk1"/>
                </a:solidFill>
                <a:latin typeface="Arial"/>
                <a:ea typeface="Arial"/>
                <a:cs typeface="Arial"/>
                <a:sym typeface="Arial"/>
              </a:rPr>
              <a:t>supply air ducts </a:t>
            </a:r>
            <a:r>
              <a:rPr lang="en-US" sz="1800" b="0" i="0" u="none">
                <a:solidFill>
                  <a:schemeClr val="dk1"/>
                </a:solidFill>
                <a:latin typeface="Arial"/>
                <a:ea typeface="Arial"/>
                <a:cs typeface="Arial"/>
                <a:sym typeface="Arial"/>
              </a:rPr>
              <a:t>deliver conditioned air to each room.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a:t>
            </a:r>
            <a:r>
              <a:rPr lang="en-US" sz="1800" b="1" i="0" u="none">
                <a:solidFill>
                  <a:schemeClr val="dk1"/>
                </a:solidFill>
                <a:latin typeface="Arial"/>
                <a:ea typeface="Arial"/>
                <a:cs typeface="Arial"/>
                <a:sym typeface="Arial"/>
              </a:rPr>
              <a:t>return air ducts </a:t>
            </a:r>
            <a:r>
              <a:rPr lang="en-US" sz="1800" b="0" i="0" u="none">
                <a:solidFill>
                  <a:schemeClr val="dk1"/>
                </a:solidFill>
                <a:latin typeface="Arial"/>
                <a:ea typeface="Arial"/>
                <a:cs typeface="Arial"/>
                <a:sym typeface="Arial"/>
              </a:rPr>
              <a:t>remove air from each room and return it to the furnace intake.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Ducts are sometimes insulated if they run through unheated spaces.</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11"/>
        <p:cNvGrpSpPr/>
        <p:nvPr/>
      </p:nvGrpSpPr>
      <p:grpSpPr>
        <a:xfrm>
          <a:off x="0" y="0"/>
          <a:ext cx="0" cy="0"/>
          <a:chOff x="0" y="0"/>
          <a:chExt cx="0" cy="0"/>
        </a:xfrm>
      </p:grpSpPr>
      <p:sp>
        <p:nvSpPr>
          <p:cNvPr id="1912" name="Google Shape;1912;p3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Pipe Systems</a:t>
            </a:r>
            <a:endParaRPr/>
          </a:p>
        </p:txBody>
      </p:sp>
      <p:sp>
        <p:nvSpPr>
          <p:cNvPr id="1913" name="Google Shape;1913;p31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Hydronic </a:t>
            </a:r>
            <a:r>
              <a:rPr lang="en-US" sz="2000" b="0" i="0" u="none">
                <a:solidFill>
                  <a:schemeClr val="dk1"/>
                </a:solidFill>
                <a:latin typeface="Arial"/>
                <a:ea typeface="Arial"/>
                <a:cs typeface="Arial"/>
                <a:sym typeface="Arial"/>
              </a:rPr>
              <a:t>heating systems pump hot water to individual rooms, while steam heating systems deliver steam.</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water or steam warms </a:t>
            </a:r>
            <a:r>
              <a:rPr lang="en-US" sz="2000" b="1" i="0" u="none">
                <a:solidFill>
                  <a:schemeClr val="dk1"/>
                </a:solidFill>
                <a:latin typeface="Arial"/>
                <a:ea typeface="Arial"/>
                <a:cs typeface="Arial"/>
                <a:sym typeface="Arial"/>
              </a:rPr>
              <a:t>convectors</a:t>
            </a:r>
            <a:r>
              <a:rPr lang="en-US" sz="2000" b="0" i="0" u="none">
                <a:solidFill>
                  <a:schemeClr val="dk1"/>
                </a:solidFill>
                <a:latin typeface="Arial"/>
                <a:ea typeface="Arial"/>
                <a:cs typeface="Arial"/>
                <a:sym typeface="Arial"/>
              </a:rPr>
              <a:t> or radiators in each room.</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Both systems use </a:t>
            </a:r>
            <a:r>
              <a:rPr lang="en-US" sz="2000" b="1" i="0" u="none">
                <a:solidFill>
                  <a:schemeClr val="dk1"/>
                </a:solidFill>
                <a:latin typeface="Arial"/>
                <a:ea typeface="Arial"/>
                <a:cs typeface="Arial"/>
                <a:sym typeface="Arial"/>
              </a:rPr>
              <a:t>boilers</a:t>
            </a:r>
            <a:r>
              <a:rPr lang="en-US" sz="2000" b="0" i="0" u="none">
                <a:solidFill>
                  <a:schemeClr val="dk1"/>
                </a:solidFill>
                <a:latin typeface="Arial"/>
                <a:ea typeface="Arial"/>
                <a:cs typeface="Arial"/>
                <a:sym typeface="Arial"/>
              </a:rPr>
              <a:t> to heat the water.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Hydronic systems use a pump to force the hot water through the pipe and radiators.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pressure created in a steam boiler forces steam through the pipe and radiators.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Some convectors have fans to help move the air.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After passing through the convector, the cooled water is piped back to the boiler and it is heated again.</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17"/>
        <p:cNvGrpSpPr/>
        <p:nvPr/>
      </p:nvGrpSpPr>
      <p:grpSpPr>
        <a:xfrm>
          <a:off x="0" y="0"/>
          <a:ext cx="0" cy="0"/>
          <a:chOff x="0" y="0"/>
          <a:chExt cx="0" cy="0"/>
        </a:xfrm>
      </p:grpSpPr>
      <p:sp>
        <p:nvSpPr>
          <p:cNvPr id="1918" name="Google Shape;1918;p3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Electric Radiant Heat Systems</a:t>
            </a:r>
            <a:endParaRPr/>
          </a:p>
        </p:txBody>
      </p:sp>
      <p:sp>
        <p:nvSpPr>
          <p:cNvPr id="1919" name="Google Shape;1919;p31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Convectors in electrical radiant heat contain </a:t>
            </a:r>
            <a:r>
              <a:rPr lang="en-US" sz="3200" b="1" i="0" u="none">
                <a:solidFill>
                  <a:schemeClr val="dk1"/>
                </a:solidFill>
                <a:latin typeface="Arial"/>
                <a:ea typeface="Arial"/>
                <a:cs typeface="Arial"/>
                <a:sym typeface="Arial"/>
              </a:rPr>
              <a:t>resistance wires </a:t>
            </a:r>
            <a:r>
              <a:rPr lang="en-US" sz="3200" b="0" i="0" u="none">
                <a:solidFill>
                  <a:schemeClr val="dk1"/>
                </a:solidFill>
                <a:latin typeface="Arial"/>
                <a:ea typeface="Arial"/>
                <a:cs typeface="Arial"/>
                <a:sym typeface="Arial"/>
              </a:rPr>
              <a:t>that heat as electricity passes through them.</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This system requires no ducts or chimneys, has no moving parts to wear out, and is easy to install.</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Hot air rises and cold air sinks. This is the basis for gravity distribution systems.</a:t>
            </a:r>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23"/>
        <p:cNvGrpSpPr/>
        <p:nvPr/>
      </p:nvGrpSpPr>
      <p:grpSpPr>
        <a:xfrm>
          <a:off x="0" y="0"/>
          <a:ext cx="0" cy="0"/>
          <a:chOff x="0" y="0"/>
          <a:chExt cx="0" cy="0"/>
        </a:xfrm>
      </p:grpSpPr>
      <p:sp>
        <p:nvSpPr>
          <p:cNvPr id="1924" name="Google Shape;1924;p3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Controllers</a:t>
            </a:r>
            <a:endParaRPr/>
          </a:p>
        </p:txBody>
      </p:sp>
      <p:sp>
        <p:nvSpPr>
          <p:cNvPr id="1925" name="Google Shape;1925;p3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a:t>
            </a:r>
            <a:r>
              <a:rPr lang="en-US" sz="2800" b="1" i="0" u="none">
                <a:solidFill>
                  <a:schemeClr val="dk1"/>
                </a:solidFill>
                <a:latin typeface="Arial"/>
                <a:ea typeface="Arial"/>
                <a:cs typeface="Arial"/>
                <a:sym typeface="Arial"/>
              </a:rPr>
              <a:t>thermostat </a:t>
            </a:r>
            <a:r>
              <a:rPr lang="en-US" sz="2800" b="0" i="0" u="none">
                <a:solidFill>
                  <a:schemeClr val="dk1"/>
                </a:solidFill>
                <a:latin typeface="Arial"/>
                <a:ea typeface="Arial"/>
                <a:cs typeface="Arial"/>
                <a:sym typeface="Arial"/>
              </a:rPr>
              <a:t>is a device that regulates the set point temperature in a building.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a:t>
            </a:r>
            <a:r>
              <a:rPr lang="en-US" sz="2800" b="1" i="0" u="none">
                <a:solidFill>
                  <a:schemeClr val="dk1"/>
                </a:solidFill>
                <a:latin typeface="Arial"/>
                <a:ea typeface="Arial"/>
                <a:cs typeface="Arial"/>
                <a:sym typeface="Arial"/>
              </a:rPr>
              <a:t>programmable thermostat </a:t>
            </a:r>
            <a:r>
              <a:rPr lang="en-US" sz="2800" b="0" i="0" u="none">
                <a:solidFill>
                  <a:schemeClr val="dk1"/>
                </a:solidFill>
                <a:latin typeface="Arial"/>
                <a:ea typeface="Arial"/>
                <a:cs typeface="Arial"/>
                <a:sym typeface="Arial"/>
              </a:rPr>
              <a:t>adjusts the temperature according to time of the day.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a:t>
            </a:r>
            <a:r>
              <a:rPr lang="en-US" sz="2800" b="1" i="0" u="none">
                <a:solidFill>
                  <a:schemeClr val="dk1"/>
                </a:solidFill>
                <a:latin typeface="Arial"/>
                <a:ea typeface="Arial"/>
                <a:cs typeface="Arial"/>
                <a:sym typeface="Arial"/>
              </a:rPr>
              <a:t>zone control system </a:t>
            </a:r>
            <a:r>
              <a:rPr lang="en-US" sz="2800" b="0" i="0" u="none">
                <a:solidFill>
                  <a:schemeClr val="dk1"/>
                </a:solidFill>
                <a:latin typeface="Arial"/>
                <a:ea typeface="Arial"/>
                <a:cs typeface="Arial"/>
                <a:sym typeface="Arial"/>
              </a:rPr>
              <a:t>regulates temperatures in specific section of a building. Separate thermostats control each section. Zone control systems also conserve energy by heating and cooling the areas being used at a particular time.</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29"/>
        <p:cNvGrpSpPr/>
        <p:nvPr/>
      </p:nvGrpSpPr>
      <p:grpSpPr>
        <a:xfrm>
          <a:off x="0" y="0"/>
          <a:ext cx="0" cy="0"/>
          <a:chOff x="0" y="0"/>
          <a:chExt cx="0" cy="0"/>
        </a:xfrm>
      </p:grpSpPr>
      <p:sp>
        <p:nvSpPr>
          <p:cNvPr id="1930" name="Google Shape;1930;p3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Humidity Control</a:t>
            </a:r>
            <a:endParaRPr/>
          </a:p>
        </p:txBody>
      </p:sp>
      <p:sp>
        <p:nvSpPr>
          <p:cNvPr id="1931" name="Google Shape;1931;p3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Humidity</a:t>
            </a:r>
            <a:r>
              <a:rPr lang="en-US" sz="2000" b="0" i="0" u="none">
                <a:solidFill>
                  <a:schemeClr val="dk1"/>
                </a:solidFill>
                <a:latin typeface="Arial"/>
                <a:ea typeface="Arial"/>
                <a:cs typeface="Arial"/>
                <a:sym typeface="Arial"/>
              </a:rPr>
              <a:t> is the amount of water vapor in the air.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Warm air can hold more water vapor than cool air.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Relative humidity </a:t>
            </a:r>
            <a:r>
              <a:rPr lang="en-US" sz="2000" b="0" i="0" u="none">
                <a:solidFill>
                  <a:schemeClr val="dk1"/>
                </a:solidFill>
                <a:latin typeface="Arial"/>
                <a:ea typeface="Arial"/>
                <a:cs typeface="Arial"/>
                <a:sym typeface="Arial"/>
              </a:rPr>
              <a:t>is the amount of water vapor in the air at a given temperature.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relative humidity of 30 to 50 percent is comfortable for most people.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dehumidifier</a:t>
            </a:r>
            <a:r>
              <a:rPr lang="en-US" sz="2000" b="0" i="0" u="none">
                <a:solidFill>
                  <a:schemeClr val="dk1"/>
                </a:solidFill>
                <a:latin typeface="Arial"/>
                <a:ea typeface="Arial"/>
                <a:cs typeface="Arial"/>
                <a:sym typeface="Arial"/>
              </a:rPr>
              <a:t> removes moisture from the air by drawing the moist air over cool coils. Water condenses on the evaporator and runs off into a tray or to a drain. The drier air is returned to the room.</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humidifier </a:t>
            </a:r>
            <a:r>
              <a:rPr lang="en-US" sz="2000" b="0" i="0" u="none">
                <a:solidFill>
                  <a:schemeClr val="dk1"/>
                </a:solidFill>
                <a:latin typeface="Arial"/>
                <a:ea typeface="Arial"/>
                <a:cs typeface="Arial"/>
                <a:sym typeface="Arial"/>
              </a:rPr>
              <a:t>adds moisture to the air. A fan blows through a wet filter, releasing moistened air.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humidistat </a:t>
            </a:r>
            <a:r>
              <a:rPr lang="en-US" sz="2000" b="0" i="0" u="none">
                <a:solidFill>
                  <a:schemeClr val="dk1"/>
                </a:solidFill>
                <a:latin typeface="Arial"/>
                <a:ea typeface="Arial"/>
                <a:cs typeface="Arial"/>
                <a:sym typeface="Arial"/>
              </a:rPr>
              <a:t>can be installed to control humidity. It measures the humidity and controls the operation of the humidifier.</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Residential Buildings</a:t>
            </a:r>
            <a:endParaRPr/>
          </a:p>
        </p:txBody>
      </p:sp>
      <p:sp>
        <p:nvSpPr>
          <p:cNvPr id="263" name="Google Shape;263;p4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Single family homes require the most land per unit (an acre to one quarter of an acre).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High density units cost less to build than single family units.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a:t>
            </a:r>
            <a:r>
              <a:rPr lang="en-US" sz="3200" b="1" i="0" u="none">
                <a:solidFill>
                  <a:schemeClr val="dk1"/>
                </a:solidFill>
                <a:latin typeface="Arial"/>
                <a:ea typeface="Arial"/>
                <a:cs typeface="Arial"/>
                <a:sym typeface="Arial"/>
              </a:rPr>
              <a:t>cost of a home </a:t>
            </a:r>
            <a:r>
              <a:rPr lang="en-US" sz="3200" b="0" i="0" u="none">
                <a:solidFill>
                  <a:schemeClr val="dk1"/>
                </a:solidFill>
                <a:latin typeface="Arial"/>
                <a:ea typeface="Arial"/>
                <a:cs typeface="Arial"/>
                <a:sym typeface="Arial"/>
              </a:rPr>
              <a:t>is based on: the cost of land, developer’s cost to develop the site and build the home, and developer’s business cost and profit.</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35"/>
        <p:cNvGrpSpPr/>
        <p:nvPr/>
      </p:nvGrpSpPr>
      <p:grpSpPr>
        <a:xfrm>
          <a:off x="0" y="0"/>
          <a:ext cx="0" cy="0"/>
          <a:chOff x="0" y="0"/>
          <a:chExt cx="0" cy="0"/>
        </a:xfrm>
      </p:grpSpPr>
      <p:sp>
        <p:nvSpPr>
          <p:cNvPr id="1936" name="Google Shape;1936;p3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Cleaning Air</a:t>
            </a:r>
            <a:endParaRPr/>
          </a:p>
        </p:txBody>
      </p:sp>
      <p:sp>
        <p:nvSpPr>
          <p:cNvPr id="1937" name="Google Shape;1937;p32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Dirt, pollen, and smoke pollute air.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Filters</a:t>
            </a:r>
            <a:r>
              <a:rPr lang="en-US" sz="2000" b="0" i="0" u="none">
                <a:solidFill>
                  <a:schemeClr val="dk1"/>
                </a:solidFill>
                <a:latin typeface="Arial"/>
                <a:ea typeface="Arial"/>
                <a:cs typeface="Arial"/>
                <a:sym typeface="Arial"/>
              </a:rPr>
              <a:t> remove dirt.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dirty air is pulled through a filter in the furnace, trapping much of the dirt.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Filters should be replaced or cleaned often.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Electronic air cleaners </a:t>
            </a:r>
            <a:r>
              <a:rPr lang="en-US" sz="2000" b="0" i="0" u="none">
                <a:solidFill>
                  <a:schemeClr val="dk1"/>
                </a:solidFill>
                <a:latin typeface="Arial"/>
                <a:ea typeface="Arial"/>
                <a:cs typeface="Arial"/>
                <a:sym typeface="Arial"/>
              </a:rPr>
              <a:t>remove dust, pollen, and smoke.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As air is blown through the air cleaner, electric charges cause particles to collect on collection plates.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dirt stays on the plates until it is washed off.</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These air cleaners remove up to 90 percent of the dirt in the air.</a:t>
            </a:r>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41"/>
        <p:cNvGrpSpPr/>
        <p:nvPr/>
      </p:nvGrpSpPr>
      <p:grpSpPr>
        <a:xfrm>
          <a:off x="0" y="0"/>
          <a:ext cx="0" cy="0"/>
          <a:chOff x="0" y="0"/>
          <a:chExt cx="0" cy="0"/>
        </a:xfrm>
      </p:grpSpPr>
      <p:sp>
        <p:nvSpPr>
          <p:cNvPr id="1942" name="Google Shape;1942;p3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Forced Air HVAC Systems</a:t>
            </a:r>
            <a:endParaRPr/>
          </a:p>
        </p:txBody>
      </p:sp>
      <p:sp>
        <p:nvSpPr>
          <p:cNvPr id="1943" name="Google Shape;1943;p3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Forced air HVAC systems are commonly used in residential structures.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An HVAC plan stipulates the type and size of heating and cooling equipment to be installed, the size and location of ducts and registers, and the type of filter, humidifier, and thermostat to be included.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HVAC plan will also show the position of the furnace and the outdoor heat exchanger and the position of the supply air and return extended plenums.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HVAC installation is coordinated with the work of other trades.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HVAC installation normally does not begin until the framing of the interior walls.</a:t>
            </a:r>
            <a:endParaRP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47"/>
        <p:cNvGrpSpPr/>
        <p:nvPr/>
      </p:nvGrpSpPr>
      <p:grpSpPr>
        <a:xfrm>
          <a:off x="0" y="0"/>
          <a:ext cx="0" cy="0"/>
          <a:chOff x="0" y="0"/>
          <a:chExt cx="0" cy="0"/>
        </a:xfrm>
      </p:grpSpPr>
      <p:sp>
        <p:nvSpPr>
          <p:cNvPr id="1948" name="Google Shape;1948;p3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Ducts, Pipes, and Wires</a:t>
            </a:r>
            <a:endParaRPr/>
          </a:p>
        </p:txBody>
      </p:sp>
      <p:sp>
        <p:nvSpPr>
          <p:cNvPr id="1949" name="Google Shape;1949;p3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extended plenum and the branch ducts are often installed before the heating and cooling equipment.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All joints are taped to prevent air leakage.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 gas burning units, a valve and drip leg are installed near the connection to the furnace (fig 24-14, page 421).</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Thermostats</a:t>
            </a:r>
            <a:r>
              <a:rPr lang="en-US" sz="2400" b="0" i="0" u="none">
                <a:solidFill>
                  <a:schemeClr val="dk1"/>
                </a:solidFill>
                <a:latin typeface="Arial"/>
                <a:ea typeface="Arial"/>
                <a:cs typeface="Arial"/>
                <a:sym typeface="Arial"/>
              </a:rPr>
              <a:t> and other controls require low voltage wiring.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small</a:t>
            </a:r>
            <a:r>
              <a:rPr lang="en-US" sz="2400" b="1" i="0" u="none">
                <a:solidFill>
                  <a:schemeClr val="dk1"/>
                </a:solidFill>
                <a:latin typeface="Arial"/>
                <a:ea typeface="Arial"/>
                <a:cs typeface="Arial"/>
                <a:sym typeface="Arial"/>
              </a:rPr>
              <a:t> transformer </a:t>
            </a:r>
            <a:r>
              <a:rPr lang="en-US" sz="2400" b="0" i="0" u="none">
                <a:solidFill>
                  <a:schemeClr val="dk1"/>
                </a:solidFill>
                <a:latin typeface="Arial"/>
                <a:ea typeface="Arial"/>
                <a:cs typeface="Arial"/>
                <a:sym typeface="Arial"/>
              </a:rPr>
              <a:t>is installed to convert 120 volts to 24 volts to operate these components.</a:t>
            </a:r>
            <a:endParaRP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53"/>
        <p:cNvGrpSpPr/>
        <p:nvPr/>
      </p:nvGrpSpPr>
      <p:grpSpPr>
        <a:xfrm>
          <a:off x="0" y="0"/>
          <a:ext cx="0" cy="0"/>
          <a:chOff x="0" y="0"/>
          <a:chExt cx="0" cy="0"/>
        </a:xfrm>
      </p:grpSpPr>
      <p:sp>
        <p:nvSpPr>
          <p:cNvPr id="1954" name="Google Shape;1954;p3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Heating and Cooling Equipment</a:t>
            </a:r>
            <a:endParaRPr/>
          </a:p>
        </p:txBody>
      </p:sp>
      <p:sp>
        <p:nvSpPr>
          <p:cNvPr id="1955" name="Google Shape;1955;p3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first step in heating and cooling equipment installation is to put the furnace in place.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a:t>
            </a:r>
            <a:r>
              <a:rPr lang="en-US" sz="2000" b="1" i="0" u="none">
                <a:solidFill>
                  <a:schemeClr val="dk1"/>
                </a:solidFill>
                <a:latin typeface="Arial"/>
                <a:ea typeface="Arial"/>
                <a:cs typeface="Arial"/>
                <a:sym typeface="Arial"/>
              </a:rPr>
              <a:t>furnace </a:t>
            </a:r>
            <a:r>
              <a:rPr lang="en-US" sz="2000" b="0" i="0" u="none">
                <a:solidFill>
                  <a:schemeClr val="dk1"/>
                </a:solidFill>
                <a:latin typeface="Arial"/>
                <a:ea typeface="Arial"/>
                <a:cs typeface="Arial"/>
                <a:sym typeface="Arial"/>
              </a:rPr>
              <a:t>is elevated on bricks to permit air circulation under the unit and to prevent rusting.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While this work is in progress, the </a:t>
            </a:r>
            <a:r>
              <a:rPr lang="en-US" sz="2000" b="1" i="0" u="none">
                <a:solidFill>
                  <a:schemeClr val="dk1"/>
                </a:solidFill>
                <a:latin typeface="Arial"/>
                <a:ea typeface="Arial"/>
                <a:cs typeface="Arial"/>
                <a:sym typeface="Arial"/>
              </a:rPr>
              <a:t>heat exchanger </a:t>
            </a:r>
            <a:r>
              <a:rPr lang="en-US" sz="2000" b="0" i="0" u="none">
                <a:solidFill>
                  <a:schemeClr val="dk1"/>
                </a:solidFill>
                <a:latin typeface="Arial"/>
                <a:ea typeface="Arial"/>
                <a:cs typeface="Arial"/>
                <a:sym typeface="Arial"/>
              </a:rPr>
              <a:t>unit is placed in the proper location on the outside of the building.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This unit is placed on a concrete base to keep it from settling in the ground.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drain</a:t>
            </a:r>
            <a:r>
              <a:rPr lang="en-US" sz="2000" b="0" i="0" u="none">
                <a:solidFill>
                  <a:schemeClr val="dk1"/>
                </a:solidFill>
                <a:latin typeface="Arial"/>
                <a:ea typeface="Arial"/>
                <a:cs typeface="Arial"/>
                <a:sym typeface="Arial"/>
              </a:rPr>
              <a:t> is installed to remove the condensation that collects on the condenser when the air conditioning equipment is in operation.</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59"/>
        <p:cNvGrpSpPr/>
        <p:nvPr/>
      </p:nvGrpSpPr>
      <p:grpSpPr>
        <a:xfrm>
          <a:off x="0" y="0"/>
          <a:ext cx="0" cy="0"/>
          <a:chOff x="0" y="0"/>
          <a:chExt cx="0" cy="0"/>
        </a:xfrm>
      </p:grpSpPr>
      <p:sp>
        <p:nvSpPr>
          <p:cNvPr id="1960" name="Google Shape;1960;p3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Humidifiers and Filters</a:t>
            </a:r>
            <a:endParaRPr/>
          </a:p>
        </p:txBody>
      </p:sp>
      <p:sp>
        <p:nvSpPr>
          <p:cNvPr id="1961" name="Google Shape;1961;p32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humidifier </a:t>
            </a:r>
            <a:r>
              <a:rPr lang="en-US" sz="2000" b="0" i="0" u="none">
                <a:solidFill>
                  <a:schemeClr val="dk1"/>
                </a:solidFill>
                <a:latin typeface="Arial"/>
                <a:ea typeface="Arial"/>
                <a:cs typeface="Arial"/>
                <a:sym typeface="Arial"/>
              </a:rPr>
              <a:t>that has a fan and a motor will require an electrical connection to power these items.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Water is supplied to a humidifier using a soft copper tube.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Most furnaces hold a disposable filter in position near the inlet to the heating unit.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only installation requirement is to put the correct size filter in place.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a:t>
            </a:r>
            <a:r>
              <a:rPr lang="en-US" sz="2000" b="1" i="0" u="none">
                <a:solidFill>
                  <a:schemeClr val="dk1"/>
                </a:solidFill>
                <a:latin typeface="Arial"/>
                <a:ea typeface="Arial"/>
                <a:cs typeface="Arial"/>
                <a:sym typeface="Arial"/>
              </a:rPr>
              <a:t>thermostat</a:t>
            </a:r>
            <a:r>
              <a:rPr lang="en-US" sz="2000" b="0" i="0" u="none">
                <a:solidFill>
                  <a:schemeClr val="dk1"/>
                </a:solidFill>
                <a:latin typeface="Arial"/>
                <a:ea typeface="Arial"/>
                <a:cs typeface="Arial"/>
                <a:sym typeface="Arial"/>
              </a:rPr>
              <a:t> is the primary control device for the HVAC system.</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Low voltage wiring connects the thermostat to other system components.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65"/>
        <p:cNvGrpSpPr/>
        <p:nvPr/>
      </p:nvGrpSpPr>
      <p:grpSpPr>
        <a:xfrm>
          <a:off x="0" y="0"/>
          <a:ext cx="0" cy="0"/>
          <a:chOff x="0" y="0"/>
          <a:chExt cx="0" cy="0"/>
        </a:xfrm>
      </p:grpSpPr>
      <p:sp>
        <p:nvSpPr>
          <p:cNvPr id="1966" name="Google Shape;1966;p3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967" name="Google Shape;1967;p3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Heating, ventilation, and air conditioning (</a:t>
            </a:r>
            <a:r>
              <a:rPr lang="en-US" sz="1200" b="1" i="0" u="none">
                <a:solidFill>
                  <a:schemeClr val="dk1"/>
                </a:solidFill>
                <a:latin typeface="Arial"/>
                <a:ea typeface="Arial"/>
                <a:cs typeface="Arial"/>
                <a:sym typeface="Arial"/>
              </a:rPr>
              <a:t>HVAC</a:t>
            </a:r>
            <a:r>
              <a:rPr lang="en-US" sz="1200" b="0" i="0" u="none">
                <a:solidFill>
                  <a:schemeClr val="dk1"/>
                </a:solidFill>
                <a:latin typeface="Arial"/>
                <a:ea typeface="Arial"/>
                <a:cs typeface="Arial"/>
                <a:sym typeface="Arial"/>
              </a:rPr>
              <a:t>) systems are designed to provide a comfortable environment for building occupants.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HVAC systems control temperature, humidity, ventilation, and air quality.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Energy sources </a:t>
            </a:r>
            <a:r>
              <a:rPr lang="en-US" sz="1200" b="0" i="0" u="none">
                <a:solidFill>
                  <a:schemeClr val="dk1"/>
                </a:solidFill>
                <a:latin typeface="Arial"/>
                <a:ea typeface="Arial"/>
                <a:cs typeface="Arial"/>
                <a:sym typeface="Arial"/>
              </a:rPr>
              <a:t>used for temperature control include wood, fuel oil, gas, electricity, and the sun.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regulator</a:t>
            </a:r>
            <a:r>
              <a:rPr lang="en-US" sz="1200" b="0" i="0" u="none">
                <a:solidFill>
                  <a:schemeClr val="dk1"/>
                </a:solidFill>
                <a:latin typeface="Arial"/>
                <a:ea typeface="Arial"/>
                <a:cs typeface="Arial"/>
                <a:sym typeface="Arial"/>
              </a:rPr>
              <a:t> regulates and reduces gas pressure before it enters a building.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furnace</a:t>
            </a:r>
            <a:r>
              <a:rPr lang="en-US" sz="1200" b="0" i="0" u="none">
                <a:solidFill>
                  <a:schemeClr val="dk1"/>
                </a:solidFill>
                <a:latin typeface="Arial"/>
                <a:ea typeface="Arial"/>
                <a:cs typeface="Arial"/>
                <a:sym typeface="Arial"/>
              </a:rPr>
              <a:t> is an enclosed metal structure in which a source energy is converted into heat.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Air conditioners </a:t>
            </a:r>
            <a:r>
              <a:rPr lang="en-US" sz="1200" b="0" i="0" u="none">
                <a:solidFill>
                  <a:schemeClr val="dk1"/>
                </a:solidFill>
                <a:latin typeface="Arial"/>
                <a:ea typeface="Arial"/>
                <a:cs typeface="Arial"/>
                <a:sym typeface="Arial"/>
              </a:rPr>
              <a:t>are mechanical devices that remove heat from the air in the structure.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Distribution systems </a:t>
            </a:r>
            <a:r>
              <a:rPr lang="en-US" sz="1200" b="0" i="0" u="none">
                <a:solidFill>
                  <a:schemeClr val="dk1"/>
                </a:solidFill>
                <a:latin typeface="Arial"/>
                <a:ea typeface="Arial"/>
                <a:cs typeface="Arial"/>
                <a:sym typeface="Arial"/>
              </a:rPr>
              <a:t>move heated or cooled air or water throughout a building.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typical forced air heating and cooling system has two </a:t>
            </a:r>
            <a:r>
              <a:rPr lang="en-US" sz="1200" b="1" i="0" u="none">
                <a:solidFill>
                  <a:schemeClr val="dk1"/>
                </a:solidFill>
                <a:latin typeface="Arial"/>
                <a:ea typeface="Arial"/>
                <a:cs typeface="Arial"/>
                <a:sym typeface="Arial"/>
              </a:rPr>
              <a:t>duct systems</a:t>
            </a:r>
            <a:r>
              <a:rPr lang="en-US" sz="1200" b="0" i="0" u="none">
                <a:solidFill>
                  <a:schemeClr val="dk1"/>
                </a:solidFill>
                <a:latin typeface="Arial"/>
                <a:ea typeface="Arial"/>
                <a:cs typeface="Arial"/>
                <a:sym typeface="Arial"/>
              </a:rPr>
              <a:t>: one for supply air and one for return air.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Hydronic </a:t>
            </a:r>
            <a:r>
              <a:rPr lang="en-US" sz="1200" b="0" i="0" u="none">
                <a:solidFill>
                  <a:schemeClr val="dk1"/>
                </a:solidFill>
                <a:latin typeface="Arial"/>
                <a:ea typeface="Arial"/>
                <a:cs typeface="Arial"/>
                <a:sym typeface="Arial"/>
              </a:rPr>
              <a:t>heating systems pump hot water to individual rooms, while steam heating systems deliver steam. The water or steam warms </a:t>
            </a:r>
            <a:r>
              <a:rPr lang="en-US" sz="1200" b="1" i="0" u="none">
                <a:solidFill>
                  <a:schemeClr val="dk1"/>
                </a:solidFill>
                <a:latin typeface="Arial"/>
                <a:ea typeface="Arial"/>
                <a:cs typeface="Arial"/>
                <a:sym typeface="Arial"/>
              </a:rPr>
              <a:t>convectors</a:t>
            </a:r>
            <a:r>
              <a:rPr lang="en-US" sz="1200" b="0" i="0" u="none">
                <a:solidFill>
                  <a:schemeClr val="dk1"/>
                </a:solidFill>
                <a:latin typeface="Arial"/>
                <a:ea typeface="Arial"/>
                <a:cs typeface="Arial"/>
                <a:sym typeface="Arial"/>
              </a:rPr>
              <a:t> or radiators in each room. Both systems use </a:t>
            </a:r>
            <a:r>
              <a:rPr lang="en-US" sz="1200" b="1" i="0" u="none">
                <a:solidFill>
                  <a:schemeClr val="dk1"/>
                </a:solidFill>
                <a:latin typeface="Arial"/>
                <a:ea typeface="Arial"/>
                <a:cs typeface="Arial"/>
                <a:sym typeface="Arial"/>
              </a:rPr>
              <a:t>boilers</a:t>
            </a:r>
            <a:r>
              <a:rPr lang="en-US" sz="1200" b="0" i="0" u="none">
                <a:solidFill>
                  <a:schemeClr val="dk1"/>
                </a:solidFill>
                <a:latin typeface="Arial"/>
                <a:ea typeface="Arial"/>
                <a:cs typeface="Arial"/>
                <a:sym typeface="Arial"/>
              </a:rPr>
              <a:t> to heat the water.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Convectors in electrical radiant heat contain </a:t>
            </a:r>
            <a:r>
              <a:rPr lang="en-US" sz="1200" b="1" i="0" u="none">
                <a:solidFill>
                  <a:schemeClr val="dk1"/>
                </a:solidFill>
                <a:latin typeface="Arial"/>
                <a:ea typeface="Arial"/>
                <a:cs typeface="Arial"/>
                <a:sym typeface="Arial"/>
              </a:rPr>
              <a:t>resistance wires </a:t>
            </a:r>
            <a:r>
              <a:rPr lang="en-US" sz="1200" b="0" i="0" u="none">
                <a:solidFill>
                  <a:schemeClr val="dk1"/>
                </a:solidFill>
                <a:latin typeface="Arial"/>
                <a:ea typeface="Arial"/>
                <a:cs typeface="Arial"/>
                <a:sym typeface="Arial"/>
              </a:rPr>
              <a:t>that heat as electricity passes through them.</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thermostat </a:t>
            </a:r>
            <a:r>
              <a:rPr lang="en-US" sz="1200" b="0" i="0" u="none">
                <a:solidFill>
                  <a:schemeClr val="dk1"/>
                </a:solidFill>
                <a:latin typeface="Arial"/>
                <a:ea typeface="Arial"/>
                <a:cs typeface="Arial"/>
                <a:sym typeface="Arial"/>
              </a:rPr>
              <a:t>is a device that regulates the set point temperature in a building.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Relative humidity </a:t>
            </a:r>
            <a:r>
              <a:rPr lang="en-US" sz="1200" b="0" i="0" u="none">
                <a:solidFill>
                  <a:schemeClr val="dk1"/>
                </a:solidFill>
                <a:latin typeface="Arial"/>
                <a:ea typeface="Arial"/>
                <a:cs typeface="Arial"/>
                <a:sym typeface="Arial"/>
              </a:rPr>
              <a:t>is the amount of water vapor in the air at a given temperature.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Filters</a:t>
            </a:r>
            <a:r>
              <a:rPr lang="en-US" sz="1200" b="0" i="0" u="none">
                <a:solidFill>
                  <a:schemeClr val="dk1"/>
                </a:solidFill>
                <a:latin typeface="Arial"/>
                <a:ea typeface="Arial"/>
                <a:cs typeface="Arial"/>
                <a:sym typeface="Arial"/>
              </a:rPr>
              <a:t> remove dirt. </a:t>
            </a:r>
            <a:r>
              <a:rPr lang="en-US" sz="1200" b="1" i="0" u="none">
                <a:solidFill>
                  <a:schemeClr val="dk1"/>
                </a:solidFill>
                <a:latin typeface="Arial"/>
                <a:ea typeface="Arial"/>
                <a:cs typeface="Arial"/>
                <a:sym typeface="Arial"/>
              </a:rPr>
              <a:t>Electronic air cleaners </a:t>
            </a:r>
            <a:r>
              <a:rPr lang="en-US" sz="1200" b="0" i="0" u="none">
                <a:solidFill>
                  <a:schemeClr val="dk1"/>
                </a:solidFill>
                <a:latin typeface="Arial"/>
                <a:ea typeface="Arial"/>
                <a:cs typeface="Arial"/>
                <a:sym typeface="Arial"/>
              </a:rPr>
              <a:t>remove dust, pollen, and smoke.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furnace </a:t>
            </a:r>
            <a:r>
              <a:rPr lang="en-US" sz="1200" b="0" i="0" u="none">
                <a:solidFill>
                  <a:schemeClr val="dk1"/>
                </a:solidFill>
                <a:latin typeface="Arial"/>
                <a:ea typeface="Arial"/>
                <a:cs typeface="Arial"/>
                <a:sym typeface="Arial"/>
              </a:rPr>
              <a:t>is elevated on bricks to permit air circulation under the unit and to prevent rusting.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heat exchanger </a:t>
            </a:r>
            <a:r>
              <a:rPr lang="en-US" sz="1200" b="0" i="0" u="none">
                <a:solidFill>
                  <a:schemeClr val="dk1"/>
                </a:solidFill>
                <a:latin typeface="Arial"/>
                <a:ea typeface="Arial"/>
                <a:cs typeface="Arial"/>
                <a:sym typeface="Arial"/>
              </a:rPr>
              <a:t>unit is placed in the proper location on the outside of the building. This unit is placed on a concrete base to keep it from settling in the ground.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drain</a:t>
            </a:r>
            <a:r>
              <a:rPr lang="en-US" sz="1200" b="0" i="0" u="none">
                <a:solidFill>
                  <a:schemeClr val="dk1"/>
                </a:solidFill>
                <a:latin typeface="Arial"/>
                <a:ea typeface="Arial"/>
                <a:cs typeface="Arial"/>
                <a:sym typeface="Arial"/>
              </a:rPr>
              <a:t> is installed to remove the condensation that collects on the condenser when the air conditioning equipment is in operation.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thermostat</a:t>
            </a:r>
            <a:r>
              <a:rPr lang="en-US" sz="1200" b="0" i="0" u="none">
                <a:solidFill>
                  <a:schemeClr val="dk1"/>
                </a:solidFill>
                <a:latin typeface="Arial"/>
                <a:ea typeface="Arial"/>
                <a:cs typeface="Arial"/>
                <a:sym typeface="Arial"/>
              </a:rPr>
              <a:t> is the primary control device for the HVAC system.</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71"/>
        <p:cNvGrpSpPr/>
        <p:nvPr/>
      </p:nvGrpSpPr>
      <p:grpSpPr>
        <a:xfrm>
          <a:off x="0" y="0"/>
          <a:ext cx="0" cy="0"/>
          <a:chOff x="0" y="0"/>
          <a:chExt cx="0" cy="0"/>
        </a:xfrm>
      </p:grpSpPr>
      <p:sp>
        <p:nvSpPr>
          <p:cNvPr id="1972" name="Google Shape;1972;p32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25 Week 11 and 12</a:t>
            </a:r>
            <a:endParaRPr dirty="0"/>
          </a:p>
        </p:txBody>
      </p:sp>
      <p:sp>
        <p:nvSpPr>
          <p:cNvPr id="1973" name="Google Shape;1973;p3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Electrical Power Systems</a:t>
            </a:r>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77"/>
        <p:cNvGrpSpPr/>
        <p:nvPr/>
      </p:nvGrpSpPr>
      <p:grpSpPr>
        <a:xfrm>
          <a:off x="0" y="0"/>
          <a:ext cx="0" cy="0"/>
          <a:chOff x="0" y="0"/>
          <a:chExt cx="0" cy="0"/>
        </a:xfrm>
      </p:grpSpPr>
      <p:sp>
        <p:nvSpPr>
          <p:cNvPr id="1978" name="Google Shape;1978;p3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979" name="Google Shape;1979;p3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Summarize the process for generating and distributing electrical power.</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various types of cables, boxes, switches, and receptacles.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electrical wires based on color.</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Outline the steps for installation of an electrical power system in a structure.</a:t>
            </a:r>
            <a:endParaRP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83"/>
        <p:cNvGrpSpPr/>
        <p:nvPr/>
      </p:nvGrpSpPr>
      <p:grpSpPr>
        <a:xfrm>
          <a:off x="0" y="0"/>
          <a:ext cx="0" cy="0"/>
          <a:chOff x="0" y="0"/>
          <a:chExt cx="0" cy="0"/>
        </a:xfrm>
      </p:grpSpPr>
      <p:sp>
        <p:nvSpPr>
          <p:cNvPr id="1984" name="Google Shape;1984;p3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Electrical Power Subsystems</a:t>
            </a:r>
            <a:endParaRPr/>
          </a:p>
        </p:txBody>
      </p:sp>
      <p:sp>
        <p:nvSpPr>
          <p:cNvPr id="1985" name="Google Shape;1985;p33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power system </a:t>
            </a:r>
            <a:r>
              <a:rPr lang="en-US" sz="1200" b="0" i="0" u="none">
                <a:solidFill>
                  <a:schemeClr val="dk1"/>
                </a:solidFill>
                <a:latin typeface="Arial"/>
                <a:ea typeface="Arial"/>
                <a:cs typeface="Arial"/>
                <a:sym typeface="Arial"/>
              </a:rPr>
              <a:t>supplies electrical energy needed for lights, heating, and cooling units, appliances, and other mechanical equipment in buildings.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Power generating plant </a:t>
            </a:r>
            <a:r>
              <a:rPr lang="en-US" sz="1200" b="0" i="0" u="none">
                <a:solidFill>
                  <a:schemeClr val="dk1"/>
                </a:solidFill>
                <a:latin typeface="Arial"/>
                <a:ea typeface="Arial"/>
                <a:cs typeface="Arial"/>
                <a:sym typeface="Arial"/>
              </a:rPr>
              <a:t>is a facility for manufacturing electrical power.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Transformers</a:t>
            </a:r>
            <a:r>
              <a:rPr lang="en-US" sz="1200" b="0" i="0" u="none">
                <a:solidFill>
                  <a:schemeClr val="dk1"/>
                </a:solidFill>
                <a:latin typeface="Arial"/>
                <a:ea typeface="Arial"/>
                <a:cs typeface="Arial"/>
                <a:sym typeface="Arial"/>
              </a:rPr>
              <a:t> at the power generation plant increase the voltage of the electricity so it can be transmitted efficiently over large distribution lines (fig 25-2, page 429).</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Distribution stations </a:t>
            </a:r>
            <a:r>
              <a:rPr lang="en-US" sz="1200" b="0" i="0" u="none">
                <a:solidFill>
                  <a:schemeClr val="dk1"/>
                </a:solidFill>
                <a:latin typeface="Arial"/>
                <a:ea typeface="Arial"/>
                <a:cs typeface="Arial"/>
                <a:sym typeface="Arial"/>
              </a:rPr>
              <a:t>convert high voltage electricity from cross country distribution lines to lower voltages for safe distribution within a city.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service transformer </a:t>
            </a:r>
            <a:r>
              <a:rPr lang="en-US" sz="1200" b="0" i="0" u="none">
                <a:solidFill>
                  <a:schemeClr val="dk1"/>
                </a:solidFill>
                <a:latin typeface="Arial"/>
                <a:ea typeface="Arial"/>
                <a:cs typeface="Arial"/>
                <a:sym typeface="Arial"/>
              </a:rPr>
              <a:t>is an electrical device that lowers the voltage to what is needed in the structure.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service entrance </a:t>
            </a:r>
            <a:r>
              <a:rPr lang="en-US" sz="1200" b="0" i="0" u="none">
                <a:solidFill>
                  <a:schemeClr val="dk1"/>
                </a:solidFill>
                <a:latin typeface="Arial"/>
                <a:ea typeface="Arial"/>
                <a:cs typeface="Arial"/>
                <a:sym typeface="Arial"/>
              </a:rPr>
              <a:t>is that part of the electrical distribution system that connects the electric meter with the service panel.</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service cable is a heavily insulated wire that carries electricity from the service transformer to the meter base.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electrical power meter </a:t>
            </a:r>
            <a:r>
              <a:rPr lang="en-US" sz="1200" b="0" i="0" u="none">
                <a:solidFill>
                  <a:schemeClr val="dk1"/>
                </a:solidFill>
                <a:latin typeface="Arial"/>
                <a:ea typeface="Arial"/>
                <a:cs typeface="Arial"/>
                <a:sym typeface="Arial"/>
              </a:rPr>
              <a:t>is a device that measures the electrical power used at a specific location.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service panel </a:t>
            </a:r>
            <a:r>
              <a:rPr lang="en-US" sz="1200" b="0" i="0" u="none">
                <a:solidFill>
                  <a:schemeClr val="dk1"/>
                </a:solidFill>
                <a:latin typeface="Arial"/>
                <a:ea typeface="Arial"/>
                <a:cs typeface="Arial"/>
                <a:sym typeface="Arial"/>
              </a:rPr>
              <a:t>is a steel box installed inside a building that contains a main breaker and circuit breakers for each of the branch circuits within a building.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main breaker </a:t>
            </a:r>
            <a:r>
              <a:rPr lang="en-US" sz="1200" b="0" i="0" u="none">
                <a:solidFill>
                  <a:schemeClr val="dk1"/>
                </a:solidFill>
                <a:latin typeface="Arial"/>
                <a:ea typeface="Arial"/>
                <a:cs typeface="Arial"/>
                <a:sym typeface="Arial"/>
              </a:rPr>
              <a:t>is a switch that shuts off all power to the building.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branch circuit </a:t>
            </a:r>
            <a:r>
              <a:rPr lang="en-US" sz="1200" b="0" i="0" u="none">
                <a:solidFill>
                  <a:schemeClr val="dk1"/>
                </a:solidFill>
                <a:latin typeface="Arial"/>
                <a:ea typeface="Arial"/>
                <a:cs typeface="Arial"/>
                <a:sym typeface="Arial"/>
              </a:rPr>
              <a:t>is an electrical device that consists of all the wiring, electrical receptacles, and lights controlled by one fuse or circuit breaker.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general purpose </a:t>
            </a:r>
            <a:r>
              <a:rPr lang="en-US" sz="1200" b="0" i="0" u="none">
                <a:solidFill>
                  <a:schemeClr val="dk1"/>
                </a:solidFill>
                <a:latin typeface="Arial"/>
                <a:ea typeface="Arial"/>
                <a:cs typeface="Arial"/>
                <a:sym typeface="Arial"/>
              </a:rPr>
              <a:t>circuit is an electrical circuit for lights and receptacles.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small appliance circuit </a:t>
            </a:r>
            <a:r>
              <a:rPr lang="en-US" sz="1200" b="0" i="0" u="none">
                <a:solidFill>
                  <a:schemeClr val="dk1"/>
                </a:solidFill>
                <a:latin typeface="Arial"/>
                <a:ea typeface="Arial"/>
                <a:cs typeface="Arial"/>
                <a:sym typeface="Arial"/>
              </a:rPr>
              <a:t>is an electrical circuit installed in locations where small appliances are located.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fixed appliance circuit is an electrical circuit that supplies only one appliance.</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89"/>
        <p:cNvGrpSpPr/>
        <p:nvPr/>
      </p:nvGrpSpPr>
      <p:grpSpPr>
        <a:xfrm>
          <a:off x="0" y="0"/>
          <a:ext cx="0" cy="0"/>
          <a:chOff x="0" y="0"/>
          <a:chExt cx="0" cy="0"/>
        </a:xfrm>
      </p:grpSpPr>
      <p:sp>
        <p:nvSpPr>
          <p:cNvPr id="1990" name="Google Shape;1990;p3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Circuit Breakers and Fuses</a:t>
            </a:r>
            <a:endParaRPr/>
          </a:p>
        </p:txBody>
      </p:sp>
      <p:sp>
        <p:nvSpPr>
          <p:cNvPr id="1991" name="Google Shape;1991;p33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Circuit breakers and fuses </a:t>
            </a:r>
            <a:r>
              <a:rPr lang="en-US" sz="2000" b="0" i="0" u="none">
                <a:solidFill>
                  <a:schemeClr val="dk1"/>
                </a:solidFill>
                <a:latin typeface="Arial"/>
                <a:ea typeface="Arial"/>
                <a:cs typeface="Arial"/>
                <a:sym typeface="Arial"/>
              </a:rPr>
              <a:t>protect wiring from electrical overload.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Electrical overloads can overheat wires and cause fires.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When too much current is drawn through a fuse, the wire in the </a:t>
            </a:r>
            <a:r>
              <a:rPr lang="en-US" sz="2000" b="1" i="0" u="none">
                <a:solidFill>
                  <a:schemeClr val="dk1"/>
                </a:solidFill>
                <a:latin typeface="Arial"/>
                <a:ea typeface="Arial"/>
                <a:cs typeface="Arial"/>
                <a:sym typeface="Arial"/>
              </a:rPr>
              <a:t>fuse</a:t>
            </a:r>
            <a:r>
              <a:rPr lang="en-US" sz="2000" b="0" i="0" u="none">
                <a:solidFill>
                  <a:schemeClr val="dk1"/>
                </a:solidFill>
                <a:latin typeface="Arial"/>
                <a:ea typeface="Arial"/>
                <a:cs typeface="Arial"/>
                <a:sym typeface="Arial"/>
              </a:rPr>
              <a:t> melts and stops the flow of electricity. The fuse has to be replaced.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If excess current flows through a </a:t>
            </a:r>
            <a:r>
              <a:rPr lang="en-US" sz="2000" b="1" i="0" u="none">
                <a:solidFill>
                  <a:schemeClr val="dk1"/>
                </a:solidFill>
                <a:latin typeface="Arial"/>
                <a:ea typeface="Arial"/>
                <a:cs typeface="Arial"/>
                <a:sym typeface="Arial"/>
              </a:rPr>
              <a:t>circuit breaker</a:t>
            </a:r>
            <a:r>
              <a:rPr lang="en-US" sz="2000" b="0" i="0" u="none">
                <a:solidFill>
                  <a:schemeClr val="dk1"/>
                </a:solidFill>
                <a:latin typeface="Arial"/>
                <a:ea typeface="Arial"/>
                <a:cs typeface="Arial"/>
                <a:sym typeface="Arial"/>
              </a:rPr>
              <a:t>, the breaker switches off. Power is restored to the breaker by flipping the breaker switch.</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 A </a:t>
            </a:r>
            <a:r>
              <a:rPr lang="en-US" sz="2000" b="1" i="0" u="none">
                <a:solidFill>
                  <a:schemeClr val="dk1"/>
                </a:solidFill>
                <a:latin typeface="Arial"/>
                <a:ea typeface="Arial"/>
                <a:cs typeface="Arial"/>
                <a:sym typeface="Arial"/>
              </a:rPr>
              <a:t>ground fault circuit interrupter </a:t>
            </a:r>
            <a:r>
              <a:rPr lang="en-US" sz="2000" b="0" i="0" u="none">
                <a:solidFill>
                  <a:schemeClr val="dk1"/>
                </a:solidFill>
                <a:latin typeface="Arial"/>
                <a:ea typeface="Arial"/>
                <a:cs typeface="Arial"/>
                <a:sym typeface="Arial"/>
              </a:rPr>
              <a:t>(GFCI) circuit breaker senses current leakages and the circuit breaker disconnects the electricity. GFCI circuit breakers are required on circuits that power receptacles that are near water.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Circuit breakers or fuses are located in the service panel. Always remove the fuse or turn off the circuit breaker when working on a circuit.</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Commercial Facilities</a:t>
            </a:r>
            <a:endParaRPr/>
          </a:p>
        </p:txBody>
      </p:sp>
      <p:sp>
        <p:nvSpPr>
          <p:cNvPr id="269" name="Google Shape;269;p4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area from which a business or shopping center draws customers is known as its </a:t>
            </a:r>
            <a:r>
              <a:rPr lang="en-US" sz="2400" b="1" i="0" u="none">
                <a:solidFill>
                  <a:schemeClr val="dk1"/>
                </a:solidFill>
                <a:latin typeface="Arial"/>
                <a:ea typeface="Arial"/>
                <a:cs typeface="Arial"/>
                <a:sym typeface="Arial"/>
              </a:rPr>
              <a:t>trade area</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Every consumer visits grocery stores, banks, filling stations, and restaurants.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 addition offices for insurance agents, doctors, lawyers, and many other businesses are needed in a community.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Like residential construction, streets and utilities need to be installed before commercial construction is complete.</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95"/>
        <p:cNvGrpSpPr/>
        <p:nvPr/>
      </p:nvGrpSpPr>
      <p:grpSpPr>
        <a:xfrm>
          <a:off x="0" y="0"/>
          <a:ext cx="0" cy="0"/>
          <a:chOff x="0" y="0"/>
          <a:chExt cx="0" cy="0"/>
        </a:xfrm>
      </p:grpSpPr>
      <p:sp>
        <p:nvSpPr>
          <p:cNvPr id="1996" name="Google Shape;1996;p3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Conductors</a:t>
            </a:r>
            <a:endParaRPr/>
          </a:p>
        </p:txBody>
      </p:sp>
      <p:sp>
        <p:nvSpPr>
          <p:cNvPr id="1997" name="Google Shape;1997;p33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Conductors</a:t>
            </a:r>
            <a:r>
              <a:rPr lang="en-US" sz="2000" b="0" i="0" u="none">
                <a:solidFill>
                  <a:schemeClr val="dk1"/>
                </a:solidFill>
                <a:latin typeface="Arial"/>
                <a:ea typeface="Arial"/>
                <a:cs typeface="Arial"/>
                <a:sym typeface="Arial"/>
              </a:rPr>
              <a:t> allow electric current to move freely through them. Copper is commonly used as a conductor.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Cables</a:t>
            </a:r>
            <a:r>
              <a:rPr lang="en-US" sz="2000" b="0" i="0" u="none">
                <a:solidFill>
                  <a:schemeClr val="dk1"/>
                </a:solidFill>
                <a:latin typeface="Arial"/>
                <a:ea typeface="Arial"/>
                <a:cs typeface="Arial"/>
                <a:sym typeface="Arial"/>
              </a:rPr>
              <a:t> consist of two or more insulated wires bundled together and covered by an additional layer of insulation.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Insulators </a:t>
            </a:r>
            <a:r>
              <a:rPr lang="en-US" sz="2000" b="0" i="0" u="none">
                <a:solidFill>
                  <a:schemeClr val="dk1"/>
                </a:solidFill>
                <a:latin typeface="Arial"/>
                <a:ea typeface="Arial"/>
                <a:cs typeface="Arial"/>
                <a:sym typeface="Arial"/>
              </a:rPr>
              <a:t>impede the flow of electrical current and protect electrical conductors. Rubber and plastic are used to insulate wires.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Insulation on each conductor is </a:t>
            </a:r>
            <a:r>
              <a:rPr lang="en-US" sz="2000" b="1" i="0" u="none">
                <a:solidFill>
                  <a:schemeClr val="dk1"/>
                </a:solidFill>
                <a:latin typeface="Arial"/>
                <a:ea typeface="Arial"/>
                <a:cs typeface="Arial"/>
                <a:sym typeface="Arial"/>
              </a:rPr>
              <a:t>color coded </a:t>
            </a:r>
            <a:r>
              <a:rPr lang="en-US" sz="2000" b="0" i="0" u="none">
                <a:solidFill>
                  <a:schemeClr val="dk1"/>
                </a:solidFill>
                <a:latin typeface="Arial"/>
                <a:ea typeface="Arial"/>
                <a:cs typeface="Arial"/>
                <a:sym typeface="Arial"/>
              </a:rPr>
              <a:t>based on the conductor’s function (fig 25-9, page 434). Typically </a:t>
            </a:r>
            <a:r>
              <a:rPr lang="en-US" sz="2000" b="1" i="0" u="none">
                <a:solidFill>
                  <a:schemeClr val="dk1"/>
                </a:solidFill>
                <a:latin typeface="Arial"/>
                <a:ea typeface="Arial"/>
                <a:cs typeface="Arial"/>
                <a:sym typeface="Arial"/>
              </a:rPr>
              <a:t>white</a:t>
            </a:r>
            <a:r>
              <a:rPr lang="en-US" sz="2000" b="0" i="0" u="none">
                <a:solidFill>
                  <a:schemeClr val="dk1"/>
                </a:solidFill>
                <a:latin typeface="Arial"/>
                <a:ea typeface="Arial"/>
                <a:cs typeface="Arial"/>
                <a:sym typeface="Arial"/>
              </a:rPr>
              <a:t> is a neutral wire. No fuses or switches are connected to the neutral wire. </a:t>
            </a:r>
            <a:r>
              <a:rPr lang="en-US" sz="2000" b="1" i="0" u="none">
                <a:solidFill>
                  <a:schemeClr val="dk1"/>
                </a:solidFill>
                <a:latin typeface="Arial"/>
                <a:ea typeface="Arial"/>
                <a:cs typeface="Arial"/>
                <a:sym typeface="Arial"/>
              </a:rPr>
              <a:t>Green or bare </a:t>
            </a:r>
            <a:r>
              <a:rPr lang="en-US" sz="2000" b="0" i="0" u="none">
                <a:solidFill>
                  <a:schemeClr val="dk1"/>
                </a:solidFill>
                <a:latin typeface="Arial"/>
                <a:ea typeface="Arial"/>
                <a:cs typeface="Arial"/>
                <a:sym typeface="Arial"/>
              </a:rPr>
              <a:t>wire is the ground wire. </a:t>
            </a:r>
            <a:r>
              <a:rPr lang="en-US" sz="2000" b="1" i="0" u="none">
                <a:solidFill>
                  <a:schemeClr val="dk1"/>
                </a:solidFill>
                <a:latin typeface="Arial"/>
                <a:ea typeface="Arial"/>
                <a:cs typeface="Arial"/>
                <a:sym typeface="Arial"/>
              </a:rPr>
              <a:t>Black and red </a:t>
            </a:r>
            <a:r>
              <a:rPr lang="en-US" sz="2000" b="0" i="0" u="none">
                <a:solidFill>
                  <a:schemeClr val="dk1"/>
                </a:solidFill>
                <a:latin typeface="Arial"/>
                <a:ea typeface="Arial"/>
                <a:cs typeface="Arial"/>
                <a:sym typeface="Arial"/>
              </a:rPr>
              <a:t>wires are the hot wires. Switches and fuses are connected to these lines. </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01"/>
        <p:cNvGrpSpPr/>
        <p:nvPr/>
      </p:nvGrpSpPr>
      <p:grpSpPr>
        <a:xfrm>
          <a:off x="0" y="0"/>
          <a:ext cx="0" cy="0"/>
          <a:chOff x="0" y="0"/>
          <a:chExt cx="0" cy="0"/>
        </a:xfrm>
      </p:grpSpPr>
      <p:sp>
        <p:nvSpPr>
          <p:cNvPr id="2002" name="Google Shape;2002;p3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Conductor Protection and Support</a:t>
            </a:r>
            <a:endParaRPr/>
          </a:p>
        </p:txBody>
      </p:sp>
      <p:sp>
        <p:nvSpPr>
          <p:cNvPr id="2003" name="Google Shape;2003;p33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Conductors must be supported and protected.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Wires in </a:t>
            </a:r>
            <a:r>
              <a:rPr lang="en-US" sz="1800" b="1" i="0" u="none">
                <a:solidFill>
                  <a:schemeClr val="dk1"/>
                </a:solidFill>
                <a:latin typeface="Arial"/>
                <a:ea typeface="Arial"/>
                <a:cs typeface="Arial"/>
                <a:sym typeface="Arial"/>
              </a:rPr>
              <a:t>residential construction </a:t>
            </a:r>
            <a:r>
              <a:rPr lang="en-US" sz="1800" b="0" i="0" u="none">
                <a:solidFill>
                  <a:schemeClr val="dk1"/>
                </a:solidFill>
                <a:latin typeface="Arial"/>
                <a:ea typeface="Arial"/>
                <a:cs typeface="Arial"/>
                <a:sym typeface="Arial"/>
              </a:rPr>
              <a:t>are supported by the framing members and protected by the plastic cover that encases the wires.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Conduit </a:t>
            </a:r>
            <a:r>
              <a:rPr lang="en-US" sz="1800" b="0" i="0" u="none">
                <a:solidFill>
                  <a:schemeClr val="dk1"/>
                </a:solidFill>
                <a:latin typeface="Arial"/>
                <a:ea typeface="Arial"/>
                <a:cs typeface="Arial"/>
                <a:sym typeface="Arial"/>
              </a:rPr>
              <a:t>is metal or plastic tube or pipe used to encase and protect electrical wire.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Electrical boxes </a:t>
            </a:r>
            <a:r>
              <a:rPr lang="en-US" sz="1800" b="0" i="0" u="none">
                <a:solidFill>
                  <a:schemeClr val="dk1"/>
                </a:solidFill>
                <a:latin typeface="Arial"/>
                <a:ea typeface="Arial"/>
                <a:cs typeface="Arial"/>
                <a:sym typeface="Arial"/>
              </a:rPr>
              <a:t>are used to mount devices, conduit, and cables.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Junction boxes </a:t>
            </a:r>
            <a:r>
              <a:rPr lang="en-US" sz="1800" b="0" i="0" u="none">
                <a:solidFill>
                  <a:schemeClr val="dk1"/>
                </a:solidFill>
                <a:latin typeface="Arial"/>
                <a:ea typeface="Arial"/>
                <a:cs typeface="Arial"/>
                <a:sym typeface="Arial"/>
              </a:rPr>
              <a:t>are used to house wire connections.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Receptacles or outlets </a:t>
            </a:r>
            <a:r>
              <a:rPr lang="en-US" sz="1800" b="0" i="0" u="none">
                <a:solidFill>
                  <a:schemeClr val="dk1"/>
                </a:solidFill>
                <a:latin typeface="Arial"/>
                <a:ea typeface="Arial"/>
                <a:cs typeface="Arial"/>
                <a:sym typeface="Arial"/>
              </a:rPr>
              <a:t>are used to disconnect and connect electrical equipment to a circuit.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a:t>
            </a:r>
            <a:r>
              <a:rPr lang="en-US" sz="1800" b="1" i="0" u="none">
                <a:solidFill>
                  <a:schemeClr val="dk1"/>
                </a:solidFill>
                <a:latin typeface="Arial"/>
                <a:ea typeface="Arial"/>
                <a:cs typeface="Arial"/>
                <a:sym typeface="Arial"/>
              </a:rPr>
              <a:t>single pole switch </a:t>
            </a:r>
            <a:r>
              <a:rPr lang="en-US" sz="1800" b="0" i="0" u="none">
                <a:solidFill>
                  <a:schemeClr val="dk1"/>
                </a:solidFill>
                <a:latin typeface="Arial"/>
                <a:ea typeface="Arial"/>
                <a:cs typeface="Arial"/>
                <a:sym typeface="Arial"/>
              </a:rPr>
              <a:t>opens and closes one wire in a circuit.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a:t>
            </a:r>
            <a:r>
              <a:rPr lang="en-US" sz="1800" b="1" i="0" u="none">
                <a:solidFill>
                  <a:schemeClr val="dk1"/>
                </a:solidFill>
                <a:latin typeface="Arial"/>
                <a:ea typeface="Arial"/>
                <a:cs typeface="Arial"/>
                <a:sym typeface="Arial"/>
              </a:rPr>
              <a:t>three way switch </a:t>
            </a:r>
            <a:r>
              <a:rPr lang="en-US" sz="1800" b="0" i="0" u="none">
                <a:solidFill>
                  <a:schemeClr val="dk1"/>
                </a:solidFill>
                <a:latin typeface="Arial"/>
                <a:ea typeface="Arial"/>
                <a:cs typeface="Arial"/>
                <a:sym typeface="Arial"/>
              </a:rPr>
              <a:t>controls a load from two points.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a:t>
            </a:r>
            <a:r>
              <a:rPr lang="en-US" sz="1800" b="1" i="0" u="none">
                <a:solidFill>
                  <a:schemeClr val="dk1"/>
                </a:solidFill>
                <a:latin typeface="Arial"/>
                <a:ea typeface="Arial"/>
                <a:cs typeface="Arial"/>
                <a:sym typeface="Arial"/>
              </a:rPr>
              <a:t>dimmer switch </a:t>
            </a:r>
            <a:r>
              <a:rPr lang="en-US" sz="1800" b="0" i="0" u="none">
                <a:solidFill>
                  <a:schemeClr val="dk1"/>
                </a:solidFill>
                <a:latin typeface="Arial"/>
                <a:ea typeface="Arial"/>
                <a:cs typeface="Arial"/>
                <a:sym typeface="Arial"/>
              </a:rPr>
              <a:t>varies current in a circuit to raise and lower the brightness of the light bulb.</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a:t>
            </a:r>
            <a:r>
              <a:rPr lang="en-US" sz="1800" b="1" i="0" u="none">
                <a:solidFill>
                  <a:schemeClr val="dk1"/>
                </a:solidFill>
                <a:latin typeface="Arial"/>
                <a:ea typeface="Arial"/>
                <a:cs typeface="Arial"/>
                <a:sym typeface="Arial"/>
              </a:rPr>
              <a:t>load</a:t>
            </a:r>
            <a:r>
              <a:rPr lang="en-US" sz="1800" b="0" i="0" u="none">
                <a:solidFill>
                  <a:schemeClr val="dk1"/>
                </a:solidFill>
                <a:latin typeface="Arial"/>
                <a:ea typeface="Arial"/>
                <a:cs typeface="Arial"/>
                <a:sym typeface="Arial"/>
              </a:rPr>
              <a:t> is an electrical device that uses electrical energy, such as a light bulb, motor, or computer.</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07"/>
        <p:cNvGrpSpPr/>
        <p:nvPr/>
      </p:nvGrpSpPr>
      <p:grpSpPr>
        <a:xfrm>
          <a:off x="0" y="0"/>
          <a:ext cx="0" cy="0"/>
          <a:chOff x="0" y="0"/>
          <a:chExt cx="0" cy="0"/>
        </a:xfrm>
      </p:grpSpPr>
      <p:sp>
        <p:nvSpPr>
          <p:cNvPr id="2008" name="Google Shape;2008;p3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and Electrical Power System</a:t>
            </a:r>
            <a:endParaRPr/>
          </a:p>
        </p:txBody>
      </p:sp>
      <p:sp>
        <p:nvSpPr>
          <p:cNvPr id="2009" name="Google Shape;2009;p33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power company is responsible for installing the wire from the pole to the meter.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An electrical subcontractor installs the meter base, service mast, service head, service panel, and branch circuits.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electrical code in most communities is based on the </a:t>
            </a:r>
            <a:r>
              <a:rPr lang="en-US" sz="2000" b="1" i="0" u="none">
                <a:solidFill>
                  <a:schemeClr val="dk1"/>
                </a:solidFill>
                <a:latin typeface="Arial"/>
                <a:ea typeface="Arial"/>
                <a:cs typeface="Arial"/>
                <a:sym typeface="Arial"/>
              </a:rPr>
              <a:t>National Electrical Code </a:t>
            </a:r>
            <a:r>
              <a:rPr lang="en-US" sz="2000" b="0" i="0" u="none">
                <a:solidFill>
                  <a:schemeClr val="dk1"/>
                </a:solidFill>
                <a:latin typeface="Arial"/>
                <a:ea typeface="Arial"/>
                <a:cs typeface="Arial"/>
                <a:sym typeface="Arial"/>
              </a:rPr>
              <a:t>(NEC).</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Fish tape </a:t>
            </a:r>
            <a:r>
              <a:rPr lang="en-US" sz="2000" b="0" i="0" u="none">
                <a:solidFill>
                  <a:schemeClr val="dk1"/>
                </a:solidFill>
                <a:latin typeface="Arial"/>
                <a:ea typeface="Arial"/>
                <a:cs typeface="Arial"/>
                <a:sym typeface="Arial"/>
              </a:rPr>
              <a:t>is a long, flexible metal strip with a hook on one end that is used to pull wire through conduit.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Cables pass through holes bored in the center of framing members (fig 25-17, page 438).</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13"/>
        <p:cNvGrpSpPr/>
        <p:nvPr/>
      </p:nvGrpSpPr>
      <p:grpSpPr>
        <a:xfrm>
          <a:off x="0" y="0"/>
          <a:ext cx="0" cy="0"/>
          <a:chOff x="0" y="0"/>
          <a:chExt cx="0" cy="0"/>
        </a:xfrm>
      </p:grpSpPr>
      <p:sp>
        <p:nvSpPr>
          <p:cNvPr id="2014" name="Google Shape;2014;p3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015" name="Google Shape;2015;p33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power system </a:t>
            </a:r>
            <a:r>
              <a:rPr lang="en-US" sz="1200" b="0" i="0" u="none">
                <a:solidFill>
                  <a:schemeClr val="dk1"/>
                </a:solidFill>
                <a:latin typeface="Arial"/>
                <a:ea typeface="Arial"/>
                <a:cs typeface="Arial"/>
                <a:sym typeface="Arial"/>
              </a:rPr>
              <a:t>supplies electrical energy needed for lights, heating, and cooling units, appliances, and other mechanical equipment in buildings.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branch circuit </a:t>
            </a:r>
            <a:r>
              <a:rPr lang="en-US" sz="1200" b="0" i="0" u="none">
                <a:solidFill>
                  <a:schemeClr val="dk1"/>
                </a:solidFill>
                <a:latin typeface="Arial"/>
                <a:ea typeface="Arial"/>
                <a:cs typeface="Arial"/>
                <a:sym typeface="Arial"/>
              </a:rPr>
              <a:t>is an electrical device that consists of all the wiring, electrical receptacles, and lights controlled by one fuse or circuit breaker.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Circuit breakers and fuses </a:t>
            </a:r>
            <a:r>
              <a:rPr lang="en-US" sz="1200" b="0" i="0" u="none">
                <a:solidFill>
                  <a:schemeClr val="dk1"/>
                </a:solidFill>
                <a:latin typeface="Arial"/>
                <a:ea typeface="Arial"/>
                <a:cs typeface="Arial"/>
                <a:sym typeface="Arial"/>
              </a:rPr>
              <a:t>protect wiring from electrical overload. Circuit breakers or fuses are located in the service panel. Always remove the fuse or turn off the circuit breaker when working on a circuit.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 A </a:t>
            </a:r>
            <a:r>
              <a:rPr lang="en-US" sz="1200" b="1" i="0" u="none">
                <a:solidFill>
                  <a:schemeClr val="dk1"/>
                </a:solidFill>
                <a:latin typeface="Arial"/>
                <a:ea typeface="Arial"/>
                <a:cs typeface="Arial"/>
                <a:sym typeface="Arial"/>
              </a:rPr>
              <a:t>ground fault circuit interrupter </a:t>
            </a:r>
            <a:r>
              <a:rPr lang="en-US" sz="1200" b="0" i="0" u="none">
                <a:solidFill>
                  <a:schemeClr val="dk1"/>
                </a:solidFill>
                <a:latin typeface="Arial"/>
                <a:ea typeface="Arial"/>
                <a:cs typeface="Arial"/>
                <a:sym typeface="Arial"/>
              </a:rPr>
              <a:t>(GFCI) circuit breaker senses current leakages and the circuit breaker disconnects the electricity. GFCI circuit breakers are required on circuits that power receptacles that are near water.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Insulation on each conductor is </a:t>
            </a:r>
            <a:r>
              <a:rPr lang="en-US" sz="1200" b="1" i="0" u="none">
                <a:solidFill>
                  <a:schemeClr val="dk1"/>
                </a:solidFill>
                <a:latin typeface="Arial"/>
                <a:ea typeface="Arial"/>
                <a:cs typeface="Arial"/>
                <a:sym typeface="Arial"/>
              </a:rPr>
              <a:t>color coded </a:t>
            </a:r>
            <a:r>
              <a:rPr lang="en-US" sz="1200" b="0" i="0" u="none">
                <a:solidFill>
                  <a:schemeClr val="dk1"/>
                </a:solidFill>
                <a:latin typeface="Arial"/>
                <a:ea typeface="Arial"/>
                <a:cs typeface="Arial"/>
                <a:sym typeface="Arial"/>
              </a:rPr>
              <a:t>based on the conductor’s function. Typically </a:t>
            </a:r>
            <a:r>
              <a:rPr lang="en-US" sz="1200" b="1" i="0" u="none">
                <a:solidFill>
                  <a:schemeClr val="dk1"/>
                </a:solidFill>
                <a:latin typeface="Arial"/>
                <a:ea typeface="Arial"/>
                <a:cs typeface="Arial"/>
                <a:sym typeface="Arial"/>
              </a:rPr>
              <a:t>white</a:t>
            </a:r>
            <a:r>
              <a:rPr lang="en-US" sz="1200" b="0" i="0" u="none">
                <a:solidFill>
                  <a:schemeClr val="dk1"/>
                </a:solidFill>
                <a:latin typeface="Arial"/>
                <a:ea typeface="Arial"/>
                <a:cs typeface="Arial"/>
                <a:sym typeface="Arial"/>
              </a:rPr>
              <a:t> is a neutral wire. No fuses or switches are connected to the neutral wire. </a:t>
            </a:r>
            <a:r>
              <a:rPr lang="en-US" sz="1200" b="1" i="0" u="none">
                <a:solidFill>
                  <a:schemeClr val="dk1"/>
                </a:solidFill>
                <a:latin typeface="Arial"/>
                <a:ea typeface="Arial"/>
                <a:cs typeface="Arial"/>
                <a:sym typeface="Arial"/>
              </a:rPr>
              <a:t>Green or bare </a:t>
            </a:r>
            <a:r>
              <a:rPr lang="en-US" sz="1200" b="0" i="0" u="none">
                <a:solidFill>
                  <a:schemeClr val="dk1"/>
                </a:solidFill>
                <a:latin typeface="Arial"/>
                <a:ea typeface="Arial"/>
                <a:cs typeface="Arial"/>
                <a:sym typeface="Arial"/>
              </a:rPr>
              <a:t>wire is the ground wire. </a:t>
            </a:r>
            <a:r>
              <a:rPr lang="en-US" sz="1200" b="1" i="0" u="none">
                <a:solidFill>
                  <a:schemeClr val="dk1"/>
                </a:solidFill>
                <a:latin typeface="Arial"/>
                <a:ea typeface="Arial"/>
                <a:cs typeface="Arial"/>
                <a:sym typeface="Arial"/>
              </a:rPr>
              <a:t>Black and red </a:t>
            </a:r>
            <a:r>
              <a:rPr lang="en-US" sz="1200" b="0" i="0" u="none">
                <a:solidFill>
                  <a:schemeClr val="dk1"/>
                </a:solidFill>
                <a:latin typeface="Arial"/>
                <a:ea typeface="Arial"/>
                <a:cs typeface="Arial"/>
                <a:sym typeface="Arial"/>
              </a:rPr>
              <a:t>wires are the hot wires.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Conduit </a:t>
            </a:r>
            <a:r>
              <a:rPr lang="en-US" sz="1200" b="0" i="0" u="none">
                <a:solidFill>
                  <a:schemeClr val="dk1"/>
                </a:solidFill>
                <a:latin typeface="Arial"/>
                <a:ea typeface="Arial"/>
                <a:cs typeface="Arial"/>
                <a:sym typeface="Arial"/>
              </a:rPr>
              <a:t>is metal or plastic tube or pipe used to encase and protect electrical wire.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Electrical boxes </a:t>
            </a:r>
            <a:r>
              <a:rPr lang="en-US" sz="1200" b="0" i="0" u="none">
                <a:solidFill>
                  <a:schemeClr val="dk1"/>
                </a:solidFill>
                <a:latin typeface="Arial"/>
                <a:ea typeface="Arial"/>
                <a:cs typeface="Arial"/>
                <a:sym typeface="Arial"/>
              </a:rPr>
              <a:t>are used to mount devices, conduit, and cables.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Junction boxes </a:t>
            </a:r>
            <a:r>
              <a:rPr lang="en-US" sz="1200" b="0" i="0" u="none">
                <a:solidFill>
                  <a:schemeClr val="dk1"/>
                </a:solidFill>
                <a:latin typeface="Arial"/>
                <a:ea typeface="Arial"/>
                <a:cs typeface="Arial"/>
                <a:sym typeface="Arial"/>
              </a:rPr>
              <a:t>are used to house wire connections.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load</a:t>
            </a:r>
            <a:r>
              <a:rPr lang="en-US" sz="1200" b="0" i="0" u="none">
                <a:solidFill>
                  <a:schemeClr val="dk1"/>
                </a:solidFill>
                <a:latin typeface="Arial"/>
                <a:ea typeface="Arial"/>
                <a:cs typeface="Arial"/>
                <a:sym typeface="Arial"/>
              </a:rPr>
              <a:t> is an electrical device that uses electrical energy, such as a light bulb, motor, or computer.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electrical code in most communities is based on the </a:t>
            </a:r>
            <a:r>
              <a:rPr lang="en-US" sz="1200" b="1" i="0" u="none">
                <a:solidFill>
                  <a:schemeClr val="dk1"/>
                </a:solidFill>
                <a:latin typeface="Arial"/>
                <a:ea typeface="Arial"/>
                <a:cs typeface="Arial"/>
                <a:sym typeface="Arial"/>
              </a:rPr>
              <a:t>National Electrical Code </a:t>
            </a:r>
            <a:r>
              <a:rPr lang="en-US" sz="1200" b="0" i="0" u="none">
                <a:solidFill>
                  <a:schemeClr val="dk1"/>
                </a:solidFill>
                <a:latin typeface="Arial"/>
                <a:ea typeface="Arial"/>
                <a:cs typeface="Arial"/>
                <a:sym typeface="Arial"/>
              </a:rPr>
              <a:t>(NEC).</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Fish tape </a:t>
            </a:r>
            <a:r>
              <a:rPr lang="en-US" sz="1200" b="0" i="0" u="none">
                <a:solidFill>
                  <a:schemeClr val="dk1"/>
                </a:solidFill>
                <a:latin typeface="Arial"/>
                <a:ea typeface="Arial"/>
                <a:cs typeface="Arial"/>
                <a:sym typeface="Arial"/>
              </a:rPr>
              <a:t>is a long, flexible metal strip with a hook on one end that is used to pull wire through conduit.</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19"/>
        <p:cNvGrpSpPr/>
        <p:nvPr/>
      </p:nvGrpSpPr>
      <p:grpSpPr>
        <a:xfrm>
          <a:off x="0" y="0"/>
          <a:ext cx="0" cy="0"/>
          <a:chOff x="0" y="0"/>
          <a:chExt cx="0" cy="0"/>
        </a:xfrm>
      </p:grpSpPr>
      <p:sp>
        <p:nvSpPr>
          <p:cNvPr id="2020" name="Google Shape;2020;p33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26 Week 13 and 14</a:t>
            </a:r>
            <a:endParaRPr dirty="0"/>
          </a:p>
        </p:txBody>
      </p:sp>
      <p:sp>
        <p:nvSpPr>
          <p:cNvPr id="2021" name="Google Shape;2021;p3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Communication Systems</a:t>
            </a:r>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25"/>
        <p:cNvGrpSpPr/>
        <p:nvPr/>
      </p:nvGrpSpPr>
      <p:grpSpPr>
        <a:xfrm>
          <a:off x="0" y="0"/>
          <a:ext cx="0" cy="0"/>
          <a:chOff x="0" y="0"/>
          <a:chExt cx="0" cy="0"/>
        </a:xfrm>
      </p:grpSpPr>
      <p:sp>
        <p:nvSpPr>
          <p:cNvPr id="2026" name="Google Shape;2026;p3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027" name="Google Shape;2027;p33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common communication systems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telephone and television system</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Summarize the computing process used in computer systems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Outline communication wiring installation</a:t>
            </a:r>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31"/>
        <p:cNvGrpSpPr/>
        <p:nvPr/>
      </p:nvGrpSpPr>
      <p:grpSpPr>
        <a:xfrm>
          <a:off x="0" y="0"/>
          <a:ext cx="0" cy="0"/>
          <a:chOff x="0" y="0"/>
          <a:chExt cx="0" cy="0"/>
        </a:xfrm>
      </p:grpSpPr>
      <p:sp>
        <p:nvSpPr>
          <p:cNvPr id="2032" name="Google Shape;2032;p3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2033" name="Google Shape;2033;p33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Communication systems </a:t>
            </a:r>
            <a:r>
              <a:rPr lang="en-US" sz="3200" b="0" i="0" u="none">
                <a:solidFill>
                  <a:schemeClr val="dk1"/>
                </a:solidFill>
                <a:latin typeface="Arial"/>
                <a:ea typeface="Arial"/>
                <a:cs typeface="Arial"/>
                <a:sym typeface="Arial"/>
              </a:rPr>
              <a:t>are designed to spread information.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products of communication technology include print, audio, digital, and visual messages.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Some communication systems use a wiring network.</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This network is installed in much the same way as electrical power wiring.</a:t>
            </a:r>
            <a:endParaRP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37"/>
        <p:cNvGrpSpPr/>
        <p:nvPr/>
      </p:nvGrpSpPr>
      <p:grpSpPr>
        <a:xfrm>
          <a:off x="0" y="0"/>
          <a:ext cx="0" cy="0"/>
          <a:chOff x="0" y="0"/>
          <a:chExt cx="0" cy="0"/>
        </a:xfrm>
      </p:grpSpPr>
      <p:sp>
        <p:nvSpPr>
          <p:cNvPr id="2038" name="Google Shape;2038;p3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Communication Systems</a:t>
            </a:r>
            <a:endParaRPr/>
          </a:p>
        </p:txBody>
      </p:sp>
      <p:sp>
        <p:nvSpPr>
          <p:cNvPr id="2039" name="Google Shape;2039;p33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Telephone, television, computer, and intercom networks help us communicate with the world and gather information.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Monitoring systems </a:t>
            </a:r>
            <a:r>
              <a:rPr lang="en-US" sz="2400" b="0" i="0" u="none">
                <a:solidFill>
                  <a:schemeClr val="dk1"/>
                </a:solidFill>
                <a:latin typeface="Arial"/>
                <a:ea typeface="Arial"/>
                <a:cs typeface="Arial"/>
                <a:sym typeface="Arial"/>
              </a:rPr>
              <a:t>use one way communication to keep watch over buildings, machines, or processes.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Surveillance systems record video images of an area such as a parking lot or door entrance.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Exchange systems </a:t>
            </a:r>
            <a:r>
              <a:rPr lang="en-US" sz="2400" b="0" i="0" u="none">
                <a:solidFill>
                  <a:schemeClr val="dk1"/>
                </a:solidFill>
                <a:latin typeface="Arial"/>
                <a:ea typeface="Arial"/>
                <a:cs typeface="Arial"/>
                <a:sym typeface="Arial"/>
              </a:rPr>
              <a:t>use two way communication to transfer information. Telephones and computers are familiar types of exchange systems.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43"/>
        <p:cNvGrpSpPr/>
        <p:nvPr/>
      </p:nvGrpSpPr>
      <p:grpSpPr>
        <a:xfrm>
          <a:off x="0" y="0"/>
          <a:ext cx="0" cy="0"/>
          <a:chOff x="0" y="0"/>
          <a:chExt cx="0" cy="0"/>
        </a:xfrm>
      </p:grpSpPr>
      <p:sp>
        <p:nvSpPr>
          <p:cNvPr id="2044" name="Google Shape;2044;p3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Telephone Systems</a:t>
            </a:r>
            <a:endParaRPr/>
          </a:p>
        </p:txBody>
      </p:sp>
      <p:sp>
        <p:nvSpPr>
          <p:cNvPr id="2045" name="Google Shape;2045;p34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Telephone systems </a:t>
            </a:r>
            <a:r>
              <a:rPr lang="en-US" sz="2000" b="0" i="0" u="none">
                <a:solidFill>
                  <a:schemeClr val="dk1"/>
                </a:solidFill>
                <a:latin typeface="Arial"/>
                <a:ea typeface="Arial"/>
                <a:cs typeface="Arial"/>
                <a:sym typeface="Arial"/>
              </a:rPr>
              <a:t>are a communication system that provides primarily two way voice and data communication.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Fax machines </a:t>
            </a:r>
            <a:r>
              <a:rPr lang="en-US" sz="2000" b="0" i="0" u="none">
                <a:solidFill>
                  <a:schemeClr val="dk1"/>
                </a:solidFill>
                <a:latin typeface="Arial"/>
                <a:ea typeface="Arial"/>
                <a:cs typeface="Arial"/>
                <a:sym typeface="Arial"/>
              </a:rPr>
              <a:t>are telephonic devices that send and receive printed images.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Modems</a:t>
            </a:r>
            <a:r>
              <a:rPr lang="en-US" sz="2000" b="0" i="0" u="none">
                <a:solidFill>
                  <a:schemeClr val="dk1"/>
                </a:solidFill>
                <a:latin typeface="Arial"/>
                <a:ea typeface="Arial"/>
                <a:cs typeface="Arial"/>
                <a:sym typeface="Arial"/>
              </a:rPr>
              <a:t> are interface devices between computers and the telephone systems. Modems make it possible to connect two computers to the internet using a telephone network.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drop</a:t>
            </a:r>
            <a:r>
              <a:rPr lang="en-US" sz="2000" b="0" i="0" u="none">
                <a:solidFill>
                  <a:schemeClr val="dk1"/>
                </a:solidFill>
                <a:latin typeface="Arial"/>
                <a:ea typeface="Arial"/>
                <a:cs typeface="Arial"/>
                <a:sym typeface="Arial"/>
              </a:rPr>
              <a:t> is a telephone cable that connects a building to the local telephone network.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terminal block </a:t>
            </a:r>
            <a:r>
              <a:rPr lang="en-US" sz="2000" b="0" i="0" u="none">
                <a:solidFill>
                  <a:schemeClr val="dk1"/>
                </a:solidFill>
                <a:latin typeface="Arial"/>
                <a:ea typeface="Arial"/>
                <a:cs typeface="Arial"/>
                <a:sym typeface="Arial"/>
              </a:rPr>
              <a:t>is the location in a building where all telephone wiring is connected to the building. </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49"/>
        <p:cNvGrpSpPr/>
        <p:nvPr/>
      </p:nvGrpSpPr>
      <p:grpSpPr>
        <a:xfrm>
          <a:off x="0" y="0"/>
          <a:ext cx="0" cy="0"/>
          <a:chOff x="0" y="0"/>
          <a:chExt cx="0" cy="0"/>
        </a:xfrm>
      </p:grpSpPr>
      <p:sp>
        <p:nvSpPr>
          <p:cNvPr id="2050" name="Google Shape;2050;p3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Television Systems</a:t>
            </a:r>
            <a:endParaRPr/>
          </a:p>
        </p:txBody>
      </p:sp>
      <p:sp>
        <p:nvSpPr>
          <p:cNvPr id="2051" name="Google Shape;2051;p34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Television systems </a:t>
            </a:r>
            <a:r>
              <a:rPr lang="en-US" sz="2800" b="0" i="0" u="none">
                <a:solidFill>
                  <a:schemeClr val="dk1"/>
                </a:solidFill>
                <a:latin typeface="Arial"/>
                <a:ea typeface="Arial"/>
                <a:cs typeface="Arial"/>
                <a:sym typeface="Arial"/>
              </a:rPr>
              <a:t>transmit both audio and video signals to viewers through broadcast, cable, satellite, or closed circuit equipment.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Broadcast signals </a:t>
            </a:r>
            <a:r>
              <a:rPr lang="en-US" sz="2800" b="0" i="0" u="none">
                <a:solidFill>
                  <a:schemeClr val="dk1"/>
                </a:solidFill>
                <a:latin typeface="Arial"/>
                <a:ea typeface="Arial"/>
                <a:cs typeface="Arial"/>
                <a:sym typeface="Arial"/>
              </a:rPr>
              <a:t>are transmitted through airwaves to antennas that receive the signal.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Cable television </a:t>
            </a:r>
            <a:r>
              <a:rPr lang="en-US" sz="2800" b="0" i="0" u="none">
                <a:solidFill>
                  <a:schemeClr val="dk1"/>
                </a:solidFill>
                <a:latin typeface="Arial"/>
                <a:ea typeface="Arial"/>
                <a:cs typeface="Arial"/>
                <a:sym typeface="Arial"/>
              </a:rPr>
              <a:t>uses cables to transmit programming to subscribers.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Monitor</a:t>
            </a:r>
            <a:r>
              <a:rPr lang="en-US" sz="2800" b="0" i="0" u="none">
                <a:solidFill>
                  <a:schemeClr val="dk1"/>
                </a:solidFill>
                <a:latin typeface="Arial"/>
                <a:ea typeface="Arial"/>
                <a:cs typeface="Arial"/>
                <a:sym typeface="Arial"/>
              </a:rPr>
              <a:t> is any electronic device that converts a video signal back to an image with sound.</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Schools and Recreational Facilities</a:t>
            </a:r>
            <a:endParaRPr/>
          </a:p>
        </p:txBody>
      </p:sp>
      <p:sp>
        <p:nvSpPr>
          <p:cNvPr id="275" name="Google Shape;275;p4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Communities need schools to educate their young residents and recreational facilities to provide space for pay and leisure activities.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Three types of schools are typically constructed in communities: elementary schools, middle schools, and high schools.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Students from two or more elementary schools feed into a single middle school and several middle schools will feed into a single high school.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School facilities typically include playgrounds, ball fields, gymnasiums, swimming pools, tracks, and stadiums.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Neighborhood parks are relatively small. Community parks are larger and provide picnic areas, shelters, hiking trails, tennis courts, and ball fields.</a:t>
            </a:r>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55"/>
        <p:cNvGrpSpPr/>
        <p:nvPr/>
      </p:nvGrpSpPr>
      <p:grpSpPr>
        <a:xfrm>
          <a:off x="0" y="0"/>
          <a:ext cx="0" cy="0"/>
          <a:chOff x="0" y="0"/>
          <a:chExt cx="0" cy="0"/>
        </a:xfrm>
      </p:grpSpPr>
      <p:sp>
        <p:nvSpPr>
          <p:cNvPr id="2056" name="Google Shape;2056;p3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Computer Systems</a:t>
            </a:r>
            <a:endParaRPr/>
          </a:p>
        </p:txBody>
      </p:sp>
      <p:sp>
        <p:nvSpPr>
          <p:cNvPr id="2057" name="Google Shape;2057;p34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a:t>
            </a:r>
            <a:r>
              <a:rPr lang="en-US" sz="3200" b="1" i="0" u="none">
                <a:solidFill>
                  <a:schemeClr val="dk1"/>
                </a:solidFill>
                <a:latin typeface="Arial"/>
                <a:ea typeface="Arial"/>
                <a:cs typeface="Arial"/>
                <a:sym typeface="Arial"/>
              </a:rPr>
              <a:t>central processing unit </a:t>
            </a:r>
            <a:r>
              <a:rPr lang="en-US" sz="3200" b="0" i="0" u="none">
                <a:solidFill>
                  <a:schemeClr val="dk1"/>
                </a:solidFill>
                <a:latin typeface="Arial"/>
                <a:ea typeface="Arial"/>
                <a:cs typeface="Arial"/>
                <a:sym typeface="Arial"/>
              </a:rPr>
              <a:t>(CPU) is the part of a computer that processes information.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Programs or software </a:t>
            </a:r>
            <a:r>
              <a:rPr lang="en-US" sz="3200" b="0" i="0" u="none">
                <a:solidFill>
                  <a:schemeClr val="dk1"/>
                </a:solidFill>
                <a:latin typeface="Arial"/>
                <a:ea typeface="Arial"/>
                <a:cs typeface="Arial"/>
                <a:sym typeface="Arial"/>
              </a:rPr>
              <a:t>are instructions that tell the CPU what to do and how to do it.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An </a:t>
            </a:r>
            <a:r>
              <a:rPr lang="en-US" sz="3200" b="1" i="0" u="none">
                <a:solidFill>
                  <a:schemeClr val="dk1"/>
                </a:solidFill>
                <a:latin typeface="Arial"/>
                <a:ea typeface="Arial"/>
                <a:cs typeface="Arial"/>
                <a:sym typeface="Arial"/>
              </a:rPr>
              <a:t>intercom system </a:t>
            </a:r>
            <a:r>
              <a:rPr lang="en-US" sz="3200" b="0" i="0" u="none">
                <a:solidFill>
                  <a:schemeClr val="dk1"/>
                </a:solidFill>
                <a:latin typeface="Arial"/>
                <a:ea typeface="Arial"/>
                <a:cs typeface="Arial"/>
                <a:sym typeface="Arial"/>
              </a:rPr>
              <a:t>is a communication system used for voice and sometimes visual, communication within a structure.</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61"/>
        <p:cNvGrpSpPr/>
        <p:nvPr/>
      </p:nvGrpSpPr>
      <p:grpSpPr>
        <a:xfrm>
          <a:off x="0" y="0"/>
          <a:ext cx="0" cy="0"/>
          <a:chOff x="0" y="0"/>
          <a:chExt cx="0" cy="0"/>
        </a:xfrm>
      </p:grpSpPr>
      <p:sp>
        <p:nvSpPr>
          <p:cNvPr id="2062" name="Google Shape;2062;p3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Communication Wiring</a:t>
            </a:r>
            <a:endParaRPr/>
          </a:p>
        </p:txBody>
      </p:sp>
      <p:sp>
        <p:nvSpPr>
          <p:cNvPr id="2063" name="Google Shape;2063;p34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Installation of communication wiring is similar to installation of electrical power wiring.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major difference is that the wires are installed during the rough in process and are different from those used in electrical wiring.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Telephone and television wiring use separate networks of cables.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Television and computer network wiring require shielded cable.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All cable should be installed before insulation and wall covering materials are installed.</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67"/>
        <p:cNvGrpSpPr/>
        <p:nvPr/>
      </p:nvGrpSpPr>
      <p:grpSpPr>
        <a:xfrm>
          <a:off x="0" y="0"/>
          <a:ext cx="0" cy="0"/>
          <a:chOff x="0" y="0"/>
          <a:chExt cx="0" cy="0"/>
        </a:xfrm>
      </p:grpSpPr>
      <p:sp>
        <p:nvSpPr>
          <p:cNvPr id="2068" name="Google Shape;2068;p3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069" name="Google Shape;2069;p34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Monitoring systems </a:t>
            </a:r>
            <a:r>
              <a:rPr lang="en-US" sz="1600" b="0" i="0" u="none">
                <a:solidFill>
                  <a:schemeClr val="dk1"/>
                </a:solidFill>
                <a:latin typeface="Arial"/>
                <a:ea typeface="Arial"/>
                <a:cs typeface="Arial"/>
                <a:sym typeface="Arial"/>
              </a:rPr>
              <a:t>use one way communication to keep watch over buildings, machines, or processes.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Exchange systems </a:t>
            </a:r>
            <a:r>
              <a:rPr lang="en-US" sz="1600" b="0" i="0" u="none">
                <a:solidFill>
                  <a:schemeClr val="dk1"/>
                </a:solidFill>
                <a:latin typeface="Arial"/>
                <a:ea typeface="Arial"/>
                <a:cs typeface="Arial"/>
                <a:sym typeface="Arial"/>
              </a:rPr>
              <a:t>use two way communication to transfer information. Telephones and computers are familiar types of exchange systems.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Telephone systems </a:t>
            </a:r>
            <a:r>
              <a:rPr lang="en-US" sz="1600" b="0" i="0" u="none">
                <a:solidFill>
                  <a:schemeClr val="dk1"/>
                </a:solidFill>
                <a:latin typeface="Arial"/>
                <a:ea typeface="Arial"/>
                <a:cs typeface="Arial"/>
                <a:sym typeface="Arial"/>
              </a:rPr>
              <a:t>are a communication system that provides primarily two way voice and data communication.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Fax machines </a:t>
            </a:r>
            <a:r>
              <a:rPr lang="en-US" sz="1600" b="0" i="0" u="none">
                <a:solidFill>
                  <a:schemeClr val="dk1"/>
                </a:solidFill>
                <a:latin typeface="Arial"/>
                <a:ea typeface="Arial"/>
                <a:cs typeface="Arial"/>
                <a:sym typeface="Arial"/>
              </a:rPr>
              <a:t>are telephonic devices that send and receive printed images.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Modems</a:t>
            </a:r>
            <a:r>
              <a:rPr lang="en-US" sz="1600" b="0" i="0" u="none">
                <a:solidFill>
                  <a:schemeClr val="dk1"/>
                </a:solidFill>
                <a:latin typeface="Arial"/>
                <a:ea typeface="Arial"/>
                <a:cs typeface="Arial"/>
                <a:sym typeface="Arial"/>
              </a:rPr>
              <a:t> are interface devices between computers and the telephone systems. Modems make it possible to connect two computers to the internet using a telephone network.</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drop</a:t>
            </a:r>
            <a:r>
              <a:rPr lang="en-US" sz="1600" b="0" i="0" u="none">
                <a:solidFill>
                  <a:schemeClr val="dk1"/>
                </a:solidFill>
                <a:latin typeface="Arial"/>
                <a:ea typeface="Arial"/>
                <a:cs typeface="Arial"/>
                <a:sym typeface="Arial"/>
              </a:rPr>
              <a:t> is a telephone cable that connects a building to the local telephone network.</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Television systems </a:t>
            </a:r>
            <a:r>
              <a:rPr lang="en-US" sz="1600" b="0" i="0" u="none">
                <a:solidFill>
                  <a:schemeClr val="dk1"/>
                </a:solidFill>
                <a:latin typeface="Arial"/>
                <a:ea typeface="Arial"/>
                <a:cs typeface="Arial"/>
                <a:sym typeface="Arial"/>
              </a:rPr>
              <a:t>transmit both audio and video signals to viewers through broadcast, cable, satellite, or closed circuit equipment.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t>
            </a:r>
            <a:r>
              <a:rPr lang="en-US" sz="1600" b="1" i="0" u="none">
                <a:solidFill>
                  <a:schemeClr val="dk1"/>
                </a:solidFill>
                <a:latin typeface="Arial"/>
                <a:ea typeface="Arial"/>
                <a:cs typeface="Arial"/>
                <a:sym typeface="Arial"/>
              </a:rPr>
              <a:t>central processing unit </a:t>
            </a:r>
            <a:r>
              <a:rPr lang="en-US" sz="1600" b="0" i="0" u="none">
                <a:solidFill>
                  <a:schemeClr val="dk1"/>
                </a:solidFill>
                <a:latin typeface="Arial"/>
                <a:ea typeface="Arial"/>
                <a:cs typeface="Arial"/>
                <a:sym typeface="Arial"/>
              </a:rPr>
              <a:t>(CPU) is the part of a computer that processes information. </a:t>
            </a:r>
            <a:r>
              <a:rPr lang="en-US" sz="1600" b="1" i="0" u="none">
                <a:solidFill>
                  <a:schemeClr val="dk1"/>
                </a:solidFill>
                <a:latin typeface="Arial"/>
                <a:ea typeface="Arial"/>
                <a:cs typeface="Arial"/>
                <a:sym typeface="Arial"/>
              </a:rPr>
              <a:t>Programs or software </a:t>
            </a:r>
            <a:r>
              <a:rPr lang="en-US" sz="1600" b="0" i="0" u="none">
                <a:solidFill>
                  <a:schemeClr val="dk1"/>
                </a:solidFill>
                <a:latin typeface="Arial"/>
                <a:ea typeface="Arial"/>
                <a:cs typeface="Arial"/>
                <a:sym typeface="Arial"/>
              </a:rPr>
              <a:t>are instructions that tell the CPU what to do and how to do it.</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73"/>
        <p:cNvGrpSpPr/>
        <p:nvPr/>
      </p:nvGrpSpPr>
      <p:grpSpPr>
        <a:xfrm>
          <a:off x="0" y="0"/>
          <a:ext cx="0" cy="0"/>
          <a:chOff x="0" y="0"/>
          <a:chExt cx="0" cy="0"/>
        </a:xfrm>
      </p:grpSpPr>
      <p:sp>
        <p:nvSpPr>
          <p:cNvPr id="2074" name="Google Shape;2074;p34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27 Week 15 and 16</a:t>
            </a:r>
            <a:endParaRPr dirty="0"/>
          </a:p>
        </p:txBody>
      </p:sp>
      <p:sp>
        <p:nvSpPr>
          <p:cNvPr id="2075" name="Google Shape;2075;p3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Insulating Structures</a:t>
            </a:r>
            <a:endParaRP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79"/>
        <p:cNvGrpSpPr/>
        <p:nvPr/>
      </p:nvGrpSpPr>
      <p:grpSpPr>
        <a:xfrm>
          <a:off x="0" y="0"/>
          <a:ext cx="0" cy="0"/>
          <a:chOff x="0" y="0"/>
          <a:chExt cx="0" cy="0"/>
        </a:xfrm>
      </p:grpSpPr>
      <p:sp>
        <p:nvSpPr>
          <p:cNvPr id="2080" name="Google Shape;2080;p3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081" name="Google Shape;2081;p34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List the ways heat can move through a wall or ceiling</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purpose of insulation in buildings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how sound travels through a structure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safety precautions that should be taken when installing insulation</a:t>
            </a:r>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85"/>
        <p:cNvGrpSpPr/>
        <p:nvPr/>
      </p:nvGrpSpPr>
      <p:grpSpPr>
        <a:xfrm>
          <a:off x="0" y="0"/>
          <a:ext cx="0" cy="0"/>
          <a:chOff x="0" y="0"/>
          <a:chExt cx="0" cy="0"/>
        </a:xfrm>
      </p:grpSpPr>
      <p:sp>
        <p:nvSpPr>
          <p:cNvPr id="2086" name="Google Shape;2086;p3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2087" name="Google Shape;2087;p34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Insulation: </a:t>
            </a:r>
            <a:r>
              <a:rPr lang="en-US" sz="3200" b="0" i="0" u="none">
                <a:solidFill>
                  <a:schemeClr val="dk1"/>
                </a:solidFill>
                <a:latin typeface="Arial"/>
                <a:ea typeface="Arial"/>
                <a:cs typeface="Arial"/>
                <a:sym typeface="Arial"/>
              </a:rPr>
              <a:t>Material that isolates heat and sound from being transferred.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Insulation reduces heat loss in cold weather.</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Insulation conserves cool air in cold weather.</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Insulation absorbs sound.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Insulation retards burning.</a:t>
            </a:r>
            <a:endParaRP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91"/>
        <p:cNvGrpSpPr/>
        <p:nvPr/>
      </p:nvGrpSpPr>
      <p:grpSpPr>
        <a:xfrm>
          <a:off x="0" y="0"/>
          <a:ext cx="0" cy="0"/>
          <a:chOff x="0" y="0"/>
          <a:chExt cx="0" cy="0"/>
        </a:xfrm>
      </p:grpSpPr>
      <p:sp>
        <p:nvSpPr>
          <p:cNvPr id="2092" name="Google Shape;2092;p3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Heat Transfer</a:t>
            </a:r>
            <a:endParaRPr/>
          </a:p>
        </p:txBody>
      </p:sp>
      <p:sp>
        <p:nvSpPr>
          <p:cNvPr id="2093" name="Google Shape;2093;p34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Heat moves from warm matter to cool matter.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Conduction</a:t>
            </a:r>
            <a:r>
              <a:rPr lang="en-US" sz="2800" b="0" i="0" u="none">
                <a:solidFill>
                  <a:schemeClr val="dk1"/>
                </a:solidFill>
                <a:latin typeface="Arial"/>
                <a:ea typeface="Arial"/>
                <a:cs typeface="Arial"/>
                <a:sym typeface="Arial"/>
              </a:rPr>
              <a:t> is the transfer of heat through materials.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Convection</a:t>
            </a:r>
            <a:r>
              <a:rPr lang="en-US" sz="2800" b="0" i="0" u="none">
                <a:solidFill>
                  <a:schemeClr val="dk1"/>
                </a:solidFill>
                <a:latin typeface="Arial"/>
                <a:ea typeface="Arial"/>
                <a:cs typeface="Arial"/>
                <a:sym typeface="Arial"/>
              </a:rPr>
              <a:t> is the transfer of heat as a result of natural air movement. Hot air rises.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Radiation </a:t>
            </a:r>
            <a:r>
              <a:rPr lang="en-US" sz="2800" b="0" i="0" u="none">
                <a:solidFill>
                  <a:schemeClr val="dk1"/>
                </a:solidFill>
                <a:latin typeface="Arial"/>
                <a:ea typeface="Arial"/>
                <a:cs typeface="Arial"/>
                <a:sym typeface="Arial"/>
              </a:rPr>
              <a:t>is the transfer of heat by waves, such as those given off by the sun.</a:t>
            </a:r>
            <a:endParaRP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97"/>
        <p:cNvGrpSpPr/>
        <p:nvPr/>
      </p:nvGrpSpPr>
      <p:grpSpPr>
        <a:xfrm>
          <a:off x="0" y="0"/>
          <a:ext cx="0" cy="0"/>
          <a:chOff x="0" y="0"/>
          <a:chExt cx="0" cy="0"/>
        </a:xfrm>
      </p:grpSpPr>
      <p:sp>
        <p:nvSpPr>
          <p:cNvPr id="2098" name="Google Shape;2098;p34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Reducing Heat Transfer</a:t>
            </a:r>
            <a:endParaRPr/>
          </a:p>
        </p:txBody>
      </p:sp>
      <p:sp>
        <p:nvSpPr>
          <p:cNvPr id="2099" name="Google Shape;2099;p34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Insulation</a:t>
            </a:r>
            <a:r>
              <a:rPr lang="en-US" sz="2000" b="1" i="0" u="none">
                <a:solidFill>
                  <a:schemeClr val="dk1"/>
                </a:solidFill>
                <a:latin typeface="Arial"/>
                <a:ea typeface="Arial"/>
                <a:cs typeface="Arial"/>
                <a:sym typeface="Arial"/>
              </a:rPr>
              <a:t> </a:t>
            </a:r>
            <a:r>
              <a:rPr lang="en-US" sz="2000" b="0" i="0" u="none">
                <a:solidFill>
                  <a:schemeClr val="dk1"/>
                </a:solidFill>
                <a:latin typeface="Arial"/>
                <a:ea typeface="Arial"/>
                <a:cs typeface="Arial"/>
                <a:sym typeface="Arial"/>
              </a:rPr>
              <a:t>is used to reduce heat transfer.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holds the heat in the winter and keeps it out in the summer.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Wood framing resists conduction better than metal.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Without insulation, convection currents will be created inside the stud cavities and the attic space causing heat transfer.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Resistivity</a:t>
            </a:r>
            <a:r>
              <a:rPr lang="en-US" sz="2000" b="0" i="0" u="none">
                <a:solidFill>
                  <a:schemeClr val="dk1"/>
                </a:solidFill>
                <a:latin typeface="Arial"/>
                <a:ea typeface="Arial"/>
                <a:cs typeface="Arial"/>
                <a:sym typeface="Arial"/>
              </a:rPr>
              <a:t>: is the resistance of material to conducting heat.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R-value</a:t>
            </a:r>
            <a:r>
              <a:rPr lang="en-US" sz="2000" b="0" i="0" u="none">
                <a:solidFill>
                  <a:schemeClr val="dk1"/>
                </a:solidFill>
                <a:latin typeface="Arial"/>
                <a:ea typeface="Arial"/>
                <a:cs typeface="Arial"/>
                <a:sym typeface="Arial"/>
              </a:rPr>
              <a:t>: Number that represents how well a material resists heat movement. The better it insulates, the higher the R value.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Infiltration</a:t>
            </a:r>
            <a:r>
              <a:rPr lang="en-US" sz="2000" b="0" i="0" u="none">
                <a:solidFill>
                  <a:schemeClr val="dk1"/>
                </a:solidFill>
                <a:latin typeface="Arial"/>
                <a:ea typeface="Arial"/>
                <a:cs typeface="Arial"/>
                <a:sym typeface="Arial"/>
              </a:rPr>
              <a:t>: airflow that causes heat transfer. Can be through gaps and cracks in the building.</a:t>
            </a:r>
            <a:endParaRP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03"/>
        <p:cNvGrpSpPr/>
        <p:nvPr/>
      </p:nvGrpSpPr>
      <p:grpSpPr>
        <a:xfrm>
          <a:off x="0" y="0"/>
          <a:ext cx="0" cy="0"/>
          <a:chOff x="0" y="0"/>
          <a:chExt cx="0" cy="0"/>
        </a:xfrm>
      </p:grpSpPr>
      <p:sp>
        <p:nvSpPr>
          <p:cNvPr id="2104" name="Google Shape;2104;p3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Thermal Insulation Materials</a:t>
            </a:r>
            <a:endParaRPr/>
          </a:p>
        </p:txBody>
      </p:sp>
      <p:sp>
        <p:nvSpPr>
          <p:cNvPr id="2105" name="Google Shape;2105;p35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Fiberglass insulation</a:t>
            </a:r>
            <a:r>
              <a:rPr lang="en-US" sz="1800" b="0" i="0" u="none">
                <a:solidFill>
                  <a:schemeClr val="dk1"/>
                </a:solidFill>
                <a:latin typeface="Arial"/>
                <a:ea typeface="Arial"/>
                <a:cs typeface="Arial"/>
                <a:sym typeface="Arial"/>
              </a:rPr>
              <a:t>: Glass spun into fine fibers and formed into a loose mat.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Rigid insulation</a:t>
            </a:r>
            <a:r>
              <a:rPr lang="en-US" sz="1800" b="0" i="0" u="none">
                <a:solidFill>
                  <a:schemeClr val="dk1"/>
                </a:solidFill>
                <a:latin typeface="Arial"/>
                <a:ea typeface="Arial"/>
                <a:cs typeface="Arial"/>
                <a:sym typeface="Arial"/>
              </a:rPr>
              <a:t>: Insulation made of plant materials or foam plastic in 4’ x 8’ sheets.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Blanket insulation</a:t>
            </a:r>
            <a:r>
              <a:rPr lang="en-US" sz="1800" b="0" i="0" u="none">
                <a:solidFill>
                  <a:schemeClr val="dk1"/>
                </a:solidFill>
                <a:latin typeface="Arial"/>
                <a:ea typeface="Arial"/>
                <a:cs typeface="Arial"/>
                <a:sym typeface="Arial"/>
              </a:rPr>
              <a:t>: Insulation materials consisting of fibers that matches stud spacing.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Loose fill</a:t>
            </a:r>
            <a:r>
              <a:rPr lang="en-US" sz="1800" b="0" i="0" u="none">
                <a:solidFill>
                  <a:schemeClr val="dk1"/>
                </a:solidFill>
                <a:latin typeface="Arial"/>
                <a:ea typeface="Arial"/>
                <a:cs typeface="Arial"/>
                <a:sym typeface="Arial"/>
              </a:rPr>
              <a:t>: Loose fiber that is poured or blown by machines into place.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Reflective insulation</a:t>
            </a:r>
            <a:r>
              <a:rPr lang="en-US" sz="1800" b="0" i="0" u="none">
                <a:solidFill>
                  <a:schemeClr val="dk1"/>
                </a:solidFill>
                <a:latin typeface="Arial"/>
                <a:ea typeface="Arial"/>
                <a:cs typeface="Arial"/>
                <a:sym typeface="Arial"/>
              </a:rPr>
              <a:t>: Insulation that has a foil surface that stops heat waves by reflecting them away. The foil is installed facing the outside of the building.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Weather stripping</a:t>
            </a:r>
            <a:r>
              <a:rPr lang="en-US" sz="1800" b="0" i="0" u="none">
                <a:solidFill>
                  <a:schemeClr val="dk1"/>
                </a:solidFill>
                <a:latin typeface="Arial"/>
                <a:ea typeface="Arial"/>
                <a:cs typeface="Arial"/>
                <a:sym typeface="Arial"/>
              </a:rPr>
              <a:t>: Material placed around the edges of doors and windows to reduce infiltration.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Sealant</a:t>
            </a:r>
            <a:r>
              <a:rPr lang="en-US" sz="1800" b="0" i="0" u="none">
                <a:solidFill>
                  <a:schemeClr val="dk1"/>
                </a:solidFill>
                <a:latin typeface="Arial"/>
                <a:ea typeface="Arial"/>
                <a:cs typeface="Arial"/>
                <a:sym typeface="Arial"/>
              </a:rPr>
              <a:t>: Material used on walls to make joints watertight or to fill cracks to improve appearance.</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09"/>
        <p:cNvGrpSpPr/>
        <p:nvPr/>
      </p:nvGrpSpPr>
      <p:grpSpPr>
        <a:xfrm>
          <a:off x="0" y="0"/>
          <a:ext cx="0" cy="0"/>
          <a:chOff x="0" y="0"/>
          <a:chExt cx="0" cy="0"/>
        </a:xfrm>
      </p:grpSpPr>
      <p:sp>
        <p:nvSpPr>
          <p:cNvPr id="2110" name="Google Shape;2110;p35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Vapor Barriers</a:t>
            </a:r>
            <a:endParaRPr/>
          </a:p>
        </p:txBody>
      </p:sp>
      <p:sp>
        <p:nvSpPr>
          <p:cNvPr id="2111" name="Google Shape;2111;p35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amount of water vapor in the air is called relative humidity.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Vapor barrier</a:t>
            </a:r>
            <a:r>
              <a:rPr lang="en-US" sz="3200" b="0" i="0" u="none">
                <a:solidFill>
                  <a:schemeClr val="dk1"/>
                </a:solidFill>
                <a:latin typeface="Arial"/>
                <a:ea typeface="Arial"/>
                <a:cs typeface="Arial"/>
                <a:sym typeface="Arial"/>
              </a:rPr>
              <a:t>: A plastic sheet or aluminum foil placed under the wall or ceiling covering to prevent moisture in the air from entering the insulation.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Aluminum paint may also serve as a vapor barrier.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9"/>
        <p:cNvGrpSpPr/>
        <p:nvPr/>
      </p:nvGrpSpPr>
      <p:grpSpPr>
        <a:xfrm>
          <a:off x="0" y="0"/>
          <a:ext cx="0" cy="0"/>
          <a:chOff x="0" y="0"/>
          <a:chExt cx="0" cy="0"/>
        </a:xfrm>
      </p:grpSpPr>
      <p:sp>
        <p:nvSpPr>
          <p:cNvPr id="280" name="Google Shape;280;p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Economics of Community Development -  Growing Communities</a:t>
            </a:r>
            <a:endParaRPr/>
          </a:p>
        </p:txBody>
      </p:sp>
      <p:sp>
        <p:nvSpPr>
          <p:cNvPr id="281" name="Google Shape;281;p4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Community growth or decline is influenced by the economy of the area.</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Loss of jobs in the area will reduce demand for construction and lead to deterioration of the area.</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community grows when more construction is needed for workers and their families.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Structures that are poorly maintained are said to be </a:t>
            </a:r>
            <a:r>
              <a:rPr lang="en-US" sz="2800" b="1" i="0" u="none">
                <a:solidFill>
                  <a:schemeClr val="dk1"/>
                </a:solidFill>
                <a:latin typeface="Arial"/>
                <a:ea typeface="Arial"/>
                <a:cs typeface="Arial"/>
                <a:sym typeface="Arial"/>
              </a:rPr>
              <a:t>deteriorating</a:t>
            </a:r>
            <a:r>
              <a:rPr lang="en-US" sz="2800" b="0" i="0" u="none">
                <a:solidFill>
                  <a:schemeClr val="dk1"/>
                </a:solidFill>
                <a:latin typeface="Arial"/>
                <a:ea typeface="Arial"/>
                <a:cs typeface="Arial"/>
                <a:sym typeface="Arial"/>
              </a:rPr>
              <a:t>.</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15"/>
        <p:cNvGrpSpPr/>
        <p:nvPr/>
      </p:nvGrpSpPr>
      <p:grpSpPr>
        <a:xfrm>
          <a:off x="0" y="0"/>
          <a:ext cx="0" cy="0"/>
          <a:chOff x="0" y="0"/>
          <a:chExt cx="0" cy="0"/>
        </a:xfrm>
      </p:grpSpPr>
      <p:sp>
        <p:nvSpPr>
          <p:cNvPr id="2116" name="Google Shape;2116;p35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Thermal Insulation</a:t>
            </a:r>
            <a:endParaRPr/>
          </a:p>
        </p:txBody>
      </p:sp>
      <p:sp>
        <p:nvSpPr>
          <p:cNvPr id="2117" name="Google Shape;2117;p35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Loose insulation comes in bags and is poured or blown into attics and wall spaces.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Poured insulation is placed by hand and distributed uniformly over joists using a rake.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Loose plastic beads and vermiculite insulation are mixed with concrete. They are poured on to roof decks to insulate ceilings.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Rigid insulation is nailed or glued in place.</a:t>
            </a:r>
            <a:endParaRP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21"/>
        <p:cNvGrpSpPr/>
        <p:nvPr/>
      </p:nvGrpSpPr>
      <p:grpSpPr>
        <a:xfrm>
          <a:off x="0" y="0"/>
          <a:ext cx="0" cy="0"/>
          <a:chOff x="0" y="0"/>
          <a:chExt cx="0" cy="0"/>
        </a:xfrm>
      </p:grpSpPr>
      <p:sp>
        <p:nvSpPr>
          <p:cNvPr id="2122" name="Google Shape;2122;p35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Sound Insulation</a:t>
            </a:r>
            <a:endParaRPr/>
          </a:p>
        </p:txBody>
      </p:sp>
      <p:sp>
        <p:nvSpPr>
          <p:cNvPr id="2123" name="Google Shape;2123;p35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Sound</a:t>
            </a:r>
            <a:r>
              <a:rPr lang="en-US" sz="2400" b="0" i="0" u="none">
                <a:solidFill>
                  <a:schemeClr val="dk1"/>
                </a:solidFill>
                <a:latin typeface="Arial"/>
                <a:ea typeface="Arial"/>
                <a:cs typeface="Arial"/>
                <a:sym typeface="Arial"/>
              </a:rPr>
              <a:t>: Vibration that moves through air and can be heard by the human ear.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Sound transmission</a:t>
            </a:r>
            <a:r>
              <a:rPr lang="en-US" sz="2400" b="0" i="0" u="none">
                <a:solidFill>
                  <a:schemeClr val="dk1"/>
                </a:solidFill>
                <a:latin typeface="Arial"/>
                <a:ea typeface="Arial"/>
                <a:cs typeface="Arial"/>
                <a:sym typeface="Arial"/>
              </a:rPr>
              <a:t>: The passage of sound through barriers such as walls, floors, or ceilings.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Sound deadening materials</a:t>
            </a:r>
            <a:r>
              <a:rPr lang="en-US" sz="2400" b="0" i="0" u="none">
                <a:solidFill>
                  <a:schemeClr val="dk1"/>
                </a:solidFill>
                <a:latin typeface="Arial"/>
                <a:ea typeface="Arial"/>
                <a:cs typeface="Arial"/>
                <a:sym typeface="Arial"/>
              </a:rPr>
              <a:t>: Materials that absorb sound.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Staggered stud construction</a:t>
            </a:r>
            <a:r>
              <a:rPr lang="en-US" sz="2400" b="0" i="0" u="none">
                <a:solidFill>
                  <a:schemeClr val="dk1"/>
                </a:solidFill>
                <a:latin typeface="Arial"/>
                <a:ea typeface="Arial"/>
                <a:cs typeface="Arial"/>
                <a:sym typeface="Arial"/>
              </a:rPr>
              <a:t>: Building technique that uses two sets of studs. The studs vibrate without transferring sound through the framing to the opposite wall surface.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Blanket installation is installed the same way for sound as it is for thermal insulation.</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27"/>
        <p:cNvGrpSpPr/>
        <p:nvPr/>
      </p:nvGrpSpPr>
      <p:grpSpPr>
        <a:xfrm>
          <a:off x="0" y="0"/>
          <a:ext cx="0" cy="0"/>
          <a:chOff x="0" y="0"/>
          <a:chExt cx="0" cy="0"/>
        </a:xfrm>
      </p:grpSpPr>
      <p:sp>
        <p:nvSpPr>
          <p:cNvPr id="2128" name="Google Shape;2128;p35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Safety</a:t>
            </a:r>
            <a:endParaRPr/>
          </a:p>
        </p:txBody>
      </p:sp>
      <p:sp>
        <p:nvSpPr>
          <p:cNvPr id="2129" name="Google Shape;2129;p35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Insulation can cause sickness or itchiness.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Proper work clothes can prevent most problems.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Long sleeved shirts, gloves, and loose fitting clothes keep the insulation off your skin.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Goggles and respirators protect the nose, mouth, eyes, and lungs.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Shower with soap and water after working with insulation.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Wash work clothes separately form other clothes. Rinse the washer before using it again.</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33"/>
        <p:cNvGrpSpPr/>
        <p:nvPr/>
      </p:nvGrpSpPr>
      <p:grpSpPr>
        <a:xfrm>
          <a:off x="0" y="0"/>
          <a:ext cx="0" cy="0"/>
          <a:chOff x="0" y="0"/>
          <a:chExt cx="0" cy="0"/>
        </a:xfrm>
      </p:grpSpPr>
      <p:sp>
        <p:nvSpPr>
          <p:cNvPr id="2134" name="Google Shape;2134;p35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135" name="Google Shape;2135;p35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Insulation: </a:t>
            </a:r>
            <a:r>
              <a:rPr lang="en-US" sz="1200" b="0" i="0" u="none">
                <a:solidFill>
                  <a:schemeClr val="dk1"/>
                </a:solidFill>
                <a:latin typeface="Arial"/>
                <a:ea typeface="Arial"/>
                <a:cs typeface="Arial"/>
                <a:sym typeface="Arial"/>
              </a:rPr>
              <a:t>Material that isolates heat and sound from being transferred.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Conduction</a:t>
            </a:r>
            <a:r>
              <a:rPr lang="en-US" sz="1200" b="0" i="0" u="none">
                <a:solidFill>
                  <a:schemeClr val="dk1"/>
                </a:solidFill>
                <a:latin typeface="Arial"/>
                <a:ea typeface="Arial"/>
                <a:cs typeface="Arial"/>
                <a:sym typeface="Arial"/>
              </a:rPr>
              <a:t> is the transfer of heat through materials.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Convection</a:t>
            </a:r>
            <a:r>
              <a:rPr lang="en-US" sz="1200" b="0" i="0" u="none">
                <a:solidFill>
                  <a:schemeClr val="dk1"/>
                </a:solidFill>
                <a:latin typeface="Arial"/>
                <a:ea typeface="Arial"/>
                <a:cs typeface="Arial"/>
                <a:sym typeface="Arial"/>
              </a:rPr>
              <a:t> is the transfer of heat as a result of natural air movement.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Radiation </a:t>
            </a:r>
            <a:r>
              <a:rPr lang="en-US" sz="1200" b="0" i="0" u="none">
                <a:solidFill>
                  <a:schemeClr val="dk1"/>
                </a:solidFill>
                <a:latin typeface="Arial"/>
                <a:ea typeface="Arial"/>
                <a:cs typeface="Arial"/>
                <a:sym typeface="Arial"/>
              </a:rPr>
              <a:t>is the transfer of heat by waves, such as those given off by the sun.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Resistivity</a:t>
            </a:r>
            <a:r>
              <a:rPr lang="en-US" sz="1200" b="0" i="0" u="none">
                <a:solidFill>
                  <a:schemeClr val="dk1"/>
                </a:solidFill>
                <a:latin typeface="Arial"/>
                <a:ea typeface="Arial"/>
                <a:cs typeface="Arial"/>
                <a:sym typeface="Arial"/>
              </a:rPr>
              <a:t>: is the resistance of material to conducting heat.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R-value</a:t>
            </a:r>
            <a:r>
              <a:rPr lang="en-US" sz="1200" b="0" i="0" u="none">
                <a:solidFill>
                  <a:schemeClr val="dk1"/>
                </a:solidFill>
                <a:latin typeface="Arial"/>
                <a:ea typeface="Arial"/>
                <a:cs typeface="Arial"/>
                <a:sym typeface="Arial"/>
              </a:rPr>
              <a:t>: Number that represents how well a material resists heat movement. The better it insulates, the higher the R value.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Fiberglass insulation: </a:t>
            </a:r>
            <a:r>
              <a:rPr lang="en-US" sz="1200" b="0" i="0" u="none">
                <a:solidFill>
                  <a:schemeClr val="dk1"/>
                </a:solidFill>
                <a:latin typeface="Arial"/>
                <a:ea typeface="Arial"/>
                <a:cs typeface="Arial"/>
                <a:sym typeface="Arial"/>
              </a:rPr>
              <a:t>Glass spun into fine fibers and formed into a loose mat.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Rigid insulation</a:t>
            </a:r>
            <a:r>
              <a:rPr lang="en-US" sz="1200" b="0" i="0" u="none">
                <a:solidFill>
                  <a:schemeClr val="dk1"/>
                </a:solidFill>
                <a:latin typeface="Arial"/>
                <a:ea typeface="Arial"/>
                <a:cs typeface="Arial"/>
                <a:sym typeface="Arial"/>
              </a:rPr>
              <a:t>: Insulation made of plant materials or foam plastic in 4’ x 8’ sheets.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Loose fill</a:t>
            </a:r>
            <a:r>
              <a:rPr lang="en-US" sz="1200" b="0" i="0" u="none">
                <a:solidFill>
                  <a:schemeClr val="dk1"/>
                </a:solidFill>
                <a:latin typeface="Arial"/>
                <a:ea typeface="Arial"/>
                <a:cs typeface="Arial"/>
                <a:sym typeface="Arial"/>
              </a:rPr>
              <a:t>: Loose fiber that is poured or blown by machines into place.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Reflective insulation</a:t>
            </a:r>
            <a:r>
              <a:rPr lang="en-US" sz="1200" b="0" i="0" u="none">
                <a:solidFill>
                  <a:schemeClr val="dk1"/>
                </a:solidFill>
                <a:latin typeface="Arial"/>
                <a:ea typeface="Arial"/>
                <a:cs typeface="Arial"/>
                <a:sym typeface="Arial"/>
              </a:rPr>
              <a:t>: Insulation that has a foil surface that stops heat waves by reflecting them away.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Weather stripping</a:t>
            </a:r>
            <a:r>
              <a:rPr lang="en-US" sz="1200" b="0" i="0" u="none">
                <a:solidFill>
                  <a:schemeClr val="dk1"/>
                </a:solidFill>
                <a:latin typeface="Arial"/>
                <a:ea typeface="Arial"/>
                <a:cs typeface="Arial"/>
                <a:sym typeface="Arial"/>
              </a:rPr>
              <a:t>: Material placed around the edges of doors and windows to reduce infiltration.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Sealant</a:t>
            </a:r>
            <a:r>
              <a:rPr lang="en-US" sz="1200" b="0" i="0" u="none">
                <a:solidFill>
                  <a:schemeClr val="dk1"/>
                </a:solidFill>
                <a:latin typeface="Arial"/>
                <a:ea typeface="Arial"/>
                <a:cs typeface="Arial"/>
                <a:sym typeface="Arial"/>
              </a:rPr>
              <a:t>: Material used on walls to make joints watertight or to fill cracks to improve appearance.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Vapor barrier</a:t>
            </a:r>
            <a:r>
              <a:rPr lang="en-US" sz="1200" b="0" i="0" u="none">
                <a:solidFill>
                  <a:schemeClr val="dk1"/>
                </a:solidFill>
                <a:latin typeface="Arial"/>
                <a:ea typeface="Arial"/>
                <a:cs typeface="Arial"/>
                <a:sym typeface="Arial"/>
              </a:rPr>
              <a:t>: A plastic sheet or aluminum foil placed under the wall or ceiling covering to prevent moisture in the air from entering the insulation.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Sound</a:t>
            </a:r>
            <a:r>
              <a:rPr lang="en-US" sz="1200" b="0" i="0" u="none">
                <a:solidFill>
                  <a:schemeClr val="dk1"/>
                </a:solidFill>
                <a:latin typeface="Arial"/>
                <a:ea typeface="Arial"/>
                <a:cs typeface="Arial"/>
                <a:sym typeface="Arial"/>
              </a:rPr>
              <a:t>: Vibration that moves through air and can be heard by the human ear.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Sound transmission</a:t>
            </a:r>
            <a:r>
              <a:rPr lang="en-US" sz="1200" b="0" i="0" u="none">
                <a:solidFill>
                  <a:schemeClr val="dk1"/>
                </a:solidFill>
                <a:latin typeface="Arial"/>
                <a:ea typeface="Arial"/>
                <a:cs typeface="Arial"/>
                <a:sym typeface="Arial"/>
              </a:rPr>
              <a:t>: The passage of sound through barriers such as walls, floors, or ceilings.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Sound deadening materials</a:t>
            </a:r>
            <a:r>
              <a:rPr lang="en-US" sz="1200" b="0" i="0" u="none">
                <a:solidFill>
                  <a:schemeClr val="dk1"/>
                </a:solidFill>
                <a:latin typeface="Arial"/>
                <a:ea typeface="Arial"/>
                <a:cs typeface="Arial"/>
                <a:sym typeface="Arial"/>
              </a:rPr>
              <a:t>: Materials that absorb sound.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Insulation can cause sickness or itchiness. Proper work clothes can prevent most problems. Goggles and respirators protect the nose, mouth, eyes, and lungs.</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39"/>
        <p:cNvGrpSpPr/>
        <p:nvPr/>
      </p:nvGrpSpPr>
      <p:grpSpPr>
        <a:xfrm>
          <a:off x="0" y="0"/>
          <a:ext cx="0" cy="0"/>
          <a:chOff x="0" y="0"/>
          <a:chExt cx="0" cy="0"/>
        </a:xfrm>
      </p:grpSpPr>
      <p:sp>
        <p:nvSpPr>
          <p:cNvPr id="2140" name="Google Shape;2140;p35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28 Week 17 and 18</a:t>
            </a:r>
            <a:endParaRPr dirty="0"/>
          </a:p>
        </p:txBody>
      </p:sp>
      <p:sp>
        <p:nvSpPr>
          <p:cNvPr id="2141" name="Google Shape;2141;p35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Finishing the Building</a:t>
            </a:r>
            <a:endParaRP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45"/>
        <p:cNvGrpSpPr/>
        <p:nvPr/>
      </p:nvGrpSpPr>
      <p:grpSpPr>
        <a:xfrm>
          <a:off x="0" y="0"/>
          <a:ext cx="0" cy="0"/>
          <a:chOff x="0" y="0"/>
          <a:chExt cx="0" cy="0"/>
        </a:xfrm>
      </p:grpSpPr>
      <p:sp>
        <p:nvSpPr>
          <p:cNvPr id="2146" name="Google Shape;2146;p35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147" name="Google Shape;2147;p35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finish work</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process of installing cabinets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the purpose of caulking</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what is done to the plumbing system during the finishing stage</a:t>
            </a:r>
            <a:endParaRP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51"/>
        <p:cNvGrpSpPr/>
        <p:nvPr/>
      </p:nvGrpSpPr>
      <p:grpSpPr>
        <a:xfrm>
          <a:off x="0" y="0"/>
          <a:ext cx="0" cy="0"/>
          <a:chOff x="0" y="0"/>
          <a:chExt cx="0" cy="0"/>
        </a:xfrm>
      </p:grpSpPr>
      <p:sp>
        <p:nvSpPr>
          <p:cNvPr id="2152" name="Google Shape;2152;p3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2153" name="Google Shape;2153;p35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Finish work</a:t>
            </a:r>
            <a:r>
              <a:rPr lang="en-US" sz="2800" b="0" i="0" u="none">
                <a:solidFill>
                  <a:schemeClr val="dk1"/>
                </a:solidFill>
                <a:latin typeface="Arial"/>
                <a:ea typeface="Arial"/>
                <a:cs typeface="Arial"/>
                <a:sym typeface="Arial"/>
              </a:rPr>
              <a:t>: Construction work phase that provides an attractive, completed appearance and provides protection to the building.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Finish work includes </a:t>
            </a:r>
            <a:r>
              <a:rPr lang="en-US" sz="2800" b="0" i="0" u="none">
                <a:solidFill>
                  <a:schemeClr val="dk1"/>
                </a:solidFill>
                <a:latin typeface="Arial"/>
                <a:ea typeface="Arial"/>
                <a:cs typeface="Arial"/>
                <a:sym typeface="Arial"/>
              </a:rPr>
              <a:t>enclosing interior walls and ceilings, installing finished flooring, cabinetry, doors, moldings, cover interior and exterior surfaces, and completing plumbing, HVAC, electrical, and communication systems.</a:t>
            </a:r>
            <a:endParaRP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57"/>
        <p:cNvGrpSpPr/>
        <p:nvPr/>
      </p:nvGrpSpPr>
      <p:grpSpPr>
        <a:xfrm>
          <a:off x="0" y="0"/>
          <a:ext cx="0" cy="0"/>
          <a:chOff x="0" y="0"/>
          <a:chExt cx="0" cy="0"/>
        </a:xfrm>
      </p:grpSpPr>
      <p:sp>
        <p:nvSpPr>
          <p:cNvPr id="2158" name="Google Shape;2158;p35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Interior Walls and Ceilings</a:t>
            </a:r>
            <a:endParaRPr/>
          </a:p>
        </p:txBody>
      </p:sp>
      <p:sp>
        <p:nvSpPr>
          <p:cNvPr id="2159" name="Google Shape;2159;p35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Plaster</a:t>
            </a:r>
            <a:r>
              <a:rPr lang="en-US" sz="1600" b="0" i="0" u="none">
                <a:solidFill>
                  <a:schemeClr val="dk1"/>
                </a:solidFill>
                <a:latin typeface="Arial"/>
                <a:ea typeface="Arial"/>
                <a:cs typeface="Arial"/>
                <a:sym typeface="Arial"/>
              </a:rPr>
              <a:t>: A mixture of gypsum, aggregate (sand or vermiculite), and water.  It is used to cover interior wall and ceiling frames.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Drywall </a:t>
            </a:r>
            <a:r>
              <a:rPr lang="en-US" sz="1600" b="0" i="0" u="none">
                <a:solidFill>
                  <a:schemeClr val="dk1"/>
                </a:solidFill>
                <a:latin typeface="Arial"/>
                <a:ea typeface="Arial"/>
                <a:cs typeface="Arial"/>
                <a:sym typeface="Arial"/>
              </a:rPr>
              <a:t>is used more extensively than plaster in modern structures.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Joint compound</a:t>
            </a:r>
            <a:r>
              <a:rPr lang="en-US" sz="1600" b="0" i="0" u="none">
                <a:solidFill>
                  <a:schemeClr val="dk1"/>
                </a:solidFill>
                <a:latin typeface="Arial"/>
                <a:ea typeface="Arial"/>
                <a:cs typeface="Arial"/>
                <a:sym typeface="Arial"/>
              </a:rPr>
              <a:t>: A gypsum based paste used to fill and cover joints and nail or screw dents.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Furring strips</a:t>
            </a:r>
            <a:r>
              <a:rPr lang="en-US" sz="1600" b="0" i="0" u="none">
                <a:solidFill>
                  <a:schemeClr val="dk1"/>
                </a:solidFill>
                <a:latin typeface="Arial"/>
                <a:ea typeface="Arial"/>
                <a:cs typeface="Arial"/>
                <a:sym typeface="Arial"/>
              </a:rPr>
              <a:t>: Thin strips of wood attached to a wall to provide an attachment surface for a finish material such as paneling.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Concrete board</a:t>
            </a:r>
            <a:r>
              <a:rPr lang="en-US" sz="1600" b="0" i="0" u="none">
                <a:solidFill>
                  <a:schemeClr val="dk1"/>
                </a:solidFill>
                <a:latin typeface="Arial"/>
                <a:ea typeface="Arial"/>
                <a:cs typeface="Arial"/>
                <a:sym typeface="Arial"/>
              </a:rPr>
              <a:t>: Sheet of concrete reinforced with fiberglass mesh on both sides. Used in kitchen and bathroom walls that often come in contact with water.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Ceiling tiles</a:t>
            </a:r>
            <a:r>
              <a:rPr lang="en-US" sz="1600" b="0" i="0" u="none">
                <a:solidFill>
                  <a:schemeClr val="dk1"/>
                </a:solidFill>
                <a:latin typeface="Arial"/>
                <a:ea typeface="Arial"/>
                <a:cs typeface="Arial"/>
                <a:sym typeface="Arial"/>
              </a:rPr>
              <a:t>: Provide a finished look to ceilings.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Suspended ceilings: </a:t>
            </a:r>
            <a:r>
              <a:rPr lang="en-US" sz="1600" b="0" i="0" u="none">
                <a:solidFill>
                  <a:schemeClr val="dk1"/>
                </a:solidFill>
                <a:latin typeface="Arial"/>
                <a:ea typeface="Arial"/>
                <a:cs typeface="Arial"/>
                <a:sym typeface="Arial"/>
              </a:rPr>
              <a:t>Cover mechanical systems like pipes, electrical wiring, or heating ducts.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Partition walls</a:t>
            </a:r>
            <a:r>
              <a:rPr lang="en-US" sz="1600" b="0" i="0" u="none">
                <a:solidFill>
                  <a:schemeClr val="dk1"/>
                </a:solidFill>
                <a:latin typeface="Arial"/>
                <a:ea typeface="Arial"/>
                <a:cs typeface="Arial"/>
                <a:sym typeface="Arial"/>
              </a:rPr>
              <a:t>: Temporary walls that divide interior space and extend to the ceiling.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Room dividers</a:t>
            </a:r>
            <a:r>
              <a:rPr lang="en-US" sz="1600" b="0" i="0" u="none">
                <a:solidFill>
                  <a:schemeClr val="dk1"/>
                </a:solidFill>
                <a:latin typeface="Arial"/>
                <a:ea typeface="Arial"/>
                <a:cs typeface="Arial"/>
                <a:sym typeface="Arial"/>
              </a:rPr>
              <a:t>: Temporary walls that do not reach the ceiling.</a:t>
            </a:r>
            <a:endParaRPr/>
          </a:p>
          <a:p>
            <a:pPr marL="342900" marR="0" lvl="0" indent="-241300" algn="l" rtl="0">
              <a:lnSpc>
                <a:spcPct val="100000"/>
              </a:lnSpc>
              <a:spcBef>
                <a:spcPts val="320"/>
              </a:spcBef>
              <a:spcAft>
                <a:spcPts val="0"/>
              </a:spcAft>
              <a:buClr>
                <a:schemeClr val="dk1"/>
              </a:buClr>
              <a:buSzPts val="1600"/>
              <a:buFont typeface="Arial"/>
              <a:buNone/>
            </a:pPr>
            <a:endParaRPr sz="1600" b="1"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63"/>
        <p:cNvGrpSpPr/>
        <p:nvPr/>
      </p:nvGrpSpPr>
      <p:grpSpPr>
        <a:xfrm>
          <a:off x="0" y="0"/>
          <a:ext cx="0" cy="0"/>
          <a:chOff x="0" y="0"/>
          <a:chExt cx="0" cy="0"/>
        </a:xfrm>
      </p:grpSpPr>
      <p:sp>
        <p:nvSpPr>
          <p:cNvPr id="2164" name="Google Shape;2164;p36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Finished Flooring</a:t>
            </a:r>
            <a:endParaRPr/>
          </a:p>
        </p:txBody>
      </p:sp>
      <p:sp>
        <p:nvSpPr>
          <p:cNvPr id="2165" name="Google Shape;2165;p36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Concrete finished floors</a:t>
            </a:r>
            <a:r>
              <a:rPr lang="en-US" sz="2400" b="0" i="0" u="none">
                <a:solidFill>
                  <a:schemeClr val="dk1"/>
                </a:solidFill>
                <a:latin typeface="Arial"/>
                <a:ea typeface="Arial"/>
                <a:cs typeface="Arial"/>
                <a:sym typeface="Arial"/>
              </a:rPr>
              <a:t>: are commonly used in commercial and industrial structures.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Resilient flooring</a:t>
            </a:r>
            <a:r>
              <a:rPr lang="en-US" sz="2400" b="0" i="0" u="none">
                <a:solidFill>
                  <a:schemeClr val="dk1"/>
                </a:solidFill>
                <a:latin typeface="Arial"/>
                <a:ea typeface="Arial"/>
                <a:cs typeface="Arial"/>
                <a:sym typeface="Arial"/>
              </a:rPr>
              <a:t>: is made of materials such as cork, vinyl, linoleum, and rubber.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Carpet</a:t>
            </a:r>
            <a:r>
              <a:rPr lang="en-US" sz="2400" b="0" i="0" u="none">
                <a:solidFill>
                  <a:schemeClr val="dk1"/>
                </a:solidFill>
                <a:latin typeface="Arial"/>
                <a:ea typeface="Arial"/>
                <a:cs typeface="Arial"/>
                <a:sym typeface="Arial"/>
              </a:rPr>
              <a:t>: is placed over underlayment of padding. The pads are made of sponge rubber or plastic foam. Tack strips placed around the edge of the room secure the carpet to the floor.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Wood flooring</a:t>
            </a:r>
            <a:r>
              <a:rPr lang="en-US" sz="2400" b="0" i="0" u="none">
                <a:solidFill>
                  <a:schemeClr val="dk1"/>
                </a:solidFill>
                <a:latin typeface="Arial"/>
                <a:ea typeface="Arial"/>
                <a:cs typeface="Arial"/>
                <a:sym typeface="Arial"/>
              </a:rPr>
              <a:t>: comes in bards and tiles and is installed over waterproof concrete or wood subfloors.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Ceramic tile, stone, and terrazzo</a:t>
            </a:r>
            <a:r>
              <a:rPr lang="en-US" sz="2400" b="0" i="0" u="none">
                <a:solidFill>
                  <a:schemeClr val="dk1"/>
                </a:solidFill>
                <a:latin typeface="Arial"/>
                <a:ea typeface="Arial"/>
                <a:cs typeface="Arial"/>
                <a:sym typeface="Arial"/>
              </a:rPr>
              <a:t>: floors wear well and are attractive. </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69"/>
        <p:cNvGrpSpPr/>
        <p:nvPr/>
      </p:nvGrpSpPr>
      <p:grpSpPr>
        <a:xfrm>
          <a:off x="0" y="0"/>
          <a:ext cx="0" cy="0"/>
          <a:chOff x="0" y="0"/>
          <a:chExt cx="0" cy="0"/>
        </a:xfrm>
      </p:grpSpPr>
      <p:sp>
        <p:nvSpPr>
          <p:cNvPr id="2170" name="Google Shape;2170;p36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Cabinetry, Doors, and Molding</a:t>
            </a:r>
            <a:endParaRPr/>
          </a:p>
        </p:txBody>
      </p:sp>
      <p:sp>
        <p:nvSpPr>
          <p:cNvPr id="2171" name="Google Shape;2171;p36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Cabinetry</a:t>
            </a:r>
            <a:r>
              <a:rPr lang="en-US" sz="2000" b="0" i="0" u="none">
                <a:solidFill>
                  <a:schemeClr val="dk1"/>
                </a:solidFill>
                <a:latin typeface="Arial"/>
                <a:ea typeface="Arial"/>
                <a:cs typeface="Arial"/>
                <a:sym typeface="Arial"/>
              </a:rPr>
              <a:t>: Nearly all cabinetry is manufactured and delivered to the site prefinished and ready to install.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 general the installation procedure involves six steps. Refer to the manufacturer’s instructions for specific information about cabinet installation.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Doors</a:t>
            </a:r>
            <a:r>
              <a:rPr lang="en-US" sz="2000" b="0" i="0" u="none">
                <a:solidFill>
                  <a:schemeClr val="dk1"/>
                </a:solidFill>
                <a:latin typeface="Arial"/>
                <a:ea typeface="Arial"/>
                <a:cs typeface="Arial"/>
                <a:sym typeface="Arial"/>
              </a:rPr>
              <a:t>: Carpenters install doors, stairways, and handrails. Doors and stairways are installed before the painting begins.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Moldings</a:t>
            </a:r>
            <a:r>
              <a:rPr lang="en-US" sz="2000" b="0" i="0" u="none">
                <a:solidFill>
                  <a:schemeClr val="dk1"/>
                </a:solidFill>
                <a:latin typeface="Arial"/>
                <a:ea typeface="Arial"/>
                <a:cs typeface="Arial"/>
                <a:sym typeface="Arial"/>
              </a:rPr>
              <a:t>: or trim such as baseboard, door and window casing, and chair rail are installed to cover joints and improve the finish appearance. Moldings are installed on the exterior of a building to cover cracks to repel weather, birds, and insects.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5"/>
        <p:cNvGrpSpPr/>
        <p:nvPr/>
      </p:nvGrpSpPr>
      <p:grpSpPr>
        <a:xfrm>
          <a:off x="0" y="0"/>
          <a:ext cx="0" cy="0"/>
          <a:chOff x="0" y="0"/>
          <a:chExt cx="0" cy="0"/>
        </a:xfrm>
      </p:grpSpPr>
      <p:sp>
        <p:nvSpPr>
          <p:cNvPr id="286" name="Google Shape;286;p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87" name="Google Shape;287;p4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Buildability affects the cost of the project. If the costs are too high, the project will not be economical.</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Many people within a community such as community leaders, residents, and a planning board (planning commission) work together to identify goals for their community.</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Service streets </a:t>
            </a:r>
            <a:r>
              <a:rPr lang="en-US" sz="1600" b="0" i="0" u="none">
                <a:solidFill>
                  <a:schemeClr val="dk1"/>
                </a:solidFill>
                <a:latin typeface="Arial"/>
                <a:ea typeface="Arial"/>
                <a:cs typeface="Arial"/>
                <a:sym typeface="Arial"/>
              </a:rPr>
              <a:t>are built in housing developments. Service streets connect with </a:t>
            </a:r>
            <a:r>
              <a:rPr lang="en-US" sz="1600" b="1" i="0" u="none">
                <a:solidFill>
                  <a:schemeClr val="dk1"/>
                </a:solidFill>
                <a:latin typeface="Arial"/>
                <a:ea typeface="Arial"/>
                <a:cs typeface="Arial"/>
                <a:sym typeface="Arial"/>
              </a:rPr>
              <a:t>collector streets</a:t>
            </a:r>
            <a:r>
              <a:rPr lang="en-US" sz="1600" b="0" i="0" u="none">
                <a:solidFill>
                  <a:schemeClr val="dk1"/>
                </a:solidFill>
                <a:latin typeface="Arial"/>
                <a:ea typeface="Arial"/>
                <a:cs typeface="Arial"/>
                <a:sym typeface="Arial"/>
              </a:rPr>
              <a:t> that generally have four or more lanes and traffic signals. </a:t>
            </a:r>
            <a:r>
              <a:rPr lang="en-US" sz="1600" b="1" i="0" u="none">
                <a:solidFill>
                  <a:schemeClr val="dk1"/>
                </a:solidFill>
                <a:latin typeface="Arial"/>
                <a:ea typeface="Arial"/>
                <a:cs typeface="Arial"/>
                <a:sym typeface="Arial"/>
              </a:rPr>
              <a:t>Arterial streets </a:t>
            </a:r>
            <a:r>
              <a:rPr lang="en-US" sz="1600" b="0" i="0" u="none">
                <a:solidFill>
                  <a:schemeClr val="dk1"/>
                </a:solidFill>
                <a:latin typeface="Arial"/>
                <a:ea typeface="Arial"/>
                <a:cs typeface="Arial"/>
                <a:sym typeface="Arial"/>
              </a:rPr>
              <a:t>receive traffic from collector streets. They have entrance and exit ramps to maintain continuous traffic flow. They do not have traffic signals.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Utility construction </a:t>
            </a:r>
            <a:r>
              <a:rPr lang="en-US" sz="1600" b="0" i="0" u="none">
                <a:solidFill>
                  <a:schemeClr val="dk1"/>
                </a:solidFill>
                <a:latin typeface="Arial"/>
                <a:ea typeface="Arial"/>
                <a:cs typeface="Arial"/>
                <a:sym typeface="Arial"/>
              </a:rPr>
              <a:t>provides for natural gas, electricity, communication, water, and sewer services.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t>
            </a:r>
            <a:r>
              <a:rPr lang="en-US" sz="1600" b="1" i="0" u="none">
                <a:solidFill>
                  <a:schemeClr val="dk1"/>
                </a:solidFill>
                <a:latin typeface="Arial"/>
                <a:ea typeface="Arial"/>
                <a:cs typeface="Arial"/>
                <a:sym typeface="Arial"/>
              </a:rPr>
              <a:t>cost of a home </a:t>
            </a:r>
            <a:r>
              <a:rPr lang="en-US" sz="1600" b="0" i="0" u="none">
                <a:solidFill>
                  <a:schemeClr val="dk1"/>
                </a:solidFill>
                <a:latin typeface="Arial"/>
                <a:ea typeface="Arial"/>
                <a:cs typeface="Arial"/>
                <a:sym typeface="Arial"/>
              </a:rPr>
              <a:t>is based on: the cost of land, developer’s cost to develop the site and build the home, and developer’s business cost and profit.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area from which a business or shopping center draws customers is known as its </a:t>
            </a:r>
            <a:r>
              <a:rPr lang="en-US" sz="1600" b="1" i="0" u="none">
                <a:solidFill>
                  <a:schemeClr val="dk1"/>
                </a:solidFill>
                <a:latin typeface="Arial"/>
                <a:ea typeface="Arial"/>
                <a:cs typeface="Arial"/>
                <a:sym typeface="Arial"/>
              </a:rPr>
              <a:t>trade area</a:t>
            </a:r>
            <a:r>
              <a:rPr lang="en-US" sz="1600" b="0" i="0" u="none">
                <a:solidFill>
                  <a:schemeClr val="dk1"/>
                </a:solidFill>
                <a:latin typeface="Arial"/>
                <a:ea typeface="Arial"/>
                <a:cs typeface="Arial"/>
                <a:sym typeface="Arial"/>
              </a:rPr>
              <a: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Community growth or decline is influenced by the economy of the area. Loss of jobs in the area will reduce demand for construction and lead to deterioration of the area.</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75"/>
        <p:cNvGrpSpPr/>
        <p:nvPr/>
      </p:nvGrpSpPr>
      <p:grpSpPr>
        <a:xfrm>
          <a:off x="0" y="0"/>
          <a:ext cx="0" cy="0"/>
          <a:chOff x="0" y="0"/>
          <a:chExt cx="0" cy="0"/>
        </a:xfrm>
      </p:grpSpPr>
      <p:sp>
        <p:nvSpPr>
          <p:cNvPr id="2176" name="Google Shape;2176;p36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Interior and Exterior Surfaces</a:t>
            </a:r>
            <a:endParaRPr/>
          </a:p>
        </p:txBody>
      </p:sp>
      <p:sp>
        <p:nvSpPr>
          <p:cNvPr id="2177" name="Google Shape;2177;p36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Both interior and exterior surfaces that are not prefinished should be covered or coated. Coating applications include paint, varnish, and stain. Covering applications include wallpaper.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Caulk </a:t>
            </a:r>
            <a:r>
              <a:rPr lang="en-US" sz="1600" b="0" i="0" u="none">
                <a:solidFill>
                  <a:schemeClr val="dk1"/>
                </a:solidFill>
                <a:latin typeface="Arial"/>
                <a:ea typeface="Arial"/>
                <a:cs typeface="Arial"/>
                <a:sym typeface="Arial"/>
              </a:rPr>
              <a:t>is a sealant used to protect against leakage and infiltration. It is commonly used to seal cracks around windows, bathtubs, and sinks.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Paint</a:t>
            </a:r>
            <a:r>
              <a:rPr lang="en-US" sz="1600" b="0" i="0" u="none">
                <a:solidFill>
                  <a:schemeClr val="dk1"/>
                </a:solidFill>
                <a:latin typeface="Arial"/>
                <a:ea typeface="Arial"/>
                <a:cs typeface="Arial"/>
                <a:sym typeface="Arial"/>
              </a:rPr>
              <a:t> is an opaque liquid that covers, protects, and improves the appearance of a surface. </a:t>
            </a:r>
            <a:r>
              <a:rPr lang="en-US" sz="1600" b="1" i="0" u="none">
                <a:solidFill>
                  <a:schemeClr val="dk1"/>
                </a:solidFill>
                <a:latin typeface="Arial"/>
                <a:ea typeface="Arial"/>
                <a:cs typeface="Arial"/>
                <a:sym typeface="Arial"/>
              </a:rPr>
              <a:t>Pigments</a:t>
            </a:r>
            <a:r>
              <a:rPr lang="en-US" sz="1600" b="0" i="0" u="none">
                <a:solidFill>
                  <a:schemeClr val="dk1"/>
                </a:solidFill>
                <a:latin typeface="Arial"/>
                <a:ea typeface="Arial"/>
                <a:cs typeface="Arial"/>
                <a:sym typeface="Arial"/>
              </a:rPr>
              <a:t> are finely ground powders that provide color and make paint opaque. </a:t>
            </a:r>
            <a:r>
              <a:rPr lang="en-US" sz="1600" b="1" i="0" u="none">
                <a:solidFill>
                  <a:schemeClr val="dk1"/>
                </a:solidFill>
                <a:latin typeface="Arial"/>
                <a:ea typeface="Arial"/>
                <a:cs typeface="Arial"/>
                <a:sym typeface="Arial"/>
              </a:rPr>
              <a:t>Binder </a:t>
            </a:r>
            <a:r>
              <a:rPr lang="en-US" sz="1600" b="0" i="0" u="none">
                <a:solidFill>
                  <a:schemeClr val="dk1"/>
                </a:solidFill>
                <a:latin typeface="Arial"/>
                <a:ea typeface="Arial"/>
                <a:cs typeface="Arial"/>
                <a:sym typeface="Arial"/>
              </a:rPr>
              <a:t>is a substance in paint that produces a thin film that adheres to the surface being coated and holds the pigment.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Stain</a:t>
            </a:r>
            <a:r>
              <a:rPr lang="en-US" sz="1600" b="0" i="0" u="none">
                <a:solidFill>
                  <a:schemeClr val="dk1"/>
                </a:solidFill>
                <a:latin typeface="Arial"/>
                <a:ea typeface="Arial"/>
                <a:cs typeface="Arial"/>
                <a:sym typeface="Arial"/>
              </a:rPr>
              <a:t> is a transparent protective wood finish that adds color, helps make wood color more consistent, and lets most of the grain show through.</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Varnish </a:t>
            </a:r>
            <a:r>
              <a:rPr lang="en-US" sz="1600" b="0" i="0" u="none">
                <a:solidFill>
                  <a:schemeClr val="dk1"/>
                </a:solidFill>
                <a:latin typeface="Arial"/>
                <a:ea typeface="Arial"/>
                <a:cs typeface="Arial"/>
                <a:sym typeface="Arial"/>
              </a:rPr>
              <a:t>is a transparent protective finish that is applied directly to wood or over the stain to preserve the stain, and protect the wood.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Wallpaper </a:t>
            </a:r>
            <a:r>
              <a:rPr lang="en-US" sz="1600" b="0" i="0" u="none">
                <a:solidFill>
                  <a:schemeClr val="dk1"/>
                </a:solidFill>
                <a:latin typeface="Arial"/>
                <a:ea typeface="Arial"/>
                <a:cs typeface="Arial"/>
                <a:sym typeface="Arial"/>
              </a:rPr>
              <a:t>is paper that is pasted to the walls inside a building.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Gutters</a:t>
            </a:r>
            <a:r>
              <a:rPr lang="en-US" sz="1600" b="0" i="0" u="none">
                <a:solidFill>
                  <a:schemeClr val="dk1"/>
                </a:solidFill>
                <a:latin typeface="Arial"/>
                <a:ea typeface="Arial"/>
                <a:cs typeface="Arial"/>
                <a:sym typeface="Arial"/>
              </a:rPr>
              <a:t> are channels designed to collect water that drains off roofs.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Downspouts are vertical tubes or pipes designed to drain water from gutters and direct it away from the building foundation.</a:t>
            </a:r>
            <a:endParaRP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81"/>
        <p:cNvGrpSpPr/>
        <p:nvPr/>
      </p:nvGrpSpPr>
      <p:grpSpPr>
        <a:xfrm>
          <a:off x="0" y="0"/>
          <a:ext cx="0" cy="0"/>
          <a:chOff x="0" y="0"/>
          <a:chExt cx="0" cy="0"/>
        </a:xfrm>
      </p:grpSpPr>
      <p:sp>
        <p:nvSpPr>
          <p:cNvPr id="2182" name="Google Shape;2182;p36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Plumbing, HVAC, Electrical, and Communication Systems</a:t>
            </a:r>
            <a:endParaRPr/>
          </a:p>
        </p:txBody>
      </p:sp>
      <p:sp>
        <p:nvSpPr>
          <p:cNvPr id="2183" name="Google Shape;2183;p36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Various system equipment is installed throughout the construction process.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Plumbers</a:t>
            </a:r>
            <a:r>
              <a:rPr lang="en-US" sz="2400" b="0" i="0" u="none">
                <a:solidFill>
                  <a:schemeClr val="dk1"/>
                </a:solidFill>
                <a:latin typeface="Arial"/>
                <a:ea typeface="Arial"/>
                <a:cs typeface="Arial"/>
                <a:sym typeface="Arial"/>
              </a:rPr>
              <a:t> install fixtures such as toilets, sinks, and lavatories and connect appliances and fixtures to supply lines and drains. Piping systems are checked for leaks and flow rates.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Electricians</a:t>
            </a:r>
            <a:r>
              <a:rPr lang="en-US" sz="2400" b="0" i="0" u="none">
                <a:solidFill>
                  <a:schemeClr val="dk1"/>
                </a:solidFill>
                <a:latin typeface="Arial"/>
                <a:ea typeface="Arial"/>
                <a:cs typeface="Arial"/>
                <a:sym typeface="Arial"/>
              </a:rPr>
              <a:t> install switches, outlets, and lights. The supervising electrician checks out all circuits.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Communication technicians </a:t>
            </a:r>
            <a:r>
              <a:rPr lang="en-US" sz="2400" b="0" i="0" u="none">
                <a:solidFill>
                  <a:schemeClr val="dk1"/>
                </a:solidFill>
                <a:latin typeface="Arial"/>
                <a:ea typeface="Arial"/>
                <a:cs typeface="Arial"/>
                <a:sym typeface="Arial"/>
              </a:rPr>
              <a:t>install the telephones and other communication devices. Units are connected and checked.</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87"/>
        <p:cNvGrpSpPr/>
        <p:nvPr/>
      </p:nvGrpSpPr>
      <p:grpSpPr>
        <a:xfrm>
          <a:off x="0" y="0"/>
          <a:ext cx="0" cy="0"/>
          <a:chOff x="0" y="0"/>
          <a:chExt cx="0" cy="0"/>
        </a:xfrm>
      </p:grpSpPr>
      <p:sp>
        <p:nvSpPr>
          <p:cNvPr id="2188" name="Google Shape;2188;p3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189" name="Google Shape;2189;p36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Finish work</a:t>
            </a:r>
            <a:r>
              <a:rPr lang="en-US" sz="1400" b="0" i="0" u="none">
                <a:solidFill>
                  <a:schemeClr val="dk1"/>
                </a:solidFill>
                <a:latin typeface="Arial"/>
                <a:ea typeface="Arial"/>
                <a:cs typeface="Arial"/>
                <a:sym typeface="Arial"/>
              </a:rPr>
              <a:t>: Construction work phase that provides an attractive, completed appearance and provides protection to the building.</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Finish work includes </a:t>
            </a:r>
            <a:r>
              <a:rPr lang="en-US" sz="1400" b="0" i="0" u="none">
                <a:solidFill>
                  <a:schemeClr val="dk1"/>
                </a:solidFill>
                <a:latin typeface="Arial"/>
                <a:ea typeface="Arial"/>
                <a:cs typeface="Arial"/>
                <a:sym typeface="Arial"/>
              </a:rPr>
              <a:t>enclosing interior walls and ceilings, installing finished flooring, cabinetry, doors, moldings, cover interior and exterior surfaces, and completing plumbing, HVAC, electrical, and communication systems.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Plaster</a:t>
            </a:r>
            <a:r>
              <a:rPr lang="en-US" sz="1400" b="0" i="0" u="none">
                <a:solidFill>
                  <a:schemeClr val="dk1"/>
                </a:solidFill>
                <a:latin typeface="Arial"/>
                <a:ea typeface="Arial"/>
                <a:cs typeface="Arial"/>
                <a:sym typeface="Arial"/>
              </a:rPr>
              <a:t>: A mixture of gypsum, aggregate (sand or vermiculite), and water.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Concrete board</a:t>
            </a:r>
            <a:r>
              <a:rPr lang="en-US" sz="1400" b="0" i="0" u="none">
                <a:solidFill>
                  <a:schemeClr val="dk1"/>
                </a:solidFill>
                <a:latin typeface="Arial"/>
                <a:ea typeface="Arial"/>
                <a:cs typeface="Arial"/>
                <a:sym typeface="Arial"/>
              </a:rPr>
              <a:t>: Sheet of concrete reinforced with fiberglass mesh on both sides. Used in kitchen and bathroom walls that often come in contact with water.</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Concrete finished floors</a:t>
            </a:r>
            <a:r>
              <a:rPr lang="en-US" sz="1400" b="0" i="0" u="none">
                <a:solidFill>
                  <a:schemeClr val="dk1"/>
                </a:solidFill>
                <a:latin typeface="Arial"/>
                <a:ea typeface="Arial"/>
                <a:cs typeface="Arial"/>
                <a:sym typeface="Arial"/>
              </a:rPr>
              <a:t>: are commonly used in commercial and industrial structures.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Carpet</a:t>
            </a:r>
            <a:r>
              <a:rPr lang="en-US" sz="1400" b="0" i="0" u="none">
                <a:solidFill>
                  <a:schemeClr val="dk1"/>
                </a:solidFill>
                <a:latin typeface="Arial"/>
                <a:ea typeface="Arial"/>
                <a:cs typeface="Arial"/>
                <a:sym typeface="Arial"/>
              </a:rPr>
              <a:t>: is placed over underlayment of padding.</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Wood flooring</a:t>
            </a:r>
            <a:r>
              <a:rPr lang="en-US" sz="1400" b="0" i="0" u="none">
                <a:solidFill>
                  <a:schemeClr val="dk1"/>
                </a:solidFill>
                <a:latin typeface="Arial"/>
                <a:ea typeface="Arial"/>
                <a:cs typeface="Arial"/>
                <a:sym typeface="Arial"/>
              </a:rPr>
              <a:t>: comes in bards and tiles and is installed over waterproof concrete or wood subfloors.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Ceramic tile, stone, and terrazzo</a:t>
            </a:r>
            <a:r>
              <a:rPr lang="en-US" sz="1400" b="0" i="0" u="none">
                <a:solidFill>
                  <a:schemeClr val="dk1"/>
                </a:solidFill>
                <a:latin typeface="Arial"/>
                <a:ea typeface="Arial"/>
                <a:cs typeface="Arial"/>
                <a:sym typeface="Arial"/>
              </a:rPr>
              <a:t>: floors wear well and are attractive.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Cabinetry</a:t>
            </a:r>
            <a:r>
              <a:rPr lang="en-US" sz="1400" b="0" i="0" u="none">
                <a:solidFill>
                  <a:schemeClr val="dk1"/>
                </a:solidFill>
                <a:latin typeface="Arial"/>
                <a:ea typeface="Arial"/>
                <a:cs typeface="Arial"/>
                <a:sym typeface="Arial"/>
              </a:rPr>
              <a:t>: Nearly all cabinetry is manufactured and delivered to the site prefinished and ready to install.</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Caulk </a:t>
            </a:r>
            <a:r>
              <a:rPr lang="en-US" sz="1400" b="0" i="0" u="none">
                <a:solidFill>
                  <a:schemeClr val="dk1"/>
                </a:solidFill>
                <a:latin typeface="Arial"/>
                <a:ea typeface="Arial"/>
                <a:cs typeface="Arial"/>
                <a:sym typeface="Arial"/>
              </a:rPr>
              <a:t>is a sealant used to protect against leakage and infiltration. It is commonly used to seal cracks around windows, bathtubs, and sinks.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Paint</a:t>
            </a:r>
            <a:r>
              <a:rPr lang="en-US" sz="1400" b="0" i="0" u="none">
                <a:solidFill>
                  <a:schemeClr val="dk1"/>
                </a:solidFill>
                <a:latin typeface="Arial"/>
                <a:ea typeface="Arial"/>
                <a:cs typeface="Arial"/>
                <a:sym typeface="Arial"/>
              </a:rPr>
              <a:t> is an opaque liquid that covers, protects, and improves the appearance of a surface.</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93"/>
        <p:cNvGrpSpPr/>
        <p:nvPr/>
      </p:nvGrpSpPr>
      <p:grpSpPr>
        <a:xfrm>
          <a:off x="0" y="0"/>
          <a:ext cx="0" cy="0"/>
          <a:chOff x="0" y="0"/>
          <a:chExt cx="0" cy="0"/>
        </a:xfrm>
      </p:grpSpPr>
      <p:sp>
        <p:nvSpPr>
          <p:cNvPr id="2194" name="Google Shape;2194;p36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29 Week 19 and 20</a:t>
            </a:r>
            <a:endParaRPr dirty="0"/>
          </a:p>
        </p:txBody>
      </p:sp>
      <p:sp>
        <p:nvSpPr>
          <p:cNvPr id="2195" name="Google Shape;2195;p36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Landscaping</a:t>
            </a:r>
            <a:endParaRP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99"/>
        <p:cNvGrpSpPr/>
        <p:nvPr/>
      </p:nvGrpSpPr>
      <p:grpSpPr>
        <a:xfrm>
          <a:off x="0" y="0"/>
          <a:ext cx="0" cy="0"/>
          <a:chOff x="0" y="0"/>
          <a:chExt cx="0" cy="0"/>
        </a:xfrm>
      </p:grpSpPr>
      <p:sp>
        <p:nvSpPr>
          <p:cNvPr id="2200" name="Google Shape;2200;p36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201" name="Google Shape;2201;p36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a landscape plan</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List materials used for walkways and driveways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various features found in a landscape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between lawn planting methods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Discuss the importance of landscape maintenance</a:t>
            </a:r>
            <a:endParaRP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05"/>
        <p:cNvGrpSpPr/>
        <p:nvPr/>
      </p:nvGrpSpPr>
      <p:grpSpPr>
        <a:xfrm>
          <a:off x="0" y="0"/>
          <a:ext cx="0" cy="0"/>
          <a:chOff x="0" y="0"/>
          <a:chExt cx="0" cy="0"/>
        </a:xfrm>
      </p:grpSpPr>
      <p:sp>
        <p:nvSpPr>
          <p:cNvPr id="2206" name="Google Shape;2206;p36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What is Landscaping?</a:t>
            </a:r>
            <a:endParaRPr/>
          </a:p>
        </p:txBody>
      </p:sp>
      <p:sp>
        <p:nvSpPr>
          <p:cNvPr id="2207" name="Google Shape;2207;p36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Landscaping</a:t>
            </a:r>
            <a:r>
              <a:rPr lang="en-US" sz="3200" b="0" i="0" u="none">
                <a:solidFill>
                  <a:schemeClr val="dk1"/>
                </a:solidFill>
                <a:latin typeface="Arial"/>
                <a:ea typeface="Arial"/>
                <a:cs typeface="Arial"/>
                <a:sym typeface="Arial"/>
              </a:rPr>
              <a:t> is the process of designing, modifying, and maintaining an outdoor area. Landscaping makes a property more attractive.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Softscape </a:t>
            </a:r>
            <a:r>
              <a:rPr lang="en-US" sz="3200" b="0" i="0" u="none">
                <a:solidFill>
                  <a:schemeClr val="dk1"/>
                </a:solidFill>
                <a:latin typeface="Arial"/>
                <a:ea typeface="Arial"/>
                <a:cs typeface="Arial"/>
                <a:sym typeface="Arial"/>
              </a:rPr>
              <a:t>are the living materials (trees, plants, and lawns) in a landscape.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Hardscape </a:t>
            </a:r>
            <a:r>
              <a:rPr lang="en-US" sz="3200" b="0" i="0" u="none">
                <a:solidFill>
                  <a:schemeClr val="dk1"/>
                </a:solidFill>
                <a:latin typeface="Arial"/>
                <a:ea typeface="Arial"/>
                <a:cs typeface="Arial"/>
                <a:sym typeface="Arial"/>
              </a:rPr>
              <a:t>are the non living materials (concrete, bricks, and wood) in a landscape.</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11"/>
        <p:cNvGrpSpPr/>
        <p:nvPr/>
      </p:nvGrpSpPr>
      <p:grpSpPr>
        <a:xfrm>
          <a:off x="0" y="0"/>
          <a:ext cx="0" cy="0"/>
          <a:chOff x="0" y="0"/>
          <a:chExt cx="0" cy="0"/>
        </a:xfrm>
      </p:grpSpPr>
      <p:sp>
        <p:nvSpPr>
          <p:cNvPr id="2212" name="Google Shape;2212;p3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Landscape Plan</a:t>
            </a:r>
            <a:endParaRPr/>
          </a:p>
        </p:txBody>
      </p:sp>
      <p:sp>
        <p:nvSpPr>
          <p:cNvPr id="2213" name="Google Shape;2213;p36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architect will consider factors such as weather, soil, sunlight, and water access when designing the plan.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landscape plan shows the finished contour of the land, the type and placement of all plants, and hardscape features.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When the plan is approved the landscape architect makes a list of the needed materials.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Finally the workers implement the plan by errecting hardscaping, cultivating the soil, planting softscaping, and maintaining the site.</a:t>
            </a:r>
            <a:endParaRP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17"/>
        <p:cNvGrpSpPr/>
        <p:nvPr/>
      </p:nvGrpSpPr>
      <p:grpSpPr>
        <a:xfrm>
          <a:off x="0" y="0"/>
          <a:ext cx="0" cy="0"/>
          <a:chOff x="0" y="0"/>
          <a:chExt cx="0" cy="0"/>
        </a:xfrm>
      </p:grpSpPr>
      <p:sp>
        <p:nvSpPr>
          <p:cNvPr id="2218" name="Google Shape;2218;p3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Contouring the Site</a:t>
            </a:r>
            <a:endParaRPr/>
          </a:p>
        </p:txBody>
      </p:sp>
      <p:sp>
        <p:nvSpPr>
          <p:cNvPr id="2219" name="Google Shape;2219;p36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Contouring</a:t>
            </a:r>
            <a:r>
              <a:rPr lang="en-US" sz="2400" b="0" i="0" u="none">
                <a:solidFill>
                  <a:schemeClr val="dk1"/>
                </a:solidFill>
                <a:latin typeface="Arial"/>
                <a:ea typeface="Arial"/>
                <a:cs typeface="Arial"/>
                <a:sym typeface="Arial"/>
              </a:rPr>
              <a:t> the site involves shaping the site, mainly for appearance.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During the building process soil is compacted.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Compacted soil makes a good base for walkways and driveways.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Topsoil is the best soil for growing plants.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Bulldozers and graders are used to shape sites by moving, leveling, and mixing soil.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Small jobs can be done using shovels, rakes, and wheelbarrows.</a:t>
            </a:r>
            <a:endParaRP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23"/>
        <p:cNvGrpSpPr/>
        <p:nvPr/>
      </p:nvGrpSpPr>
      <p:grpSpPr>
        <a:xfrm>
          <a:off x="0" y="0"/>
          <a:ext cx="0" cy="0"/>
          <a:chOff x="0" y="0"/>
          <a:chExt cx="0" cy="0"/>
        </a:xfrm>
      </p:grpSpPr>
      <p:sp>
        <p:nvSpPr>
          <p:cNvPr id="2224" name="Google Shape;2224;p37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Erecting Hardscape</a:t>
            </a:r>
            <a:endParaRPr/>
          </a:p>
        </p:txBody>
      </p:sp>
      <p:sp>
        <p:nvSpPr>
          <p:cNvPr id="2225" name="Google Shape;2225;p37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Driveways are extensions of a street onto a site.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Low traffic </a:t>
            </a:r>
            <a:r>
              <a:rPr lang="en-US" sz="2400" b="1" i="0" u="none">
                <a:solidFill>
                  <a:schemeClr val="dk1"/>
                </a:solidFill>
                <a:latin typeface="Arial"/>
                <a:ea typeface="Arial"/>
                <a:cs typeface="Arial"/>
                <a:sym typeface="Arial"/>
              </a:rPr>
              <a:t>driveways</a:t>
            </a:r>
            <a:r>
              <a:rPr lang="en-US" sz="2400" b="0" i="0" u="none">
                <a:solidFill>
                  <a:schemeClr val="dk1"/>
                </a:solidFill>
                <a:latin typeface="Arial"/>
                <a:ea typeface="Arial"/>
                <a:cs typeface="Arial"/>
                <a:sym typeface="Arial"/>
              </a:rPr>
              <a:t> that service passenger cars usually can be made of gravel, brick, concrete, or asphalt.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Concrete </a:t>
            </a:r>
            <a:r>
              <a:rPr lang="en-US" sz="2400" b="1" i="0" u="none">
                <a:solidFill>
                  <a:schemeClr val="dk1"/>
                </a:solidFill>
                <a:latin typeface="Arial"/>
                <a:ea typeface="Arial"/>
                <a:cs typeface="Arial"/>
                <a:sym typeface="Arial"/>
              </a:rPr>
              <a:t>walkways</a:t>
            </a:r>
            <a:r>
              <a:rPr lang="en-US" sz="2400" b="0" i="0" u="none">
                <a:solidFill>
                  <a:schemeClr val="dk1"/>
                </a:solidFill>
                <a:latin typeface="Arial"/>
                <a:ea typeface="Arial"/>
                <a:cs typeface="Arial"/>
                <a:sym typeface="Arial"/>
              </a:rPr>
              <a:t> are durable and easy to build.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Pressure treated wood, stone, and brick can also be used to make walkways.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Features</a:t>
            </a:r>
            <a:r>
              <a:rPr lang="en-US" sz="2400" b="0" i="0" u="none">
                <a:solidFill>
                  <a:schemeClr val="dk1"/>
                </a:solidFill>
                <a:latin typeface="Arial"/>
                <a:ea typeface="Arial"/>
                <a:cs typeface="Arial"/>
                <a:sym typeface="Arial"/>
              </a:rPr>
              <a:t> are items such as lights, ponds, shelters, fountains and other items added to an outdoor site that are not part of the main structure.</a:t>
            </a:r>
            <a:endParaRP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29"/>
        <p:cNvGrpSpPr/>
        <p:nvPr/>
      </p:nvGrpSpPr>
      <p:grpSpPr>
        <a:xfrm>
          <a:off x="0" y="0"/>
          <a:ext cx="0" cy="0"/>
          <a:chOff x="0" y="0"/>
          <a:chExt cx="0" cy="0"/>
        </a:xfrm>
      </p:grpSpPr>
      <p:sp>
        <p:nvSpPr>
          <p:cNvPr id="2230" name="Google Shape;2230;p37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Planting Trees, Shrubs, and Other Plants</a:t>
            </a:r>
            <a:endParaRPr/>
          </a:p>
        </p:txBody>
      </p:sp>
      <p:sp>
        <p:nvSpPr>
          <p:cNvPr id="2231" name="Google Shape;2231;p37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Cultivation </a:t>
            </a:r>
            <a:r>
              <a:rPr lang="en-US" sz="2400" b="0" i="0" u="none">
                <a:solidFill>
                  <a:schemeClr val="dk1"/>
                </a:solidFill>
                <a:latin typeface="Arial"/>
                <a:ea typeface="Arial"/>
                <a:cs typeface="Arial"/>
                <a:sym typeface="Arial"/>
              </a:rPr>
              <a:t>is the preparation of the soil for planting.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Plants make a site and structure more attractive.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Trees, shrubs, and colorful flowers can transform an uninteresting plot of land into a beautiful living space.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Mulch</a:t>
            </a:r>
            <a:r>
              <a:rPr lang="en-US" sz="2400" b="0" i="0" u="none">
                <a:solidFill>
                  <a:schemeClr val="dk1"/>
                </a:solidFill>
                <a:latin typeface="Arial"/>
                <a:ea typeface="Arial"/>
                <a:cs typeface="Arial"/>
                <a:sym typeface="Arial"/>
              </a:rPr>
              <a:t> is a protective layer of material used to retain moisture, decrease erosion, and suppress weed growth.</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Ground Cover</a:t>
            </a:r>
            <a:r>
              <a:rPr lang="en-US" sz="2400" b="0" i="0" u="none">
                <a:solidFill>
                  <a:schemeClr val="dk1"/>
                </a:solidFill>
                <a:latin typeface="Arial"/>
                <a:ea typeface="Arial"/>
                <a:cs typeface="Arial"/>
                <a:sym typeface="Arial"/>
              </a:rPr>
              <a:t>: Low growing plants used to prevent soil erosion. The most common ground cover is grass.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Grass </a:t>
            </a:r>
            <a:r>
              <a:rPr lang="en-US" sz="2400" b="0" i="0" u="none">
                <a:solidFill>
                  <a:schemeClr val="dk1"/>
                </a:solidFill>
                <a:latin typeface="Arial"/>
                <a:ea typeface="Arial"/>
                <a:cs typeface="Arial"/>
                <a:sym typeface="Arial"/>
              </a:rPr>
              <a:t>is started by planting seed or installing sod.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1"/>
        <p:cNvGrpSpPr/>
        <p:nvPr/>
      </p:nvGrpSpPr>
      <p:grpSpPr>
        <a:xfrm>
          <a:off x="0" y="0"/>
          <a:ext cx="0" cy="0"/>
          <a:chOff x="0" y="0"/>
          <a:chExt cx="0" cy="0"/>
        </a:xfrm>
      </p:grpSpPr>
      <p:sp>
        <p:nvSpPr>
          <p:cNvPr id="292" name="Google Shape;292;p4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 Week 5 and 6</a:t>
            </a:r>
            <a:endParaRPr dirty="0"/>
          </a:p>
        </p:txBody>
      </p:sp>
      <p:sp>
        <p:nvSpPr>
          <p:cNvPr id="293" name="Google Shape;293;p4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Construction Safety</a:t>
            </a:r>
            <a:endParaRP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35"/>
        <p:cNvGrpSpPr/>
        <p:nvPr/>
      </p:nvGrpSpPr>
      <p:grpSpPr>
        <a:xfrm>
          <a:off x="0" y="0"/>
          <a:ext cx="0" cy="0"/>
          <a:chOff x="0" y="0"/>
          <a:chExt cx="0" cy="0"/>
        </a:xfrm>
      </p:grpSpPr>
      <p:sp>
        <p:nvSpPr>
          <p:cNvPr id="2236" name="Google Shape;2236;p3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Maintaining the Landscape</a:t>
            </a:r>
            <a:endParaRPr/>
          </a:p>
        </p:txBody>
      </p:sp>
      <p:sp>
        <p:nvSpPr>
          <p:cNvPr id="2237" name="Google Shape;2237;p37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Familiar </a:t>
            </a:r>
            <a:r>
              <a:rPr lang="en-US" sz="2800" b="1" i="0" u="none">
                <a:solidFill>
                  <a:schemeClr val="dk1"/>
                </a:solidFill>
                <a:latin typeface="Arial"/>
                <a:ea typeface="Arial"/>
                <a:cs typeface="Arial"/>
                <a:sym typeface="Arial"/>
              </a:rPr>
              <a:t>maintenance chores </a:t>
            </a:r>
            <a:r>
              <a:rPr lang="en-US" sz="2800" b="0" i="0" u="none">
                <a:solidFill>
                  <a:schemeClr val="dk1"/>
                </a:solidFill>
                <a:latin typeface="Arial"/>
                <a:ea typeface="Arial"/>
                <a:cs typeface="Arial"/>
                <a:sym typeface="Arial"/>
              </a:rPr>
              <a:t>include mowing lawns, weeding, and removing debris.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Walkways are swept to keep them clear for walking.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Pond water is tested for proper chemical balance.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Gazebos are cleaned and painted as needed.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Developing a maintenance schedule can ensure that routine tasks are completed and small repairs are made as needed.</a:t>
            </a:r>
            <a:endParaRP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41"/>
        <p:cNvGrpSpPr/>
        <p:nvPr/>
      </p:nvGrpSpPr>
      <p:grpSpPr>
        <a:xfrm>
          <a:off x="0" y="0"/>
          <a:ext cx="0" cy="0"/>
          <a:chOff x="0" y="0"/>
          <a:chExt cx="0" cy="0"/>
        </a:xfrm>
      </p:grpSpPr>
      <p:sp>
        <p:nvSpPr>
          <p:cNvPr id="2242" name="Google Shape;2242;p37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243" name="Google Shape;2243;p37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Landscaping</a:t>
            </a:r>
            <a:r>
              <a:rPr lang="en-US" sz="1600" b="0" i="0" u="none">
                <a:solidFill>
                  <a:schemeClr val="dk1"/>
                </a:solidFill>
                <a:latin typeface="Arial"/>
                <a:ea typeface="Arial"/>
                <a:cs typeface="Arial"/>
                <a:sym typeface="Arial"/>
              </a:rPr>
              <a:t> is the process of designing, modifying, and maintaining an outdoor area.</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Softscape </a:t>
            </a:r>
            <a:r>
              <a:rPr lang="en-US" sz="1600" b="0" i="0" u="none">
                <a:solidFill>
                  <a:schemeClr val="dk1"/>
                </a:solidFill>
                <a:latin typeface="Arial"/>
                <a:ea typeface="Arial"/>
                <a:cs typeface="Arial"/>
                <a:sym typeface="Arial"/>
              </a:rPr>
              <a:t>are the living materials (trees, plants, and lawns) in a landscape.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Hardscape </a:t>
            </a:r>
            <a:r>
              <a:rPr lang="en-US" sz="1600" b="0" i="0" u="none">
                <a:solidFill>
                  <a:schemeClr val="dk1"/>
                </a:solidFill>
                <a:latin typeface="Arial"/>
                <a:ea typeface="Arial"/>
                <a:cs typeface="Arial"/>
                <a:sym typeface="Arial"/>
              </a:rPr>
              <a:t>are the non living materials (concrete, bricks, and wood) in a landscape.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Contouring</a:t>
            </a:r>
            <a:r>
              <a:rPr lang="en-US" sz="1600" b="0" i="0" u="none">
                <a:solidFill>
                  <a:schemeClr val="dk1"/>
                </a:solidFill>
                <a:latin typeface="Arial"/>
                <a:ea typeface="Arial"/>
                <a:cs typeface="Arial"/>
                <a:sym typeface="Arial"/>
              </a:rPr>
              <a:t> the site involves shaping the site, mainly for appearance.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Features</a:t>
            </a:r>
            <a:r>
              <a:rPr lang="en-US" sz="1600" b="0" i="0" u="none">
                <a:solidFill>
                  <a:schemeClr val="dk1"/>
                </a:solidFill>
                <a:latin typeface="Arial"/>
                <a:ea typeface="Arial"/>
                <a:cs typeface="Arial"/>
                <a:sym typeface="Arial"/>
              </a:rPr>
              <a:t> are items such as lights, ponds, shelters, fountains and other items added to an outdoor site that are not part of the main structure.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Cultivation </a:t>
            </a:r>
            <a:r>
              <a:rPr lang="en-US" sz="1600" b="0" i="0" u="none">
                <a:solidFill>
                  <a:schemeClr val="dk1"/>
                </a:solidFill>
                <a:latin typeface="Arial"/>
                <a:ea typeface="Arial"/>
                <a:cs typeface="Arial"/>
                <a:sym typeface="Arial"/>
              </a:rPr>
              <a:t>is the preparation of the soil for planting.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Mulch</a:t>
            </a:r>
            <a:r>
              <a:rPr lang="en-US" sz="1600" b="0" i="0" u="none">
                <a:solidFill>
                  <a:schemeClr val="dk1"/>
                </a:solidFill>
                <a:latin typeface="Arial"/>
                <a:ea typeface="Arial"/>
                <a:cs typeface="Arial"/>
                <a:sym typeface="Arial"/>
              </a:rPr>
              <a:t> is a protective layer of material used to retain moisture, decrease erosion, and suppress weed growth.</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Ground Cover</a:t>
            </a:r>
            <a:r>
              <a:rPr lang="en-US" sz="1600" b="0" i="0" u="none">
                <a:solidFill>
                  <a:schemeClr val="dk1"/>
                </a:solidFill>
                <a:latin typeface="Arial"/>
                <a:ea typeface="Arial"/>
                <a:cs typeface="Arial"/>
                <a:sym typeface="Arial"/>
              </a:rPr>
              <a:t>: Low growing plants used to prevent soil erosion.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Grass </a:t>
            </a:r>
            <a:r>
              <a:rPr lang="en-US" sz="1600" b="0" i="0" u="none">
                <a:solidFill>
                  <a:schemeClr val="dk1"/>
                </a:solidFill>
                <a:latin typeface="Arial"/>
                <a:ea typeface="Arial"/>
                <a:cs typeface="Arial"/>
                <a:sym typeface="Arial"/>
              </a:rPr>
              <a:t>is started by planting seed or installing sod.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Familiar </a:t>
            </a:r>
            <a:r>
              <a:rPr lang="en-US" sz="1600" b="1" i="0" u="none">
                <a:solidFill>
                  <a:schemeClr val="dk1"/>
                </a:solidFill>
                <a:latin typeface="Arial"/>
                <a:ea typeface="Arial"/>
                <a:cs typeface="Arial"/>
                <a:sym typeface="Arial"/>
              </a:rPr>
              <a:t>maintenance chores </a:t>
            </a:r>
            <a:r>
              <a:rPr lang="en-US" sz="1600" b="0" i="0" u="none">
                <a:solidFill>
                  <a:schemeClr val="dk1"/>
                </a:solidFill>
                <a:latin typeface="Arial"/>
                <a:ea typeface="Arial"/>
                <a:cs typeface="Arial"/>
                <a:sym typeface="Arial"/>
              </a:rPr>
              <a:t>include mowing lawns, weeding, and removing debris.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Developing a maintenance schedule can ensure that routine tasks are completed and small repairs are made as needed.</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47"/>
        <p:cNvGrpSpPr/>
        <p:nvPr/>
      </p:nvGrpSpPr>
      <p:grpSpPr>
        <a:xfrm>
          <a:off x="0" y="0"/>
          <a:ext cx="0" cy="0"/>
          <a:chOff x="0" y="0"/>
          <a:chExt cx="0" cy="0"/>
        </a:xfrm>
      </p:grpSpPr>
      <p:sp>
        <p:nvSpPr>
          <p:cNvPr id="2248" name="Google Shape;2248;p37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30 Week 21 and 22</a:t>
            </a:r>
            <a:endParaRPr dirty="0"/>
          </a:p>
        </p:txBody>
      </p:sp>
      <p:sp>
        <p:nvSpPr>
          <p:cNvPr id="2249" name="Google Shape;2249;p37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Final Inspection, Contract Closing, and Project Transfer</a:t>
            </a:r>
            <a:endParaRP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53"/>
        <p:cNvGrpSpPr/>
        <p:nvPr/>
      </p:nvGrpSpPr>
      <p:grpSpPr>
        <a:xfrm>
          <a:off x="0" y="0"/>
          <a:ext cx="0" cy="0"/>
          <a:chOff x="0" y="0"/>
          <a:chExt cx="0" cy="0"/>
        </a:xfrm>
      </p:grpSpPr>
      <p:sp>
        <p:nvSpPr>
          <p:cNvPr id="2254" name="Google Shape;2254;p37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255" name="Google Shape;2255;p37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individuals who conduct inspections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List three things involved in an inspection</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Recall steps for resolving financial claims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List documents involved with financial claims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process for transferring ownership of a project</a:t>
            </a:r>
            <a:endParaRP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59"/>
        <p:cNvGrpSpPr/>
        <p:nvPr/>
      </p:nvGrpSpPr>
      <p:grpSpPr>
        <a:xfrm>
          <a:off x="0" y="0"/>
          <a:ext cx="0" cy="0"/>
          <a:chOff x="0" y="0"/>
          <a:chExt cx="0" cy="0"/>
        </a:xfrm>
      </p:grpSpPr>
      <p:sp>
        <p:nvSpPr>
          <p:cNvPr id="2260" name="Google Shape;2260;p37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2261" name="Google Shape;2261;p37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Throughout the construction process, the project </a:t>
            </a:r>
            <a:r>
              <a:rPr lang="en-US" sz="2400" b="1" i="0" u="none">
                <a:solidFill>
                  <a:schemeClr val="dk1"/>
                </a:solidFill>
                <a:latin typeface="Arial"/>
                <a:ea typeface="Arial"/>
                <a:cs typeface="Arial"/>
                <a:sym typeface="Arial"/>
              </a:rPr>
              <a:t>contract</a:t>
            </a:r>
            <a:r>
              <a:rPr lang="en-US" sz="2400" b="0" i="0" u="none">
                <a:solidFill>
                  <a:schemeClr val="dk1"/>
                </a:solidFill>
                <a:latin typeface="Arial"/>
                <a:ea typeface="Arial"/>
                <a:cs typeface="Arial"/>
                <a:sym typeface="Arial"/>
              </a:rPr>
              <a:t> is the guide.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The contract addresses</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Specifications for the project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Material, methods, and expected quality of work</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Process used to inspect and correct defects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Standards for paying bills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Issue of warranties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Method of final payment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project passes final inspection, ownership of the project is transferred from the contractor to the owner.</a:t>
            </a:r>
            <a:endParaRP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65"/>
        <p:cNvGrpSpPr/>
        <p:nvPr/>
      </p:nvGrpSpPr>
      <p:grpSpPr>
        <a:xfrm>
          <a:off x="0" y="0"/>
          <a:ext cx="0" cy="0"/>
          <a:chOff x="0" y="0"/>
          <a:chExt cx="0" cy="0"/>
        </a:xfrm>
      </p:grpSpPr>
      <p:sp>
        <p:nvSpPr>
          <p:cNvPr id="2266" name="Google Shape;2266;p37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Inspections</a:t>
            </a:r>
            <a:endParaRPr/>
          </a:p>
        </p:txBody>
      </p:sp>
      <p:sp>
        <p:nvSpPr>
          <p:cNvPr id="2267" name="Google Shape;2267;p37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Inspections are made throughout project construction.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Inspections begin with the set of plans and end with the final inspection.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Qualified inspectors </a:t>
            </a:r>
            <a:r>
              <a:rPr lang="en-US" sz="2000" b="0" i="0" u="none">
                <a:solidFill>
                  <a:schemeClr val="dk1"/>
                </a:solidFill>
                <a:latin typeface="Arial"/>
                <a:ea typeface="Arial"/>
                <a:cs typeface="Arial"/>
                <a:sym typeface="Arial"/>
              </a:rPr>
              <a:t>are experts in their field.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plumbing inspector has a thorough knowledge of plumbing code, plumbing materials, and installation methods.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Inspectors mainly look for three things</a:t>
            </a:r>
            <a:r>
              <a:rPr lang="en-US" sz="2000" b="0" i="0" u="none">
                <a:solidFill>
                  <a:schemeClr val="dk1"/>
                </a:solidFill>
                <a:latin typeface="Arial"/>
                <a:ea typeface="Arial"/>
                <a:cs typeface="Arial"/>
                <a:sym typeface="Arial"/>
              </a:rPr>
              <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That specified materials were used and the materials are appropriate for the job and meet code requirements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That the methods used were those specified in the contract.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That quality of work meets these contract specifications. This includes appearance of the finished product.</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71"/>
        <p:cNvGrpSpPr/>
        <p:nvPr/>
      </p:nvGrpSpPr>
      <p:grpSpPr>
        <a:xfrm>
          <a:off x="0" y="0"/>
          <a:ext cx="0" cy="0"/>
          <a:chOff x="0" y="0"/>
          <a:chExt cx="0" cy="0"/>
        </a:xfrm>
      </p:grpSpPr>
      <p:sp>
        <p:nvSpPr>
          <p:cNvPr id="2272" name="Google Shape;2272;p37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Final Inspection</a:t>
            </a:r>
            <a:endParaRPr/>
          </a:p>
        </p:txBody>
      </p:sp>
      <p:sp>
        <p:nvSpPr>
          <p:cNvPr id="2273" name="Google Shape;2273;p37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Final inspection involves five steps</a:t>
            </a:r>
            <a:r>
              <a:rPr lang="en-US" sz="2800" b="0" i="0" u="none">
                <a:solidFill>
                  <a:schemeClr val="dk1"/>
                </a:solidFill>
                <a:latin typeface="Arial"/>
                <a:ea typeface="Arial"/>
                <a:cs typeface="Arial"/>
                <a:sym typeface="Arial"/>
              </a:rPr>
              <a: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Reviewing standards in the contract, drawings and specifications.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Making an inspection based on these standards.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Creating a punch list  for defects that must be corrected by responsible party.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Making corrections  - inspectors approve corrected items.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Signing approval forms after final inspection.</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77"/>
        <p:cNvGrpSpPr/>
        <p:nvPr/>
      </p:nvGrpSpPr>
      <p:grpSpPr>
        <a:xfrm>
          <a:off x="0" y="0"/>
          <a:ext cx="0" cy="0"/>
          <a:chOff x="0" y="0"/>
          <a:chExt cx="0" cy="0"/>
        </a:xfrm>
      </p:grpSpPr>
      <p:sp>
        <p:nvSpPr>
          <p:cNvPr id="2278" name="Google Shape;2278;p37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Contract Closing</a:t>
            </a:r>
            <a:endParaRPr/>
          </a:p>
        </p:txBody>
      </p:sp>
      <p:sp>
        <p:nvSpPr>
          <p:cNvPr id="2279" name="Google Shape;2279;p37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Contract closing</a:t>
            </a:r>
            <a:r>
              <a:rPr lang="en-US" sz="2400" b="0" i="0" u="none">
                <a:solidFill>
                  <a:schemeClr val="dk1"/>
                </a:solidFill>
                <a:latin typeface="Arial"/>
                <a:ea typeface="Arial"/>
                <a:cs typeface="Arial"/>
                <a:sym typeface="Arial"/>
              </a:rPr>
              <a:t>: When all conditions of the contract are met, the owner makes the final payment to the contractor.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contractor provides signed approvals, releases, warranties, and manuals to the owner during the contract closing.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Approvals:</a:t>
            </a:r>
            <a:r>
              <a:rPr lang="en-US" sz="2400" b="0" i="0" u="none">
                <a:solidFill>
                  <a:schemeClr val="dk1"/>
                </a:solidFill>
                <a:latin typeface="Arial"/>
                <a:ea typeface="Arial"/>
                <a:cs typeface="Arial"/>
                <a:sym typeface="Arial"/>
              </a:rPr>
              <a:t> When the defects identified on the punch list have been corrected, an approval is prepared and signed.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approval states the beginning date for the warranties.</a:t>
            </a:r>
            <a:endParaRP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83"/>
        <p:cNvGrpSpPr/>
        <p:nvPr/>
      </p:nvGrpSpPr>
      <p:grpSpPr>
        <a:xfrm>
          <a:off x="0" y="0"/>
          <a:ext cx="0" cy="0"/>
          <a:chOff x="0" y="0"/>
          <a:chExt cx="0" cy="0"/>
        </a:xfrm>
      </p:grpSpPr>
      <p:sp>
        <p:nvSpPr>
          <p:cNvPr id="2284" name="Google Shape;2284;p38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Claims and Liens</a:t>
            </a:r>
            <a:endParaRPr/>
          </a:p>
        </p:txBody>
      </p:sp>
      <p:sp>
        <p:nvSpPr>
          <p:cNvPr id="2285" name="Google Shape;2285;p38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Claims</a:t>
            </a:r>
            <a:r>
              <a:rPr lang="en-US" sz="2400" b="0" i="0" u="none">
                <a:solidFill>
                  <a:schemeClr val="dk1"/>
                </a:solidFill>
                <a:latin typeface="Arial"/>
                <a:ea typeface="Arial"/>
                <a:cs typeface="Arial"/>
                <a:sym typeface="Arial"/>
              </a:rPr>
              <a:t> arise when more work is required than indicated in the contract.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first step is for the contractor to make a claim to the owner for additional money.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Legal action can be taken if a solution is not reached.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Liens</a:t>
            </a:r>
            <a:r>
              <a:rPr lang="en-US" sz="2400" b="0" i="0" u="none">
                <a:solidFill>
                  <a:schemeClr val="dk1"/>
                </a:solidFill>
                <a:latin typeface="Arial"/>
                <a:ea typeface="Arial"/>
                <a:cs typeface="Arial"/>
                <a:sym typeface="Arial"/>
              </a:rPr>
              <a:t>: Legal claims to property when an owner owes money on the property.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Plaintiff</a:t>
            </a:r>
            <a:r>
              <a:rPr lang="en-US" sz="2400" b="0" i="0" u="none">
                <a:solidFill>
                  <a:schemeClr val="dk1"/>
                </a:solidFill>
                <a:latin typeface="Arial"/>
                <a:ea typeface="Arial"/>
                <a:cs typeface="Arial"/>
                <a:sym typeface="Arial"/>
              </a:rPr>
              <a:t>: Legal action is taken by the person who is not paid.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Defendant</a:t>
            </a:r>
            <a:r>
              <a:rPr lang="en-US" sz="2400" b="0" i="0" u="none">
                <a:solidFill>
                  <a:schemeClr val="dk1"/>
                </a:solidFill>
                <a:latin typeface="Arial"/>
                <a:ea typeface="Arial"/>
                <a:cs typeface="Arial"/>
                <a:sym typeface="Arial"/>
              </a:rPr>
              <a:t>: The person being sued – in this case, the owner.</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89"/>
        <p:cNvGrpSpPr/>
        <p:nvPr/>
      </p:nvGrpSpPr>
      <p:grpSpPr>
        <a:xfrm>
          <a:off x="0" y="0"/>
          <a:ext cx="0" cy="0"/>
          <a:chOff x="0" y="0"/>
          <a:chExt cx="0" cy="0"/>
        </a:xfrm>
      </p:grpSpPr>
      <p:sp>
        <p:nvSpPr>
          <p:cNvPr id="2290" name="Google Shape;2290;p38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Warranties, Manuals, &amp; Foreclosure</a:t>
            </a:r>
            <a:endParaRPr/>
          </a:p>
        </p:txBody>
      </p:sp>
      <p:sp>
        <p:nvSpPr>
          <p:cNvPr id="2291" name="Google Shape;2291;p38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Warranty</a:t>
            </a:r>
            <a:r>
              <a:rPr lang="en-US" sz="2800" b="0" i="0" u="none">
                <a:solidFill>
                  <a:schemeClr val="dk1"/>
                </a:solidFill>
                <a:latin typeface="Arial"/>
                <a:ea typeface="Arial"/>
                <a:cs typeface="Arial"/>
                <a:sym typeface="Arial"/>
              </a:rPr>
              <a:t>: A warranty is a document guaranteeing there are no defects to a product.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warranty statement applies for a certain period of time.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Manuals</a:t>
            </a:r>
            <a:r>
              <a:rPr lang="en-US" sz="2800" b="0" i="0" u="none">
                <a:solidFill>
                  <a:schemeClr val="dk1"/>
                </a:solidFill>
                <a:latin typeface="Arial"/>
                <a:ea typeface="Arial"/>
                <a:cs typeface="Arial"/>
                <a:sym typeface="Arial"/>
              </a:rPr>
              <a:t>: Equipment suppliers provide manuals that explain how to operate and maintain the equipment.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Foreclosure</a:t>
            </a:r>
            <a:r>
              <a:rPr lang="en-US" sz="2800" b="0" i="0" u="none">
                <a:solidFill>
                  <a:schemeClr val="dk1"/>
                </a:solidFill>
                <a:latin typeface="Arial"/>
                <a:ea typeface="Arial"/>
                <a:cs typeface="Arial"/>
                <a:sym typeface="Arial"/>
              </a:rPr>
              <a:t>: legal process that transfers ownership of the property to the bank if the client fails to pay the mortgage.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7"/>
        <p:cNvGrpSpPr/>
        <p:nvPr/>
      </p:nvGrpSpPr>
      <p:grpSpPr>
        <a:xfrm>
          <a:off x="0" y="0"/>
          <a:ext cx="0" cy="0"/>
          <a:chOff x="0" y="0"/>
          <a:chExt cx="0" cy="0"/>
        </a:xfrm>
      </p:grpSpPr>
      <p:sp>
        <p:nvSpPr>
          <p:cNvPr id="298" name="Google Shape;298;p4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99" name="Google Shape;299;p4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Distinguish among building, plumbing, mechanical, and electrical codes.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Describe the purpose of the Americans with Disabilities Act.</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Discuss the role of attitude in job safety.</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Select appropriate clothing and protective devices for the job.</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Obtain safety information from Material Safety Data Sheets.</a:t>
            </a:r>
            <a:endParaRP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95"/>
        <p:cNvGrpSpPr/>
        <p:nvPr/>
      </p:nvGrpSpPr>
      <p:grpSpPr>
        <a:xfrm>
          <a:off x="0" y="0"/>
          <a:ext cx="0" cy="0"/>
          <a:chOff x="0" y="0"/>
          <a:chExt cx="0" cy="0"/>
        </a:xfrm>
      </p:grpSpPr>
      <p:sp>
        <p:nvSpPr>
          <p:cNvPr id="2296" name="Google Shape;2296;p38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Final Payment</a:t>
            </a:r>
            <a:endParaRPr/>
          </a:p>
        </p:txBody>
      </p:sp>
      <p:sp>
        <p:nvSpPr>
          <p:cNvPr id="2297" name="Google Shape;2297;p38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t>
            </a:r>
            <a:r>
              <a:rPr lang="en-US" sz="2400" b="1" i="0" u="none">
                <a:solidFill>
                  <a:schemeClr val="dk1"/>
                </a:solidFill>
                <a:latin typeface="Arial"/>
                <a:ea typeface="Arial"/>
                <a:cs typeface="Arial"/>
                <a:sym typeface="Arial"/>
              </a:rPr>
              <a:t>contract is complete </a:t>
            </a:r>
            <a:r>
              <a:rPr lang="en-US" sz="2400" b="0" i="0" u="none">
                <a:solidFill>
                  <a:schemeClr val="dk1"/>
                </a:solidFill>
                <a:latin typeface="Arial"/>
                <a:ea typeface="Arial"/>
                <a:cs typeface="Arial"/>
                <a:sym typeface="Arial"/>
              </a:rPr>
              <a:t>after: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work is finished.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Final inspection is completed.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Releases are signed.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Warranties are signed and manuals are delivered.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Certificate of completion is signed.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When these steps are complete, the owner makes the final payment.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Except for the warranties, the contractor’s responsibility ends.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01"/>
        <p:cNvGrpSpPr/>
        <p:nvPr/>
      </p:nvGrpSpPr>
      <p:grpSpPr>
        <a:xfrm>
          <a:off x="0" y="0"/>
          <a:ext cx="0" cy="0"/>
          <a:chOff x="0" y="0"/>
          <a:chExt cx="0" cy="0"/>
        </a:xfrm>
      </p:grpSpPr>
      <p:sp>
        <p:nvSpPr>
          <p:cNvPr id="2302" name="Google Shape;2302;p38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303" name="Google Shape;2303;p38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Throughout the construction process, the project </a:t>
            </a:r>
            <a:r>
              <a:rPr lang="en-US" sz="1200" b="1" i="0" u="none">
                <a:solidFill>
                  <a:schemeClr val="dk1"/>
                </a:solidFill>
                <a:latin typeface="Arial"/>
                <a:ea typeface="Arial"/>
                <a:cs typeface="Arial"/>
                <a:sym typeface="Arial"/>
              </a:rPr>
              <a:t>contract</a:t>
            </a:r>
            <a:r>
              <a:rPr lang="en-US" sz="1200" b="0" i="0" u="none">
                <a:solidFill>
                  <a:schemeClr val="dk1"/>
                </a:solidFill>
                <a:latin typeface="Arial"/>
                <a:ea typeface="Arial"/>
                <a:cs typeface="Arial"/>
                <a:sym typeface="Arial"/>
              </a:rPr>
              <a:t> is the guide.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Qualified inspectors </a:t>
            </a:r>
            <a:r>
              <a:rPr lang="en-US" sz="1200" b="0" i="0" u="none">
                <a:solidFill>
                  <a:schemeClr val="dk1"/>
                </a:solidFill>
                <a:latin typeface="Arial"/>
                <a:ea typeface="Arial"/>
                <a:cs typeface="Arial"/>
                <a:sym typeface="Arial"/>
              </a:rPr>
              <a:t>are experts in their field.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Inspectors mainly look for three things</a:t>
            </a:r>
            <a:r>
              <a:rPr lang="en-US" sz="1200" b="0" i="0" u="none">
                <a:solidFill>
                  <a:schemeClr val="dk1"/>
                </a:solidFill>
                <a:latin typeface="Arial"/>
                <a:ea typeface="Arial"/>
                <a:cs typeface="Arial"/>
                <a:sym typeface="Arial"/>
              </a:rPr>
              <a:t>: That specified materials were used and the materials are appropriate for the job and meet code requirements . That the methods used were those specified in the contract. That quality of work meets these contract specifications. This includes appearance of the finished product.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Final inspection involves five steps</a:t>
            </a:r>
            <a:r>
              <a:rPr lang="en-US" sz="1200" b="0" i="0" u="none">
                <a:solidFill>
                  <a:schemeClr val="dk1"/>
                </a:solidFill>
                <a:latin typeface="Arial"/>
                <a:ea typeface="Arial"/>
                <a:cs typeface="Arial"/>
                <a:sym typeface="Arial"/>
              </a:rPr>
              <a:t>: Reviewing standards in the contract, drawings and specifications. Making an inspection based on these standards. Creating a punch list  for defects that must be corrected by responsible party. Making corrections  - inspectors approve corrected items. Signing approval forms after final inspection.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Contract closing</a:t>
            </a:r>
            <a:r>
              <a:rPr lang="en-US" sz="1200" b="0" i="0" u="none">
                <a:solidFill>
                  <a:schemeClr val="dk1"/>
                </a:solidFill>
                <a:latin typeface="Arial"/>
                <a:ea typeface="Arial"/>
                <a:cs typeface="Arial"/>
                <a:sym typeface="Arial"/>
              </a:rPr>
              <a:t>: When all conditions of the contract are met, the owner makes the final payment to the contractor.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Claims</a:t>
            </a:r>
            <a:r>
              <a:rPr lang="en-US" sz="1200" b="0" i="0" u="none">
                <a:solidFill>
                  <a:schemeClr val="dk1"/>
                </a:solidFill>
                <a:latin typeface="Arial"/>
                <a:ea typeface="Arial"/>
                <a:cs typeface="Arial"/>
                <a:sym typeface="Arial"/>
              </a:rPr>
              <a:t> arise when more work is required than indicated in the contract.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Liens</a:t>
            </a:r>
            <a:r>
              <a:rPr lang="en-US" sz="1200" b="0" i="0" u="none">
                <a:solidFill>
                  <a:schemeClr val="dk1"/>
                </a:solidFill>
                <a:latin typeface="Arial"/>
                <a:ea typeface="Arial"/>
                <a:cs typeface="Arial"/>
                <a:sym typeface="Arial"/>
              </a:rPr>
              <a:t>: Legal claims to property when an owner owes money on the property.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Plaintiff</a:t>
            </a:r>
            <a:r>
              <a:rPr lang="en-US" sz="1200" b="0" i="0" u="none">
                <a:solidFill>
                  <a:schemeClr val="dk1"/>
                </a:solidFill>
                <a:latin typeface="Arial"/>
                <a:ea typeface="Arial"/>
                <a:cs typeface="Arial"/>
                <a:sym typeface="Arial"/>
              </a:rPr>
              <a:t>: Legal action is taken by the person who is not paid.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Defendant</a:t>
            </a:r>
            <a:r>
              <a:rPr lang="en-US" sz="1200" b="0" i="0" u="none">
                <a:solidFill>
                  <a:schemeClr val="dk1"/>
                </a:solidFill>
                <a:latin typeface="Arial"/>
                <a:ea typeface="Arial"/>
                <a:cs typeface="Arial"/>
                <a:sym typeface="Arial"/>
              </a:rPr>
              <a:t>: The person being sued – in this case, the owner.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Warranty</a:t>
            </a:r>
            <a:r>
              <a:rPr lang="en-US" sz="1200" b="0" i="0" u="none">
                <a:solidFill>
                  <a:schemeClr val="dk1"/>
                </a:solidFill>
                <a:latin typeface="Arial"/>
                <a:ea typeface="Arial"/>
                <a:cs typeface="Arial"/>
                <a:sym typeface="Arial"/>
              </a:rPr>
              <a:t>: A warranty is a document guaranteeing there are no defects to a product.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Manuals</a:t>
            </a:r>
            <a:r>
              <a:rPr lang="en-US" sz="1200" b="0" i="0" u="none">
                <a:solidFill>
                  <a:schemeClr val="dk1"/>
                </a:solidFill>
                <a:latin typeface="Arial"/>
                <a:ea typeface="Arial"/>
                <a:cs typeface="Arial"/>
                <a:sym typeface="Arial"/>
              </a:rPr>
              <a:t>: Equipment suppliers provide manuals that explain how to operate and maintain the equipment.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Foreclosure</a:t>
            </a:r>
            <a:r>
              <a:rPr lang="en-US" sz="1200" b="0" i="0" u="none">
                <a:solidFill>
                  <a:schemeClr val="dk1"/>
                </a:solidFill>
                <a:latin typeface="Arial"/>
                <a:ea typeface="Arial"/>
                <a:cs typeface="Arial"/>
                <a:sym typeface="Arial"/>
              </a:rPr>
              <a:t>: legal process that transfers ownership of the property to the bank if the client fails to pay the mortgage.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contract is complete </a:t>
            </a:r>
            <a:r>
              <a:rPr lang="en-US" sz="1200" b="0" i="0" u="none">
                <a:solidFill>
                  <a:schemeClr val="dk1"/>
                </a:solidFill>
                <a:latin typeface="Arial"/>
                <a:ea typeface="Arial"/>
                <a:cs typeface="Arial"/>
                <a:sym typeface="Arial"/>
              </a:rPr>
              <a:t>after: The work is finished. Final inspection is completed. Releases are signed. Warranties are signed and manuals are delivered. Certificate of completion is signed.</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07"/>
        <p:cNvGrpSpPr/>
        <p:nvPr/>
      </p:nvGrpSpPr>
      <p:grpSpPr>
        <a:xfrm>
          <a:off x="0" y="0"/>
          <a:ext cx="0" cy="0"/>
          <a:chOff x="0" y="0"/>
          <a:chExt cx="0" cy="0"/>
        </a:xfrm>
      </p:grpSpPr>
      <p:sp>
        <p:nvSpPr>
          <p:cNvPr id="2308" name="Google Shape;2308;p38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31 Week 23 and 24</a:t>
            </a:r>
            <a:endParaRPr dirty="0"/>
          </a:p>
        </p:txBody>
      </p:sp>
      <p:sp>
        <p:nvSpPr>
          <p:cNvPr id="2309" name="Google Shape;2309;p38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Project Operation, Maintenance, and Repair</a:t>
            </a:r>
            <a:endParaRP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13"/>
        <p:cNvGrpSpPr/>
        <p:nvPr/>
      </p:nvGrpSpPr>
      <p:grpSpPr>
        <a:xfrm>
          <a:off x="0" y="0"/>
          <a:ext cx="0" cy="0"/>
          <a:chOff x="0" y="0"/>
          <a:chExt cx="0" cy="0"/>
        </a:xfrm>
      </p:grpSpPr>
      <p:sp>
        <p:nvSpPr>
          <p:cNvPr id="2314" name="Google Shape;2314;p3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315" name="Google Shape;2315;p38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between operation, maintenance, and repair</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five systems that are a part of a construction project.</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between periodic maintenance and maintenance as needed.</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how rebuilding and replacing parts are related.</a:t>
            </a:r>
            <a:endParaRP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19"/>
        <p:cNvGrpSpPr/>
        <p:nvPr/>
      </p:nvGrpSpPr>
      <p:grpSpPr>
        <a:xfrm>
          <a:off x="0" y="0"/>
          <a:ext cx="0" cy="0"/>
          <a:chOff x="0" y="0"/>
          <a:chExt cx="0" cy="0"/>
        </a:xfrm>
      </p:grpSpPr>
      <p:sp>
        <p:nvSpPr>
          <p:cNvPr id="2320" name="Google Shape;2320;p38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Construction Project Operations</a:t>
            </a:r>
            <a:endParaRPr/>
          </a:p>
        </p:txBody>
      </p:sp>
      <p:sp>
        <p:nvSpPr>
          <p:cNvPr id="2321" name="Google Shape;2321;p38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Project Operations</a:t>
            </a:r>
            <a:r>
              <a:rPr lang="en-US" sz="3200" b="0" i="0" u="none">
                <a:solidFill>
                  <a:schemeClr val="dk1"/>
                </a:solidFill>
                <a:latin typeface="Arial"/>
                <a:ea typeface="Arial"/>
                <a:cs typeface="Arial"/>
                <a:sym typeface="Arial"/>
              </a:rPr>
              <a:t>: Tasks done to keep a project functioning as designed.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 general this work relates to </a:t>
            </a:r>
            <a:r>
              <a:rPr lang="en-US" sz="3200" b="1" i="0" u="none">
                <a:solidFill>
                  <a:schemeClr val="dk1"/>
                </a:solidFill>
                <a:latin typeface="Arial"/>
                <a:ea typeface="Arial"/>
                <a:cs typeface="Arial"/>
                <a:sym typeface="Arial"/>
              </a:rPr>
              <a:t>five systems </a:t>
            </a:r>
            <a:r>
              <a:rPr lang="en-US" sz="3200" b="0" i="0" u="none">
                <a:solidFill>
                  <a:schemeClr val="dk1"/>
                </a:solidFill>
                <a:latin typeface="Arial"/>
                <a:ea typeface="Arial"/>
                <a:cs typeface="Arial"/>
                <a:sym typeface="Arial"/>
              </a:rPr>
              <a:t>that may be part of the project: HVAC system, electrical system, communication system, plumbing system, and property protection system.</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25"/>
        <p:cNvGrpSpPr/>
        <p:nvPr/>
      </p:nvGrpSpPr>
      <p:grpSpPr>
        <a:xfrm>
          <a:off x="0" y="0"/>
          <a:ext cx="0" cy="0"/>
          <a:chOff x="0" y="0"/>
          <a:chExt cx="0" cy="0"/>
        </a:xfrm>
      </p:grpSpPr>
      <p:sp>
        <p:nvSpPr>
          <p:cNvPr id="2326" name="Google Shape;2326;p38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HVAC Systems</a:t>
            </a:r>
            <a:endParaRPr/>
          </a:p>
        </p:txBody>
      </p:sp>
      <p:sp>
        <p:nvSpPr>
          <p:cNvPr id="2327" name="Google Shape;2327;p38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Most HVAC systems have thermostatic controls that automatically regulate temperature within a structure.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Controls are manually adjusted to change between heating and cooling, and to change the temperature setting.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HVAC system filters need to be replaced periodically.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Filter replacement frequency depends on the type of filter used and amount of dust in the air.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Changes in sound made by the system may indicate need for repair or replacement of a component.</a:t>
            </a:r>
            <a:endParaRP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31"/>
        <p:cNvGrpSpPr/>
        <p:nvPr/>
      </p:nvGrpSpPr>
      <p:grpSpPr>
        <a:xfrm>
          <a:off x="0" y="0"/>
          <a:ext cx="0" cy="0"/>
          <a:chOff x="0" y="0"/>
          <a:chExt cx="0" cy="0"/>
        </a:xfrm>
      </p:grpSpPr>
      <p:sp>
        <p:nvSpPr>
          <p:cNvPr id="2332" name="Google Shape;2332;p38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Electrical System</a:t>
            </a:r>
            <a:endParaRPr/>
          </a:p>
        </p:txBody>
      </p:sp>
      <p:sp>
        <p:nvSpPr>
          <p:cNvPr id="2333" name="Google Shape;2333;p38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When a circuit is overloaded or an appliance is defective, a circuit breaker may be tripped.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In order to make a repair or replace an electrical appliance, it may be necessary to turn off a circuit.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Therefore it is important to know the location of the service panel, and identify the correct circuit breaker.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If a switch, outlet, or light is not working properly, the device must be repaired or replaced.</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37"/>
        <p:cNvGrpSpPr/>
        <p:nvPr/>
      </p:nvGrpSpPr>
      <p:grpSpPr>
        <a:xfrm>
          <a:off x="0" y="0"/>
          <a:ext cx="0" cy="0"/>
          <a:chOff x="0" y="0"/>
          <a:chExt cx="0" cy="0"/>
        </a:xfrm>
      </p:grpSpPr>
      <p:sp>
        <p:nvSpPr>
          <p:cNvPr id="2338" name="Google Shape;2338;p3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Communication Systems</a:t>
            </a:r>
            <a:endParaRPr/>
          </a:p>
        </p:txBody>
      </p:sp>
      <p:sp>
        <p:nvSpPr>
          <p:cNvPr id="2339" name="Google Shape;2339;p38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Communication wiring and devices allow users to make and receive calls, send and receive faxes, and transfer data. Operational computer networks permit transmission of data between computers.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When communication devices do not function properly, the problem may be in the device, the cabling in the building, or the network outside the building.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Identifying and correcting these problems is part of operating, maintaining, and repairing the communication system.</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43"/>
        <p:cNvGrpSpPr/>
        <p:nvPr/>
      </p:nvGrpSpPr>
      <p:grpSpPr>
        <a:xfrm>
          <a:off x="0" y="0"/>
          <a:ext cx="0" cy="0"/>
          <a:chOff x="0" y="0"/>
          <a:chExt cx="0" cy="0"/>
        </a:xfrm>
      </p:grpSpPr>
      <p:sp>
        <p:nvSpPr>
          <p:cNvPr id="2344" name="Google Shape;2344;p39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Plumbing System</a:t>
            </a:r>
            <a:endParaRPr/>
          </a:p>
        </p:txBody>
      </p:sp>
      <p:sp>
        <p:nvSpPr>
          <p:cNvPr id="2345" name="Google Shape;2345;p39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Turning a valve or faucet off or on is the simplest example of operating a plumbing system.</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Being observant for needed repairs, such as leaking valves or faucets, is also part of operating the plumbing system.</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Water softener controls must be set to regulate the timing of the regeneration process. Because salt is required for the regeneration process, more salt must be added periodically.</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49"/>
        <p:cNvGrpSpPr/>
        <p:nvPr/>
      </p:nvGrpSpPr>
      <p:grpSpPr>
        <a:xfrm>
          <a:off x="0" y="0"/>
          <a:ext cx="0" cy="0"/>
          <a:chOff x="0" y="0"/>
          <a:chExt cx="0" cy="0"/>
        </a:xfrm>
      </p:grpSpPr>
      <p:sp>
        <p:nvSpPr>
          <p:cNvPr id="2350" name="Google Shape;2350;p39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Property Protection Systems</a:t>
            </a:r>
            <a:endParaRPr/>
          </a:p>
        </p:txBody>
      </p:sp>
      <p:sp>
        <p:nvSpPr>
          <p:cNvPr id="2351" name="Google Shape;2351;p39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Locking windows and doors is the first level of security.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Alarm systems that detect forced entry are part of many security systems. Operating security systems involves arming and disarming the system.</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Individual smoke and heat sensors are mounted in critical locations and sound an alarm when triggered. If individual smoke and heat sensors are battery operated, replace the batteries as recommended. </a:t>
            </a: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03"/>
        <p:cNvGrpSpPr/>
        <p:nvPr/>
      </p:nvGrpSpPr>
      <p:grpSpPr>
        <a:xfrm>
          <a:off x="0" y="0"/>
          <a:ext cx="0" cy="0"/>
          <a:chOff x="0" y="0"/>
          <a:chExt cx="0" cy="0"/>
        </a:xfrm>
      </p:grpSpPr>
      <p:sp>
        <p:nvSpPr>
          <p:cNvPr id="304" name="Google Shape;304;p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Designing for Safety</a:t>
            </a:r>
            <a:endParaRPr/>
          </a:p>
        </p:txBody>
      </p:sp>
      <p:sp>
        <p:nvSpPr>
          <p:cNvPr id="305" name="Google Shape;305;p5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Workers in all industries must know the correct, safe way to perform their jobs.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Working safely is especially important for construction workers because they work with many dangerous tools and machinery, and in dangerous environments.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City, county, state, and federal governments enact and enforce rules specifying minimum safety standards for all types of construction structures.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This chapter concentrates on building codes that apply to residential and light construction.</a:t>
            </a:r>
            <a:endParaRP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55"/>
        <p:cNvGrpSpPr/>
        <p:nvPr/>
      </p:nvGrpSpPr>
      <p:grpSpPr>
        <a:xfrm>
          <a:off x="0" y="0"/>
          <a:ext cx="0" cy="0"/>
          <a:chOff x="0" y="0"/>
          <a:chExt cx="0" cy="0"/>
        </a:xfrm>
      </p:grpSpPr>
      <p:sp>
        <p:nvSpPr>
          <p:cNvPr id="2356" name="Google Shape;2356;p3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Construction Project Maintenance</a:t>
            </a:r>
            <a:endParaRPr/>
          </a:p>
        </p:txBody>
      </p:sp>
      <p:sp>
        <p:nvSpPr>
          <p:cNvPr id="2357" name="Google Shape;2357;p39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Property maintenance </a:t>
            </a:r>
            <a:r>
              <a:rPr lang="en-US" sz="1600" b="0" i="0" u="none">
                <a:solidFill>
                  <a:schemeClr val="dk1"/>
                </a:solidFill>
                <a:latin typeface="Arial"/>
                <a:ea typeface="Arial"/>
                <a:cs typeface="Arial"/>
                <a:sym typeface="Arial"/>
              </a:rPr>
              <a:t>involves daily activities that preserve the optimal appearance and functionality of the property.</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Housekeeping</a:t>
            </a:r>
            <a:r>
              <a:rPr lang="en-US" sz="1600" b="0" i="0" u="none">
                <a:solidFill>
                  <a:schemeClr val="dk1"/>
                </a:solidFill>
                <a:latin typeface="Arial"/>
                <a:ea typeface="Arial"/>
                <a:cs typeface="Arial"/>
                <a:sym typeface="Arial"/>
              </a:rPr>
              <a:t> involves routine tasks that must be done in order to maintain the integrity and appearance of buildings. Common tasks include washing floors and windows, dusting hard surfaces such as desks and tables, vacuuming upholstered furniture, washing and sanitizing bathrooms, and emptying trash cans.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Housekeeping also involves maintaining the exterior appearance. Common tasks include cutting lawns, watering grass and plants, and trimming bushes. Removing debris and cleaning walkways, driveways, and parking lots are also important.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Periodic maintenance </a:t>
            </a:r>
            <a:r>
              <a:rPr lang="en-US" sz="1600" b="0" i="0" u="none">
                <a:solidFill>
                  <a:schemeClr val="dk1"/>
                </a:solidFill>
                <a:latin typeface="Arial"/>
                <a:ea typeface="Arial"/>
                <a:cs typeface="Arial"/>
                <a:sym typeface="Arial"/>
              </a:rPr>
              <a:t>is done on a preset schedule. This type of maintenance is often less time consuming and less expensive than doing the work only when needed. Replacing furnace filters, and testing security systems may be included in this schedule.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Maintenance as needed </a:t>
            </a:r>
            <a:r>
              <a:rPr lang="en-US" sz="1600" b="0" i="0" u="none">
                <a:solidFill>
                  <a:schemeClr val="dk1"/>
                </a:solidFill>
                <a:latin typeface="Arial"/>
                <a:ea typeface="Arial"/>
                <a:cs typeface="Arial"/>
                <a:sym typeface="Arial"/>
              </a:rPr>
              <a:t>addresses problems that need immediate attention. Removing snow from sidewalks, driveways, and parking lots is an example of a task that is done as needed.</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61"/>
        <p:cNvGrpSpPr/>
        <p:nvPr/>
      </p:nvGrpSpPr>
      <p:grpSpPr>
        <a:xfrm>
          <a:off x="0" y="0"/>
          <a:ext cx="0" cy="0"/>
          <a:chOff x="0" y="0"/>
          <a:chExt cx="0" cy="0"/>
        </a:xfrm>
      </p:grpSpPr>
      <p:sp>
        <p:nvSpPr>
          <p:cNvPr id="2362" name="Google Shape;2362;p39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Construction Project Repair</a:t>
            </a:r>
            <a:endParaRPr/>
          </a:p>
        </p:txBody>
      </p:sp>
      <p:sp>
        <p:nvSpPr>
          <p:cNvPr id="2363" name="Google Shape;2363;p39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Project repair </a:t>
            </a:r>
            <a:r>
              <a:rPr lang="en-US" sz="2400" b="0" i="0" u="none">
                <a:solidFill>
                  <a:schemeClr val="dk1"/>
                </a:solidFill>
                <a:latin typeface="Arial"/>
                <a:ea typeface="Arial"/>
                <a:cs typeface="Arial"/>
                <a:sym typeface="Arial"/>
              </a:rPr>
              <a:t>involves rebuilding or replacing components that no longer work.</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Returning something to its original state is called </a:t>
            </a:r>
            <a:r>
              <a:rPr lang="en-US" sz="2400" b="1" i="0" u="none">
                <a:solidFill>
                  <a:schemeClr val="dk1"/>
                </a:solidFill>
                <a:latin typeface="Arial"/>
                <a:ea typeface="Arial"/>
                <a:cs typeface="Arial"/>
                <a:sym typeface="Arial"/>
              </a:rPr>
              <a:t>rebuilding</a:t>
            </a:r>
            <a:r>
              <a:rPr lang="en-US" sz="2400" b="0" i="0" u="none">
                <a:solidFill>
                  <a:schemeClr val="dk1"/>
                </a:solidFill>
                <a:latin typeface="Arial"/>
                <a:ea typeface="Arial"/>
                <a:cs typeface="Arial"/>
                <a:sym typeface="Arial"/>
              </a:rPr>
              <a:t>. Some mechanical devices can be disassembled, cleaned, lubricated, and reassembled.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 some cases, a problem can be solved by </a:t>
            </a:r>
            <a:r>
              <a:rPr lang="en-US" sz="2400" b="1" i="0" u="none">
                <a:solidFill>
                  <a:schemeClr val="dk1"/>
                </a:solidFill>
                <a:latin typeface="Arial"/>
                <a:ea typeface="Arial"/>
                <a:cs typeface="Arial"/>
                <a:sym typeface="Arial"/>
              </a:rPr>
              <a:t>replacing</a:t>
            </a:r>
            <a:r>
              <a:rPr lang="en-US" sz="2400" b="0" i="0" u="none">
                <a:solidFill>
                  <a:schemeClr val="dk1"/>
                </a:solidFill>
                <a:latin typeface="Arial"/>
                <a:ea typeface="Arial"/>
                <a:cs typeface="Arial"/>
                <a:sym typeface="Arial"/>
              </a:rPr>
              <a:t> parts. Examples include replacing broken glass, a defective electrical switch, or a broken door lock. </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67"/>
        <p:cNvGrpSpPr/>
        <p:nvPr/>
      </p:nvGrpSpPr>
      <p:grpSpPr>
        <a:xfrm>
          <a:off x="0" y="0"/>
          <a:ext cx="0" cy="0"/>
          <a:chOff x="0" y="0"/>
          <a:chExt cx="0" cy="0"/>
        </a:xfrm>
      </p:grpSpPr>
      <p:sp>
        <p:nvSpPr>
          <p:cNvPr id="2368" name="Google Shape;2368;p39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369" name="Google Shape;2369;p39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Project Operations</a:t>
            </a:r>
            <a:r>
              <a:rPr lang="en-US" sz="1200" b="0" i="0" u="none">
                <a:solidFill>
                  <a:schemeClr val="dk1"/>
                </a:solidFill>
                <a:latin typeface="Arial"/>
                <a:ea typeface="Arial"/>
                <a:cs typeface="Arial"/>
                <a:sym typeface="Arial"/>
              </a:rPr>
              <a:t>: Tasks done to keep a project functioning as designed.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In general this work relates to </a:t>
            </a:r>
            <a:r>
              <a:rPr lang="en-US" sz="1200" b="1" i="0" u="none">
                <a:solidFill>
                  <a:schemeClr val="dk1"/>
                </a:solidFill>
                <a:latin typeface="Arial"/>
                <a:ea typeface="Arial"/>
                <a:cs typeface="Arial"/>
                <a:sym typeface="Arial"/>
              </a:rPr>
              <a:t>five systems </a:t>
            </a:r>
            <a:r>
              <a:rPr lang="en-US" sz="1200" b="0" i="0" u="none">
                <a:solidFill>
                  <a:schemeClr val="dk1"/>
                </a:solidFill>
                <a:latin typeface="Arial"/>
                <a:ea typeface="Arial"/>
                <a:cs typeface="Arial"/>
                <a:sym typeface="Arial"/>
              </a:rPr>
              <a:t>that may be part of the project: HVAC system, electrical system, communication system, plumbing system, and property protection system.</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HVAC system filters need to be replaced periodically.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In order to make a repair or replace an electrical appliance, it may be necessary to turn off a circuit. Therefore it is important to know the location of the service panel, and identify the correct circuit breaker.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Being observant for needed repairs, such as leaking valves or faucets, is also part of operating the plumbing system.</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Locking windows and doors is the first level of security. Alarm systems that detect forced entry are part of many security systems. Individual smoke and heat sensors are mounted in critical locations and sound an alarm when triggered.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Property maintenance </a:t>
            </a:r>
            <a:r>
              <a:rPr lang="en-US" sz="1200" b="0" i="0" u="none">
                <a:solidFill>
                  <a:schemeClr val="dk1"/>
                </a:solidFill>
                <a:latin typeface="Arial"/>
                <a:ea typeface="Arial"/>
                <a:cs typeface="Arial"/>
                <a:sym typeface="Arial"/>
              </a:rPr>
              <a:t>involves daily activities that preserve the optimal appearance and functionality of the property.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Housekeeping</a:t>
            </a:r>
            <a:r>
              <a:rPr lang="en-US" sz="1200" b="0" i="0" u="none">
                <a:solidFill>
                  <a:schemeClr val="dk1"/>
                </a:solidFill>
                <a:latin typeface="Arial"/>
                <a:ea typeface="Arial"/>
                <a:cs typeface="Arial"/>
                <a:sym typeface="Arial"/>
              </a:rPr>
              <a:t> involves routine tasks that must be done in order to maintain the integrity and appearance of buildings. Common tasks include washing floors and windows, dusting hard surfaces such as desks and tables, vacuuming upholstered furniture, washing and sanitizing bathrooms, and emptying trash cans.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Periodic maintenance </a:t>
            </a:r>
            <a:r>
              <a:rPr lang="en-US" sz="1200" b="0" i="0" u="none">
                <a:solidFill>
                  <a:schemeClr val="dk1"/>
                </a:solidFill>
                <a:latin typeface="Arial"/>
                <a:ea typeface="Arial"/>
                <a:cs typeface="Arial"/>
                <a:sym typeface="Arial"/>
              </a:rPr>
              <a:t>is done on a preset schedule. This type of maintenance is often less time consuming and less expensive than doing the work only when needed.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Project repair </a:t>
            </a:r>
            <a:r>
              <a:rPr lang="en-US" sz="1200" b="0" i="0" u="none">
                <a:solidFill>
                  <a:schemeClr val="dk1"/>
                </a:solidFill>
                <a:latin typeface="Arial"/>
                <a:ea typeface="Arial"/>
                <a:cs typeface="Arial"/>
                <a:sym typeface="Arial"/>
              </a:rPr>
              <a:t>involves rebuilding or replacing components that no longer work. Returning something to its original state is called </a:t>
            </a:r>
            <a:r>
              <a:rPr lang="en-US" sz="1200" b="1" i="0" u="none">
                <a:solidFill>
                  <a:schemeClr val="dk1"/>
                </a:solidFill>
                <a:latin typeface="Arial"/>
                <a:ea typeface="Arial"/>
                <a:cs typeface="Arial"/>
                <a:sym typeface="Arial"/>
              </a:rPr>
              <a:t>rebuilding</a:t>
            </a:r>
            <a:r>
              <a:rPr lang="en-US" sz="1200" b="0" i="0" u="none">
                <a:solidFill>
                  <a:schemeClr val="dk1"/>
                </a:solidFill>
                <a:latin typeface="Arial"/>
                <a:ea typeface="Arial"/>
                <a:cs typeface="Arial"/>
                <a:sym typeface="Arial"/>
              </a:rPr>
              <a:t>. Some mechanical devices can be disassembled, cleaned, lubricated, and reassembled. In some cases, a problem can be solved by </a:t>
            </a:r>
            <a:r>
              <a:rPr lang="en-US" sz="1200" b="1" i="0" u="none">
                <a:solidFill>
                  <a:schemeClr val="dk1"/>
                </a:solidFill>
                <a:latin typeface="Arial"/>
                <a:ea typeface="Arial"/>
                <a:cs typeface="Arial"/>
                <a:sym typeface="Arial"/>
              </a:rPr>
              <a:t>replacing</a:t>
            </a:r>
            <a:r>
              <a:rPr lang="en-US" sz="1200" b="0" i="0" u="none">
                <a:solidFill>
                  <a:schemeClr val="dk1"/>
                </a:solidFill>
                <a:latin typeface="Arial"/>
                <a:ea typeface="Arial"/>
                <a:cs typeface="Arial"/>
                <a:sym typeface="Arial"/>
              </a:rPr>
              <a:t> parts. Examples include replacing broken glass, a defective electrical switch, or a broken door lock. </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73"/>
        <p:cNvGrpSpPr/>
        <p:nvPr/>
      </p:nvGrpSpPr>
      <p:grpSpPr>
        <a:xfrm>
          <a:off x="0" y="0"/>
          <a:ext cx="0" cy="0"/>
          <a:chOff x="0" y="0"/>
          <a:chExt cx="0" cy="0"/>
        </a:xfrm>
      </p:grpSpPr>
      <p:sp>
        <p:nvSpPr>
          <p:cNvPr id="2374" name="Google Shape;2374;p39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32 Week 25 and 26</a:t>
            </a:r>
            <a:endParaRPr dirty="0"/>
          </a:p>
        </p:txBody>
      </p:sp>
      <p:sp>
        <p:nvSpPr>
          <p:cNvPr id="2375" name="Google Shape;2375;p39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Remodeling Buildings</a:t>
            </a:r>
            <a:endParaRP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79"/>
        <p:cNvGrpSpPr/>
        <p:nvPr/>
      </p:nvGrpSpPr>
      <p:grpSpPr>
        <a:xfrm>
          <a:off x="0" y="0"/>
          <a:ext cx="0" cy="0"/>
          <a:chOff x="0" y="0"/>
          <a:chExt cx="0" cy="0"/>
        </a:xfrm>
      </p:grpSpPr>
      <p:sp>
        <p:nvSpPr>
          <p:cNvPr id="2380" name="Google Shape;2380;p39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381" name="Google Shape;2381;p39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Differentiate between remodeling and redecorating</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four common reasons to remodel</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Give examples of reusable and recyclable materials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Give examples of equipment that is added or replaced</a:t>
            </a:r>
            <a:endParaRP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85"/>
        <p:cNvGrpSpPr/>
        <p:nvPr/>
      </p:nvGrpSpPr>
      <p:grpSpPr>
        <a:xfrm>
          <a:off x="0" y="0"/>
          <a:ext cx="0" cy="0"/>
          <a:chOff x="0" y="0"/>
          <a:chExt cx="0" cy="0"/>
        </a:xfrm>
      </p:grpSpPr>
      <p:sp>
        <p:nvSpPr>
          <p:cNvPr id="2386" name="Google Shape;2386;p39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2387" name="Google Shape;2387;p39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Remodeling</a:t>
            </a:r>
            <a:r>
              <a:rPr lang="en-US" sz="3200" b="0" i="0" u="none">
                <a:solidFill>
                  <a:schemeClr val="dk1"/>
                </a:solidFill>
                <a:latin typeface="Arial"/>
                <a:ea typeface="Arial"/>
                <a:cs typeface="Arial"/>
                <a:sym typeface="Arial"/>
              </a:rPr>
              <a:t> means to alter the structure of a building.</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Walls are moved, doors are added, or rooflines are modified.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Redecorating </a:t>
            </a:r>
            <a:r>
              <a:rPr lang="en-US" sz="3200" b="0" i="0" u="none">
                <a:solidFill>
                  <a:schemeClr val="dk1"/>
                </a:solidFill>
                <a:latin typeface="Arial"/>
                <a:ea typeface="Arial"/>
                <a:cs typeface="Arial"/>
                <a:sym typeface="Arial"/>
              </a:rPr>
              <a:t>involves minor cosmetic changes to the existing structure such as painting, wallpapering, and reupholstering.</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Redecorating does not include changes to the basic structure.</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91"/>
        <p:cNvGrpSpPr/>
        <p:nvPr/>
      </p:nvGrpSpPr>
      <p:grpSpPr>
        <a:xfrm>
          <a:off x="0" y="0"/>
          <a:ext cx="0" cy="0"/>
          <a:chOff x="0" y="0"/>
          <a:chExt cx="0" cy="0"/>
        </a:xfrm>
      </p:grpSpPr>
      <p:sp>
        <p:nvSpPr>
          <p:cNvPr id="2392" name="Google Shape;2392;p39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Reasons for Remodeling</a:t>
            </a:r>
            <a:endParaRPr/>
          </a:p>
        </p:txBody>
      </p:sp>
      <p:sp>
        <p:nvSpPr>
          <p:cNvPr id="2393" name="Google Shape;2393;p39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There are four common reasons buildings are remodeled: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Owner’s needs have changed.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Additional space is needed.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Handicapped accessibility is needed.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Building use has changed.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Remodeling contractors perform the same duties as general contractors: prepare estimates; submit bids; negotiate contracts; hire workers; obtain building permits; purchase materials, tools, and equipment; negotiate subcontracts; and supervise site work.</a:t>
            </a:r>
            <a:endParaRP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97"/>
        <p:cNvGrpSpPr/>
        <p:nvPr/>
      </p:nvGrpSpPr>
      <p:grpSpPr>
        <a:xfrm>
          <a:off x="0" y="0"/>
          <a:ext cx="0" cy="0"/>
          <a:chOff x="0" y="0"/>
          <a:chExt cx="0" cy="0"/>
        </a:xfrm>
      </p:grpSpPr>
      <p:sp>
        <p:nvSpPr>
          <p:cNvPr id="2398" name="Google Shape;2398;p39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Remodeling Process</a:t>
            </a:r>
            <a:endParaRPr/>
          </a:p>
        </p:txBody>
      </p:sp>
      <p:sp>
        <p:nvSpPr>
          <p:cNvPr id="2399" name="Google Shape;2399;p39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remodeling process is essentially the same as the process for planning and constructing a new building.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architectural design process is used to prepare a plan for the work.</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For a simple project, the construction documents may be little more than a scale drawing showing the modifications.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major project that adds square footage to the building will require a complete set of plans and specifications.</a:t>
            </a:r>
            <a:endParaRP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03"/>
        <p:cNvGrpSpPr/>
        <p:nvPr/>
      </p:nvGrpSpPr>
      <p:grpSpPr>
        <a:xfrm>
          <a:off x="0" y="0"/>
          <a:ext cx="0" cy="0"/>
          <a:chOff x="0" y="0"/>
          <a:chExt cx="0" cy="0"/>
        </a:xfrm>
      </p:grpSpPr>
      <p:sp>
        <p:nvSpPr>
          <p:cNvPr id="2404" name="Google Shape;2404;p40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Site Preparation</a:t>
            </a:r>
            <a:endParaRPr/>
          </a:p>
        </p:txBody>
      </p:sp>
      <p:sp>
        <p:nvSpPr>
          <p:cNvPr id="2405" name="Google Shape;2405;p40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Areas of the building that will not be changed must be protected.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Access</a:t>
            </a:r>
            <a:r>
              <a:rPr lang="en-US" sz="2000" b="0" i="0" u="none">
                <a:solidFill>
                  <a:schemeClr val="dk1"/>
                </a:solidFill>
                <a:latin typeface="Arial"/>
                <a:ea typeface="Arial"/>
                <a:cs typeface="Arial"/>
                <a:sym typeface="Arial"/>
              </a:rPr>
              <a:t>: Provide easy access to the work area inside a building to minimize disruptions to the building occupants.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For their protection, keep building occupants away from the work area.</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Tape plastic sheets over interior doors to prevent dust and fumes from entering non work areas.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Isolate a forced air HVAC system in the work area from the remainder of the building to prevent dust and fumes from traveling through the ducts to other rooms.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Tape plastic sheets over registers in the work area to prevent this problem.</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Easy access to the work area also reduces the chance of damage to items transported to and from the work area.</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09"/>
        <p:cNvGrpSpPr/>
        <p:nvPr/>
      </p:nvGrpSpPr>
      <p:grpSpPr>
        <a:xfrm>
          <a:off x="0" y="0"/>
          <a:ext cx="0" cy="0"/>
          <a:chOff x="0" y="0"/>
          <a:chExt cx="0" cy="0"/>
        </a:xfrm>
      </p:grpSpPr>
      <p:sp>
        <p:nvSpPr>
          <p:cNvPr id="2410" name="Google Shape;2410;p40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Site Preparation</a:t>
            </a:r>
            <a:endParaRPr/>
          </a:p>
        </p:txBody>
      </p:sp>
      <p:sp>
        <p:nvSpPr>
          <p:cNvPr id="2411" name="Google Shape;2411;p40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Protection</a:t>
            </a:r>
            <a:r>
              <a:rPr lang="en-US" sz="1800" b="0" i="0" u="none">
                <a:solidFill>
                  <a:schemeClr val="dk1"/>
                </a:solidFill>
                <a:latin typeface="Arial"/>
                <a:ea typeface="Arial"/>
                <a:cs typeface="Arial"/>
                <a:sym typeface="Arial"/>
              </a:rPr>
              <a:t>: If workers must go through other parts of the building to access a work area, protect floors, walls, and ceilings.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Line a path through the building with drop cloths and protect critical areas with plywood sheets.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Remove and store expensive fixtures.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Utilities</a:t>
            </a:r>
            <a:r>
              <a:rPr lang="en-US" sz="1800" b="0" i="0" u="none">
                <a:solidFill>
                  <a:schemeClr val="dk1"/>
                </a:solidFill>
                <a:latin typeface="Arial"/>
                <a:ea typeface="Arial"/>
                <a:cs typeface="Arial"/>
                <a:sym typeface="Arial"/>
              </a:rPr>
              <a:t>:  Use dumpsters, trash bags, boxes, and trash cans to control and remove trash.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Sometimes a window can be removed to allow trash removal and material entry.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Electricity is needed to operate power tools and lights. Extension cords or temporary circuits may need to be installed.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Providing portable restroom facilities eliminates the need for workers to enter non work areas of buildings.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Portable fans improve working conditions during hot weather and may be needed to exhaust dust and fumes from the work area.</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09"/>
        <p:cNvGrpSpPr/>
        <p:nvPr/>
      </p:nvGrpSpPr>
      <p:grpSpPr>
        <a:xfrm>
          <a:off x="0" y="0"/>
          <a:ext cx="0" cy="0"/>
          <a:chOff x="0" y="0"/>
          <a:chExt cx="0" cy="0"/>
        </a:xfrm>
      </p:grpSpPr>
      <p:sp>
        <p:nvSpPr>
          <p:cNvPr id="310" name="Google Shape;310;p5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Codes</a:t>
            </a:r>
            <a:endParaRPr/>
          </a:p>
        </p:txBody>
      </p:sp>
      <p:sp>
        <p:nvSpPr>
          <p:cNvPr id="311" name="Google Shape;311;p5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Efforts have been made by various organizations to reduce the differences that exist among locally developed codes (fig 3-1, page 49).</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These organizations have developed </a:t>
            </a:r>
            <a:r>
              <a:rPr lang="en-US" sz="3200" b="1" i="0" u="none">
                <a:solidFill>
                  <a:schemeClr val="dk1"/>
                </a:solidFill>
                <a:latin typeface="Arial"/>
                <a:ea typeface="Arial"/>
                <a:cs typeface="Arial"/>
                <a:sym typeface="Arial"/>
              </a:rPr>
              <a:t>model codes </a:t>
            </a:r>
            <a:r>
              <a:rPr lang="en-US" sz="3200" b="0" i="0" u="none">
                <a:solidFill>
                  <a:schemeClr val="dk1"/>
                </a:solidFill>
                <a:latin typeface="Arial"/>
                <a:ea typeface="Arial"/>
                <a:cs typeface="Arial"/>
                <a:sym typeface="Arial"/>
              </a:rPr>
              <a:t>which are available for communities to adopt.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They have helped standardize construction to a degree.</a:t>
            </a:r>
            <a:endParaRP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15"/>
        <p:cNvGrpSpPr/>
        <p:nvPr/>
      </p:nvGrpSpPr>
      <p:grpSpPr>
        <a:xfrm>
          <a:off x="0" y="0"/>
          <a:ext cx="0" cy="0"/>
          <a:chOff x="0" y="0"/>
          <a:chExt cx="0" cy="0"/>
        </a:xfrm>
      </p:grpSpPr>
      <p:sp>
        <p:nvSpPr>
          <p:cNvPr id="2416" name="Google Shape;2416;p40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Site Preparation</a:t>
            </a:r>
            <a:endParaRPr/>
          </a:p>
        </p:txBody>
      </p:sp>
      <p:sp>
        <p:nvSpPr>
          <p:cNvPr id="2417" name="Google Shape;2417;p40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Parking and Storage</a:t>
            </a:r>
            <a:r>
              <a:rPr lang="en-US" sz="2800" b="0" i="0" u="none">
                <a:solidFill>
                  <a:schemeClr val="dk1"/>
                </a:solidFill>
                <a:latin typeface="Arial"/>
                <a:ea typeface="Arial"/>
                <a:cs typeface="Arial"/>
                <a:sym typeface="Arial"/>
              </a:rPr>
              <a:t>: Even a small remodeling job may require parking for several vehicles.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parking area nearest to the job may be used as a loading zone for delivery trucks and for waste dumpsters.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building occupants may need space to park or access to the garage.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plan needs to be worked out to minimize conflict and make the job run efficiently. </a:t>
            </a:r>
            <a:endParaRP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21"/>
        <p:cNvGrpSpPr/>
        <p:nvPr/>
      </p:nvGrpSpPr>
      <p:grpSpPr>
        <a:xfrm>
          <a:off x="0" y="0"/>
          <a:ext cx="0" cy="0"/>
          <a:chOff x="0" y="0"/>
          <a:chExt cx="0" cy="0"/>
        </a:xfrm>
      </p:grpSpPr>
      <p:sp>
        <p:nvSpPr>
          <p:cNvPr id="2422" name="Google Shape;2422;p40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Project Alterations</a:t>
            </a:r>
            <a:endParaRPr/>
          </a:p>
        </p:txBody>
      </p:sp>
      <p:sp>
        <p:nvSpPr>
          <p:cNvPr id="2423" name="Google Shape;2423;p40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Project alteration </a:t>
            </a:r>
            <a:r>
              <a:rPr lang="en-US" sz="1800" b="0" i="0" u="none">
                <a:solidFill>
                  <a:schemeClr val="dk1"/>
                </a:solidFill>
                <a:latin typeface="Arial"/>
                <a:ea typeface="Arial"/>
                <a:cs typeface="Arial"/>
                <a:sym typeface="Arial"/>
              </a:rPr>
              <a:t>includes removing, relocating, and adding components.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Removing Components: </a:t>
            </a:r>
            <a:r>
              <a:rPr lang="en-US" sz="1800" b="0" i="0" u="none">
                <a:solidFill>
                  <a:schemeClr val="dk1"/>
                </a:solidFill>
                <a:latin typeface="Arial"/>
                <a:ea typeface="Arial"/>
                <a:cs typeface="Arial"/>
                <a:sym typeface="Arial"/>
              </a:rPr>
              <a:t>Most remodeling jobs require the removal of some material for the desired change to be made.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During a bathroom remodel, the water supply to the lavatories, toilet, and tub must be turned off.</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Fixtures are disconnected from the water supply and DWV piping and then removed.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Once the fixtures are removed, the ends of the DWV piping must be capped or plugged to prevent sewer gas from entering the area.</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This is done in the reverse order in which the fixtures were installed.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Relocating Components: </a:t>
            </a:r>
            <a:r>
              <a:rPr lang="en-US" sz="1800" b="0" i="0" u="none">
                <a:solidFill>
                  <a:schemeClr val="dk1"/>
                </a:solidFill>
                <a:latin typeface="Arial"/>
                <a:ea typeface="Arial"/>
                <a:cs typeface="Arial"/>
                <a:sym typeface="Arial"/>
              </a:rPr>
              <a:t>It may be possible to reuse some of the material. Otherwise new material will be used.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Adding Components</a:t>
            </a:r>
            <a:r>
              <a:rPr lang="en-US" sz="1800" b="0" i="0" u="none">
                <a:solidFill>
                  <a:schemeClr val="dk1"/>
                </a:solidFill>
                <a:latin typeface="Arial"/>
                <a:ea typeface="Arial"/>
                <a:cs typeface="Arial"/>
                <a:sym typeface="Arial"/>
              </a:rPr>
              <a:t>: This work follows the same procedure in new construction.</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27"/>
        <p:cNvGrpSpPr/>
        <p:nvPr/>
      </p:nvGrpSpPr>
      <p:grpSpPr>
        <a:xfrm>
          <a:off x="0" y="0"/>
          <a:ext cx="0" cy="0"/>
          <a:chOff x="0" y="0"/>
          <a:chExt cx="0" cy="0"/>
        </a:xfrm>
      </p:grpSpPr>
      <p:sp>
        <p:nvSpPr>
          <p:cNvPr id="2428" name="Google Shape;2428;p40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Recycling Construction Materials</a:t>
            </a:r>
            <a:endParaRPr/>
          </a:p>
        </p:txBody>
      </p:sp>
      <p:sp>
        <p:nvSpPr>
          <p:cNvPr id="2429" name="Google Shape;2429;p40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Plumbing fixtures, cabinets, accessories, and light fixtures are things that are easily </a:t>
            </a:r>
            <a:r>
              <a:rPr lang="en-US" sz="3200" b="1" i="0" u="none">
                <a:solidFill>
                  <a:schemeClr val="dk1"/>
                </a:solidFill>
                <a:latin typeface="Arial"/>
                <a:ea typeface="Arial"/>
                <a:cs typeface="Arial"/>
                <a:sym typeface="Arial"/>
              </a:rPr>
              <a:t>recycled</a:t>
            </a:r>
            <a:r>
              <a:rPr lang="en-US" sz="3200" b="0" i="0" u="none">
                <a:solidFill>
                  <a:schemeClr val="dk1"/>
                </a:solidFill>
                <a:latin typeface="Arial"/>
                <a:ea typeface="Arial"/>
                <a:cs typeface="Arial"/>
                <a:sym typeface="Arial"/>
              </a:rPr>
              <a: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Cast iron and metal enameled tubs have some value as scrap metal.</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Copper plumbing, brass faucets and valves, and aluminum can all be recycled.</a:t>
            </a:r>
            <a:endParaRP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33"/>
        <p:cNvGrpSpPr/>
        <p:nvPr/>
      </p:nvGrpSpPr>
      <p:grpSpPr>
        <a:xfrm>
          <a:off x="0" y="0"/>
          <a:ext cx="0" cy="0"/>
          <a:chOff x="0" y="0"/>
          <a:chExt cx="0" cy="0"/>
        </a:xfrm>
      </p:grpSpPr>
      <p:sp>
        <p:nvSpPr>
          <p:cNvPr id="2434" name="Google Shape;2434;p40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Installations </a:t>
            </a:r>
            <a:endParaRPr/>
          </a:p>
        </p:txBody>
      </p:sp>
      <p:sp>
        <p:nvSpPr>
          <p:cNvPr id="2435" name="Google Shape;2435;p40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Adding Equipment</a:t>
            </a:r>
            <a:r>
              <a:rPr lang="en-US" sz="2800" b="0" i="0" u="none">
                <a:solidFill>
                  <a:schemeClr val="dk1"/>
                </a:solidFill>
                <a:latin typeface="Arial"/>
                <a:ea typeface="Arial"/>
                <a:cs typeface="Arial"/>
                <a:sym typeface="Arial"/>
              </a:rPr>
              <a:t>: Whole house air conditioning equipment can be installed in a home that previously only had window air conditioning units.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Replacing Equipment</a:t>
            </a:r>
            <a:r>
              <a:rPr lang="en-US" sz="2800" b="0" i="0" u="none">
                <a:solidFill>
                  <a:schemeClr val="dk1"/>
                </a:solidFill>
                <a:latin typeface="Arial"/>
                <a:ea typeface="Arial"/>
                <a:cs typeface="Arial"/>
                <a:sym typeface="Arial"/>
              </a:rPr>
              <a:t>: Stoves and refrigerators are commonly replaced as part of kitchen remodeling projects.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Adding an Item or Material</a:t>
            </a:r>
            <a:r>
              <a:rPr lang="en-US" sz="2800" b="0" i="0" u="none">
                <a:solidFill>
                  <a:schemeClr val="dk1"/>
                </a:solidFill>
                <a:latin typeface="Arial"/>
                <a:ea typeface="Arial"/>
                <a:cs typeface="Arial"/>
                <a:sym typeface="Arial"/>
              </a:rPr>
              <a:t>: Installing an island in a kitchen is an example of item being added.</a:t>
            </a:r>
            <a:endParaRP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39"/>
        <p:cNvGrpSpPr/>
        <p:nvPr/>
      </p:nvGrpSpPr>
      <p:grpSpPr>
        <a:xfrm>
          <a:off x="0" y="0"/>
          <a:ext cx="0" cy="0"/>
          <a:chOff x="0" y="0"/>
          <a:chExt cx="0" cy="0"/>
        </a:xfrm>
      </p:grpSpPr>
      <p:sp>
        <p:nvSpPr>
          <p:cNvPr id="2440" name="Google Shape;2440;p40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Restoring Structures</a:t>
            </a:r>
            <a:endParaRPr/>
          </a:p>
        </p:txBody>
      </p:sp>
      <p:sp>
        <p:nvSpPr>
          <p:cNvPr id="2441" name="Google Shape;2441;p40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Restoration </a:t>
            </a:r>
            <a:r>
              <a:rPr lang="en-US" sz="3200" b="0" i="0" u="none">
                <a:solidFill>
                  <a:schemeClr val="dk1"/>
                </a:solidFill>
                <a:latin typeface="Arial"/>
                <a:ea typeface="Arial"/>
                <a:cs typeface="Arial"/>
                <a:sym typeface="Arial"/>
              </a:rPr>
              <a:t>is a special type of remodel.</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objective of a restoration is to return an older building to its original condition.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Some salvage companies specialize in antique architectural components.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 some cases, it may be necessary to have replacement parts custom made.</a:t>
            </a:r>
            <a:endParaRP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45"/>
        <p:cNvGrpSpPr/>
        <p:nvPr/>
      </p:nvGrpSpPr>
      <p:grpSpPr>
        <a:xfrm>
          <a:off x="0" y="0"/>
          <a:ext cx="0" cy="0"/>
          <a:chOff x="0" y="0"/>
          <a:chExt cx="0" cy="0"/>
        </a:xfrm>
      </p:grpSpPr>
      <p:sp>
        <p:nvSpPr>
          <p:cNvPr id="2446" name="Google Shape;2446;p40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447" name="Google Shape;2447;p40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Remodeling</a:t>
            </a:r>
            <a:r>
              <a:rPr lang="en-US" sz="1200" b="0" i="0" u="none">
                <a:solidFill>
                  <a:schemeClr val="dk1"/>
                </a:solidFill>
                <a:latin typeface="Arial"/>
                <a:ea typeface="Arial"/>
                <a:cs typeface="Arial"/>
                <a:sym typeface="Arial"/>
              </a:rPr>
              <a:t> means to alter the structure of a building.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Redecorating </a:t>
            </a:r>
            <a:r>
              <a:rPr lang="en-US" sz="1200" b="0" i="0" u="none">
                <a:solidFill>
                  <a:schemeClr val="dk1"/>
                </a:solidFill>
                <a:latin typeface="Arial"/>
                <a:ea typeface="Arial"/>
                <a:cs typeface="Arial"/>
                <a:sym typeface="Arial"/>
              </a:rPr>
              <a:t>involves minor cosmetic changes to the existing structure such as painting, wallpapering, and reupholstering.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There are four common reasons buildings are remodeled: Owner’s needs have changed. Additional space is needed. Handicapped accessibility is needed. Building use has changed.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Remodeling contractors perform the same duties as general contractors: prepare estimates; submit bids; negotiate contracts; hire workers; obtain building permits; purchase materials, tools, and equipment; negotiate subcontracts; and supervise site work.</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Access</a:t>
            </a:r>
            <a:r>
              <a:rPr lang="en-US" sz="1200" b="0" i="0" u="none">
                <a:solidFill>
                  <a:schemeClr val="dk1"/>
                </a:solidFill>
                <a:latin typeface="Arial"/>
                <a:ea typeface="Arial"/>
                <a:cs typeface="Arial"/>
                <a:sym typeface="Arial"/>
              </a:rPr>
              <a:t>: Provide easy access to the work area inside a building to minimize disruptions to the building occupants. For their protection, keep building occupants away from the work area.</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Protection</a:t>
            </a:r>
            <a:r>
              <a:rPr lang="en-US" sz="1200" b="0" i="0" u="none">
                <a:solidFill>
                  <a:schemeClr val="dk1"/>
                </a:solidFill>
                <a:latin typeface="Arial"/>
                <a:ea typeface="Arial"/>
                <a:cs typeface="Arial"/>
                <a:sym typeface="Arial"/>
              </a:rPr>
              <a:t>: If workers must go through other parts of the building to access a work area, protect floors, walls, and ceilings. Line a path through the building with drop cloths and protect critical areas with plywood sheets.  Remove and store expensive fixtures.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Utilities</a:t>
            </a:r>
            <a:r>
              <a:rPr lang="en-US" sz="1200" b="0" i="0" u="none">
                <a:solidFill>
                  <a:schemeClr val="dk1"/>
                </a:solidFill>
                <a:latin typeface="Arial"/>
                <a:ea typeface="Arial"/>
                <a:cs typeface="Arial"/>
                <a:sym typeface="Arial"/>
              </a:rPr>
              <a:t>:  Use dumpsters, trash bags, boxes, and trash cans to control and remove trash.  Sometimes a window can be removed to allow trash removal and material entry.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Parking and Storage</a:t>
            </a:r>
            <a:r>
              <a:rPr lang="en-US" sz="1200" b="0" i="0" u="none">
                <a:solidFill>
                  <a:schemeClr val="dk1"/>
                </a:solidFill>
                <a:latin typeface="Arial"/>
                <a:ea typeface="Arial"/>
                <a:cs typeface="Arial"/>
                <a:sym typeface="Arial"/>
              </a:rPr>
              <a:t>: Even a small remodeling job may require parking for several vehicles. The parking area nearest to the job may be used as a loading zone for delivery trucks and for waste dumpsters.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Project alteration </a:t>
            </a:r>
            <a:r>
              <a:rPr lang="en-US" sz="1200" b="0" i="0" u="none">
                <a:solidFill>
                  <a:schemeClr val="dk1"/>
                </a:solidFill>
                <a:latin typeface="Arial"/>
                <a:ea typeface="Arial"/>
                <a:cs typeface="Arial"/>
                <a:sym typeface="Arial"/>
              </a:rPr>
              <a:t>includes removing, relocating, and adding components.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Removing Components: </a:t>
            </a:r>
            <a:r>
              <a:rPr lang="en-US" sz="1200" b="0" i="0" u="none">
                <a:solidFill>
                  <a:schemeClr val="dk1"/>
                </a:solidFill>
                <a:latin typeface="Arial"/>
                <a:ea typeface="Arial"/>
                <a:cs typeface="Arial"/>
                <a:sym typeface="Arial"/>
              </a:rPr>
              <a:t>Most remodeling jobs require the removal of some material for the desired change to be made. This is done in the reverse order in which the fixtures were installed.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Plumbing fixtures, cabinets, accessories, and light fixtures are things that are easily </a:t>
            </a:r>
            <a:r>
              <a:rPr lang="en-US" sz="1200" b="1" i="0" u="none">
                <a:solidFill>
                  <a:schemeClr val="dk1"/>
                </a:solidFill>
                <a:latin typeface="Arial"/>
                <a:ea typeface="Arial"/>
                <a:cs typeface="Arial"/>
                <a:sym typeface="Arial"/>
              </a:rPr>
              <a:t>recycled.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Restoration </a:t>
            </a:r>
            <a:r>
              <a:rPr lang="en-US" sz="1200" b="0" i="0" u="none">
                <a:solidFill>
                  <a:schemeClr val="dk1"/>
                </a:solidFill>
                <a:latin typeface="Arial"/>
                <a:ea typeface="Arial"/>
                <a:cs typeface="Arial"/>
                <a:sym typeface="Arial"/>
              </a:rPr>
              <a:t>is a special type of remodel. The objective of a restoration is to return an older building to its original condition.</a:t>
            </a:r>
            <a:endParaRPr/>
          </a:p>
          <a:p>
            <a:pPr marL="342900" marR="0" lvl="0" indent="-266700" algn="l" rtl="0">
              <a:lnSpc>
                <a:spcPct val="100000"/>
              </a:lnSpc>
              <a:spcBef>
                <a:spcPts val="240"/>
              </a:spcBef>
              <a:spcAft>
                <a:spcPts val="0"/>
              </a:spcAft>
              <a:buClr>
                <a:schemeClr val="dk1"/>
              </a:buClr>
              <a:buSzPts val="1200"/>
              <a:buFont typeface="Arial"/>
              <a:buNone/>
            </a:pPr>
            <a:endParaRPr sz="1200" b="1"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51"/>
        <p:cNvGrpSpPr/>
        <p:nvPr/>
      </p:nvGrpSpPr>
      <p:grpSpPr>
        <a:xfrm>
          <a:off x="0" y="0"/>
          <a:ext cx="0" cy="0"/>
          <a:chOff x="0" y="0"/>
          <a:chExt cx="0" cy="0"/>
        </a:xfrm>
      </p:grpSpPr>
      <p:sp>
        <p:nvSpPr>
          <p:cNvPr id="2452" name="Google Shape;2452;p40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33 Week 27 and 28</a:t>
            </a:r>
            <a:endParaRPr dirty="0"/>
          </a:p>
        </p:txBody>
      </p:sp>
      <p:sp>
        <p:nvSpPr>
          <p:cNvPr id="2453" name="Google Shape;2453;p40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Dam Construction</a:t>
            </a:r>
            <a:endParaRP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57"/>
        <p:cNvGrpSpPr/>
        <p:nvPr/>
      </p:nvGrpSpPr>
      <p:grpSpPr>
        <a:xfrm>
          <a:off x="0" y="0"/>
          <a:ext cx="0" cy="0"/>
          <a:chOff x="0" y="0"/>
          <a:chExt cx="0" cy="0"/>
        </a:xfrm>
      </p:grpSpPr>
      <p:sp>
        <p:nvSpPr>
          <p:cNvPr id="2458" name="Google Shape;2458;p40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459" name="Google Shape;2459;p40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Give reasons why dams are constructed</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process of planning and designing dams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features of dams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process of building dams</a:t>
            </a:r>
            <a:endParaRP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63"/>
        <p:cNvGrpSpPr/>
        <p:nvPr/>
      </p:nvGrpSpPr>
      <p:grpSpPr>
        <a:xfrm>
          <a:off x="0" y="0"/>
          <a:ext cx="0" cy="0"/>
          <a:chOff x="0" y="0"/>
          <a:chExt cx="0" cy="0"/>
        </a:xfrm>
      </p:grpSpPr>
      <p:sp>
        <p:nvSpPr>
          <p:cNvPr id="2464" name="Google Shape;2464;p4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2465" name="Google Shape;2465;p41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a:t>
            </a:r>
            <a:r>
              <a:rPr lang="en-US" sz="2800" b="1" i="0" u="none">
                <a:solidFill>
                  <a:schemeClr val="dk1"/>
                </a:solidFill>
                <a:latin typeface="Arial"/>
                <a:ea typeface="Arial"/>
                <a:cs typeface="Arial"/>
                <a:sym typeface="Arial"/>
              </a:rPr>
              <a:t>dam</a:t>
            </a:r>
            <a:r>
              <a:rPr lang="en-US" sz="2800" b="0" i="0" u="none">
                <a:solidFill>
                  <a:schemeClr val="dk1"/>
                </a:solidFill>
                <a:latin typeface="Arial"/>
                <a:ea typeface="Arial"/>
                <a:cs typeface="Arial"/>
                <a:sym typeface="Arial"/>
              </a:rPr>
              <a:t> is a barrier that contains a body of water.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stored water can be piped to a city or used to irrigate crops.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Multipurpose dam projects </a:t>
            </a:r>
            <a:r>
              <a:rPr lang="en-US" sz="2800" b="0" i="0" u="none">
                <a:solidFill>
                  <a:schemeClr val="dk1"/>
                </a:solidFill>
                <a:latin typeface="Arial"/>
                <a:ea typeface="Arial"/>
                <a:cs typeface="Arial"/>
                <a:sym typeface="Arial"/>
              </a:rPr>
              <a:t>are dams that serve more than one purpose.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Dams are built to provide a reliable water supply, provide flood control, maintain downstream flow during dry season, control erosion, generate electricity, and provide recreation.</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69"/>
        <p:cNvGrpSpPr/>
        <p:nvPr/>
      </p:nvGrpSpPr>
      <p:grpSpPr>
        <a:xfrm>
          <a:off x="0" y="0"/>
          <a:ext cx="0" cy="0"/>
          <a:chOff x="0" y="0"/>
          <a:chExt cx="0" cy="0"/>
        </a:xfrm>
      </p:grpSpPr>
      <p:sp>
        <p:nvSpPr>
          <p:cNvPr id="2470" name="Google Shape;2470;p4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Purposes of Dams</a:t>
            </a:r>
            <a:endParaRPr/>
          </a:p>
        </p:txBody>
      </p:sp>
      <p:sp>
        <p:nvSpPr>
          <p:cNvPr id="2471" name="Google Shape;2471;p41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Many cities rely on reservoirs for their water supplies.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Another reason for building dams is to control flooding along the river or stream below the dam.</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Outlet works </a:t>
            </a:r>
            <a:r>
              <a:rPr lang="en-US" sz="2000" b="0" i="0" u="none">
                <a:solidFill>
                  <a:schemeClr val="dk1"/>
                </a:solidFill>
                <a:latin typeface="Arial"/>
                <a:ea typeface="Arial"/>
                <a:cs typeface="Arial"/>
                <a:sym typeface="Arial"/>
              </a:rPr>
              <a:t>are devices used to regulate the flow of water downstream from the dam and control the level of water in the reservoir.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dam can maintain a steady flow of water downstream during dry periods.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By controlling the flow of water downstream from the dam, soil erosion is reduced.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Hydroelectric plant: is an electric generating facility that is powered by water pressure.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Reservoirs can be used for activities such as boating, swimming, fishing, and waterskiing.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9"/>
        <p:cNvGrpSpPr/>
        <p:nvPr/>
      </p:nvGrpSpPr>
      <p:grpSpPr>
        <a:xfrm>
          <a:off x="0" y="0"/>
          <a:ext cx="0" cy="0"/>
          <a:chOff x="0" y="0"/>
          <a:chExt cx="0" cy="0"/>
        </a:xfrm>
      </p:grpSpPr>
      <p:sp>
        <p:nvSpPr>
          <p:cNvPr id="100" name="Google Shape;100;p1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dirty="0"/>
              <a:t>Construction Design Technology </a:t>
            </a:r>
            <a:br>
              <a:rPr lang="en-US" dirty="0"/>
            </a:br>
            <a:r>
              <a:rPr lang="en-US" dirty="0"/>
              <a:t>Chapter 1 </a:t>
            </a:r>
            <a:r>
              <a:rPr lang="en-US" sz="4400" b="0" i="0" u="none" dirty="0">
                <a:solidFill>
                  <a:schemeClr val="dk2"/>
                </a:solidFill>
                <a:latin typeface="Arial"/>
                <a:ea typeface="Arial"/>
                <a:cs typeface="Arial"/>
                <a:sym typeface="Arial"/>
              </a:rPr>
              <a:t>Week 1and 2</a:t>
            </a:r>
            <a:endParaRPr dirty="0"/>
          </a:p>
        </p:txBody>
      </p:sp>
      <p:sp>
        <p:nvSpPr>
          <p:cNvPr id="101" name="Google Shape;101;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dirty="0">
                <a:solidFill>
                  <a:schemeClr val="dk1"/>
                </a:solidFill>
                <a:latin typeface="Arial"/>
                <a:ea typeface="Arial"/>
                <a:cs typeface="Arial"/>
                <a:sym typeface="Arial"/>
              </a:rPr>
              <a:t>What is Construction Technology</a:t>
            </a:r>
            <a:endParaRPr dirty="0"/>
          </a:p>
        </p:txBody>
      </p:sp>
      <p:pic>
        <p:nvPicPr>
          <p:cNvPr id="1026" name="Picture 2" descr="Collingswood High School">
            <a:extLst>
              <a:ext uri="{FF2B5EF4-FFF2-40B4-BE49-F238E27FC236}">
                <a16:creationId xmlns:a16="http://schemas.microsoft.com/office/drawing/2014/main" id="{D2C0B17B-5AAD-4667-9866-54BDA6105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825" y="4735625"/>
            <a:ext cx="1806349" cy="18063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15"/>
        <p:cNvGrpSpPr/>
        <p:nvPr/>
      </p:nvGrpSpPr>
      <p:grpSpPr>
        <a:xfrm>
          <a:off x="0" y="0"/>
          <a:ext cx="0" cy="0"/>
          <a:chOff x="0" y="0"/>
          <a:chExt cx="0" cy="0"/>
        </a:xfrm>
      </p:grpSpPr>
      <p:sp>
        <p:nvSpPr>
          <p:cNvPr id="316" name="Google Shape;316;p5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Building Codes</a:t>
            </a:r>
            <a:endParaRPr/>
          </a:p>
        </p:txBody>
      </p:sp>
      <p:sp>
        <p:nvSpPr>
          <p:cNvPr id="317" name="Google Shape;317;p5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building permit must be obtained from the local building authority before construction can begin.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Subsequent inspections are usually required during construction. Commonly inspected construction objects include foundation, framing, and the finished building.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All parts of the building are inspected before occupancy is allowed.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It will be important that you become familiar with your local building code.</a:t>
            </a:r>
            <a:endParaRP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75"/>
        <p:cNvGrpSpPr/>
        <p:nvPr/>
      </p:nvGrpSpPr>
      <p:grpSpPr>
        <a:xfrm>
          <a:off x="0" y="0"/>
          <a:ext cx="0" cy="0"/>
          <a:chOff x="0" y="0"/>
          <a:chExt cx="0" cy="0"/>
        </a:xfrm>
      </p:grpSpPr>
      <p:sp>
        <p:nvSpPr>
          <p:cNvPr id="2476" name="Google Shape;2476;p4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People Who Build Dams</a:t>
            </a:r>
            <a:endParaRPr/>
          </a:p>
        </p:txBody>
      </p:sp>
      <p:sp>
        <p:nvSpPr>
          <p:cNvPr id="2477" name="Google Shape;2477;p41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farmer may have a small earth dam built across a stream to store water for livestock.</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Cities build dams to store water for residential and industrial uses.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Several cities or counties may form a special district to construct a dam for water supply, flood control or recreation.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Civil engineers design dams with the assistance from mechanical and electrical engineers and agronomists (specialists in soil and crops).</a:t>
            </a:r>
            <a:endParaRP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81"/>
        <p:cNvGrpSpPr/>
        <p:nvPr/>
      </p:nvGrpSpPr>
      <p:grpSpPr>
        <a:xfrm>
          <a:off x="0" y="0"/>
          <a:ext cx="0" cy="0"/>
          <a:chOff x="0" y="0"/>
          <a:chExt cx="0" cy="0"/>
        </a:xfrm>
      </p:grpSpPr>
      <p:sp>
        <p:nvSpPr>
          <p:cNvPr id="2482" name="Google Shape;2482;p4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Planning and Designing Dams</a:t>
            </a:r>
            <a:endParaRPr/>
          </a:p>
        </p:txBody>
      </p:sp>
      <p:sp>
        <p:nvSpPr>
          <p:cNvPr id="2483" name="Google Shape;2483;p4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first step in planning a large dam and reservoir project is to conduct a feasibility study.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Public hearings allow citizens to participate in the planning process.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Possible sites for the dam are selected.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General designs and cost estimates are prepared.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Environmental impact statements are required by federal law when there is a possibility that the proposed project will do serious damage to the natural environment.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cost-benefit analysis is prepared to evaluate both the costs and benefits of the project.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preferred site for a dam is where the river valley narrows.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valley upstream should be much wider to hold a large volume of water.</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87"/>
        <p:cNvGrpSpPr/>
        <p:nvPr/>
      </p:nvGrpSpPr>
      <p:grpSpPr>
        <a:xfrm>
          <a:off x="0" y="0"/>
          <a:ext cx="0" cy="0"/>
          <a:chOff x="0" y="0"/>
          <a:chExt cx="0" cy="0"/>
        </a:xfrm>
      </p:grpSpPr>
      <p:sp>
        <p:nvSpPr>
          <p:cNvPr id="2488" name="Google Shape;2488;p4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Features of Dams</a:t>
            </a:r>
            <a:endParaRPr/>
          </a:p>
        </p:txBody>
      </p:sp>
      <p:sp>
        <p:nvSpPr>
          <p:cNvPr id="2489" name="Google Shape;2489;p4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Major dams have an earth embankment or concrete structure to hold water in the reservoir, concrete and steel outlet works, and a spillway.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Steel gates control the water level of the reservoir.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outlet works often include a hydroelectric generating plant.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spillway allows excess water to flow from the reservoir and prevents the dam from overflowing.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Some dams include locks that raise and lower boats navigating the river.</a:t>
            </a:r>
            <a:endParaRP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93"/>
        <p:cNvGrpSpPr/>
        <p:nvPr/>
      </p:nvGrpSpPr>
      <p:grpSpPr>
        <a:xfrm>
          <a:off x="0" y="0"/>
          <a:ext cx="0" cy="0"/>
          <a:chOff x="0" y="0"/>
          <a:chExt cx="0" cy="0"/>
        </a:xfrm>
      </p:grpSpPr>
      <p:sp>
        <p:nvSpPr>
          <p:cNvPr id="2494" name="Google Shape;2494;p4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Land Acquisition</a:t>
            </a:r>
            <a:endParaRPr/>
          </a:p>
        </p:txBody>
      </p:sp>
      <p:sp>
        <p:nvSpPr>
          <p:cNvPr id="2495" name="Google Shape;2495;p41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Land acquisition for a large dam can take several years to complete.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Land for the dam and access roads is purchased first.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Land for the reservoir and for relocation of roads, utilities, and homes is purchased as needed.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government may exercise its </a:t>
            </a:r>
            <a:r>
              <a:rPr lang="en-US" sz="2800" b="1" i="0" u="none">
                <a:solidFill>
                  <a:schemeClr val="dk1"/>
                </a:solidFill>
                <a:latin typeface="Arial"/>
                <a:ea typeface="Arial"/>
                <a:cs typeface="Arial"/>
                <a:sym typeface="Arial"/>
              </a:rPr>
              <a:t>power of eminent domain </a:t>
            </a:r>
            <a:r>
              <a:rPr lang="en-US" sz="2800" b="0" i="0" u="none">
                <a:solidFill>
                  <a:schemeClr val="dk1"/>
                </a:solidFill>
                <a:latin typeface="Arial"/>
                <a:ea typeface="Arial"/>
                <a:cs typeface="Arial"/>
                <a:sym typeface="Arial"/>
              </a:rPr>
              <a:t>to acquire private land when an owner is unwilling to sell.</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99"/>
        <p:cNvGrpSpPr/>
        <p:nvPr/>
      </p:nvGrpSpPr>
      <p:grpSpPr>
        <a:xfrm>
          <a:off x="0" y="0"/>
          <a:ext cx="0" cy="0"/>
          <a:chOff x="0" y="0"/>
          <a:chExt cx="0" cy="0"/>
        </a:xfrm>
      </p:grpSpPr>
      <p:sp>
        <p:nvSpPr>
          <p:cNvPr id="2500" name="Google Shape;2500;p4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Constructing Dams</a:t>
            </a:r>
            <a:endParaRPr/>
          </a:p>
        </p:txBody>
      </p:sp>
      <p:sp>
        <p:nvSpPr>
          <p:cNvPr id="2501" name="Google Shape;2501;p4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Building access roads and extending utilities to the site are two jobs that need to be completed early in the process.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next job to be done is the excavation of the abutments (ends) of the dam.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Abutments</a:t>
            </a:r>
            <a:r>
              <a:rPr lang="en-US" sz="1800" b="0" i="0" u="none">
                <a:solidFill>
                  <a:schemeClr val="dk1"/>
                </a:solidFill>
                <a:latin typeface="Arial"/>
                <a:ea typeface="Arial"/>
                <a:cs typeface="Arial"/>
                <a:sym typeface="Arial"/>
              </a:rPr>
              <a:t>: The ends of a dam designed to provide solid anchorage between the ends of the dam and the sides of the river valley.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next task is to construct a cofferdam (watertight enclosure) of the area where the outlet works are to be constructed.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purpose of the cofferdam is to prevent flooding of the work site.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outlet works can then be built.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spillway may be built considerable distance from the outlet works.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Installation of the electrical generating equipment is typically the last major task to be completed.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Once the power generating equipment is tested, the owner of the dam assumes responsibility for operation of the completed project.</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05"/>
        <p:cNvGrpSpPr/>
        <p:nvPr/>
      </p:nvGrpSpPr>
      <p:grpSpPr>
        <a:xfrm>
          <a:off x="0" y="0"/>
          <a:ext cx="0" cy="0"/>
          <a:chOff x="0" y="0"/>
          <a:chExt cx="0" cy="0"/>
        </a:xfrm>
      </p:grpSpPr>
      <p:sp>
        <p:nvSpPr>
          <p:cNvPr id="2506" name="Google Shape;2506;p4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507" name="Google Shape;2507;p4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dam</a:t>
            </a:r>
            <a:r>
              <a:rPr lang="en-US" sz="1200" b="0" i="0" u="none">
                <a:solidFill>
                  <a:schemeClr val="dk1"/>
                </a:solidFill>
                <a:latin typeface="Arial"/>
                <a:ea typeface="Arial"/>
                <a:cs typeface="Arial"/>
                <a:sym typeface="Arial"/>
              </a:rPr>
              <a:t> is a barrier that contains a body of water. The stored water can be piped to a city or used to irrigate crops.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Multipurpose dam projects </a:t>
            </a:r>
            <a:r>
              <a:rPr lang="en-US" sz="1200" b="0" i="0" u="none">
                <a:solidFill>
                  <a:schemeClr val="dk1"/>
                </a:solidFill>
                <a:latin typeface="Arial"/>
                <a:ea typeface="Arial"/>
                <a:cs typeface="Arial"/>
                <a:sym typeface="Arial"/>
              </a:rPr>
              <a:t>are dams that serve more than one purpose. Dams are built to provide a reliable water supply, provide flood control, maintain downstream flow during dry season, control erosion, generate electricity, and provide recreation.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Outlet works </a:t>
            </a:r>
            <a:r>
              <a:rPr lang="en-US" sz="1200" b="0" i="0" u="none">
                <a:solidFill>
                  <a:schemeClr val="dk1"/>
                </a:solidFill>
                <a:latin typeface="Arial"/>
                <a:ea typeface="Arial"/>
                <a:cs typeface="Arial"/>
                <a:sym typeface="Arial"/>
              </a:rPr>
              <a:t>are devices used to regulate the flow of water downstream from the dam and control the level of water in the reservoir.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Several cities or counties may form a special district to construct a dam for water supply, flood control or recreation.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Civil engineers design dams with the assistance from mechanical and electrical engineers and agronomists (specialists in soil and crops).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Steel gates control the water level of the reservoir.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outlet works often include a hydroelectric generating plant.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spillway allows excess water to flow from the reservoir and prevents the dam from overflowing.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Some dams include locks that raise and lower boats navigating the river.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government may exercise its </a:t>
            </a:r>
            <a:r>
              <a:rPr lang="en-US" sz="1200" b="1" i="0" u="none">
                <a:solidFill>
                  <a:schemeClr val="dk1"/>
                </a:solidFill>
                <a:latin typeface="Arial"/>
                <a:ea typeface="Arial"/>
                <a:cs typeface="Arial"/>
                <a:sym typeface="Arial"/>
              </a:rPr>
              <a:t>power of eminent domain </a:t>
            </a:r>
            <a:r>
              <a:rPr lang="en-US" sz="1200" b="0" i="0" u="none">
                <a:solidFill>
                  <a:schemeClr val="dk1"/>
                </a:solidFill>
                <a:latin typeface="Arial"/>
                <a:ea typeface="Arial"/>
                <a:cs typeface="Arial"/>
                <a:sym typeface="Arial"/>
              </a:rPr>
              <a:t>to acquire private land when an owner is unwilling to sell.</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Abutments</a:t>
            </a:r>
            <a:r>
              <a:rPr lang="en-US" sz="1200" b="0" i="0" u="none">
                <a:solidFill>
                  <a:schemeClr val="dk1"/>
                </a:solidFill>
                <a:latin typeface="Arial"/>
                <a:ea typeface="Arial"/>
                <a:cs typeface="Arial"/>
                <a:sym typeface="Arial"/>
              </a:rPr>
              <a:t>: The ends of a dam designed to provide solid anchorage between the ends of the dam and the sides of the river valley.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purpose of the cofferdam is to prevent flooding of the work site. The outlet works can then be built.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Installation of the electrical generating equipment is typically the last major task to be completed.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Once the power generating equipment is tested, the owner of the dam assumes responsibility for operation of the completed project.</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11"/>
        <p:cNvGrpSpPr/>
        <p:nvPr/>
      </p:nvGrpSpPr>
      <p:grpSpPr>
        <a:xfrm>
          <a:off x="0" y="0"/>
          <a:ext cx="0" cy="0"/>
          <a:chOff x="0" y="0"/>
          <a:chExt cx="0" cy="0"/>
        </a:xfrm>
      </p:grpSpPr>
      <p:sp>
        <p:nvSpPr>
          <p:cNvPr id="2512" name="Google Shape;2512;p41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34 Week 29 and 30</a:t>
            </a:r>
            <a:endParaRPr dirty="0"/>
          </a:p>
        </p:txBody>
      </p:sp>
      <p:sp>
        <p:nvSpPr>
          <p:cNvPr id="2513" name="Google Shape;2513;p4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Bridge Construction</a:t>
            </a:r>
            <a:endParaRP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17"/>
        <p:cNvGrpSpPr/>
        <p:nvPr/>
      </p:nvGrpSpPr>
      <p:grpSpPr>
        <a:xfrm>
          <a:off x="0" y="0"/>
          <a:ext cx="0" cy="0"/>
          <a:chOff x="0" y="0"/>
          <a:chExt cx="0" cy="0"/>
        </a:xfrm>
      </p:grpSpPr>
      <p:sp>
        <p:nvSpPr>
          <p:cNvPr id="2518" name="Google Shape;2518;p4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519" name="Google Shape;2519;p41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major components of bridges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and describe types of fixed bridges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and describe movable bridges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major steps in designing bridges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bridge building process</a:t>
            </a:r>
            <a:endParaRP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23"/>
        <p:cNvGrpSpPr/>
        <p:nvPr/>
      </p:nvGrpSpPr>
      <p:grpSpPr>
        <a:xfrm>
          <a:off x="0" y="0"/>
          <a:ext cx="0" cy="0"/>
          <a:chOff x="0" y="0"/>
          <a:chExt cx="0" cy="0"/>
        </a:xfrm>
      </p:grpSpPr>
      <p:sp>
        <p:nvSpPr>
          <p:cNvPr id="2524" name="Google Shape;2524;p4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Purpose of Bridges</a:t>
            </a:r>
            <a:endParaRPr/>
          </a:p>
        </p:txBody>
      </p:sp>
      <p:sp>
        <p:nvSpPr>
          <p:cNvPr id="2525" name="Google Shape;2525;p4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Bridges</a:t>
            </a:r>
            <a:r>
              <a:rPr lang="en-US" sz="2000" b="0" i="0" u="none">
                <a:solidFill>
                  <a:schemeClr val="dk1"/>
                </a:solidFill>
                <a:latin typeface="Arial"/>
                <a:ea typeface="Arial"/>
                <a:cs typeface="Arial"/>
                <a:sym typeface="Arial"/>
              </a:rPr>
              <a:t> carry roadways, railroads, and walkways over obstacles such as rivers, other roadways, or railroads.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Bridges may also be built to carry pipelines and conveyors over obstacles.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two primary components of bridges are the superstructure and the substructure (fig 34-1, page 542).</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a:t>
            </a:r>
            <a:r>
              <a:rPr lang="en-US" sz="2000" b="1" i="0" u="none">
                <a:solidFill>
                  <a:schemeClr val="dk1"/>
                </a:solidFill>
                <a:latin typeface="Arial"/>
                <a:ea typeface="Arial"/>
                <a:cs typeface="Arial"/>
                <a:sym typeface="Arial"/>
              </a:rPr>
              <a:t>substructure </a:t>
            </a:r>
            <a:r>
              <a:rPr lang="en-US" sz="2000" b="0" i="0" u="none">
                <a:solidFill>
                  <a:schemeClr val="dk1"/>
                </a:solidFill>
                <a:latin typeface="Arial"/>
                <a:ea typeface="Arial"/>
                <a:cs typeface="Arial"/>
                <a:sym typeface="Arial"/>
              </a:rPr>
              <a:t>may include abutments, piers, and footings. Footings rest on bedrock or piles that are driven into the bedrock. Piers extend from the footings to the superstructure. Abutments hold the earth at the approach to the bridge, and support the ends of the superstructure.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a:t>
            </a:r>
            <a:r>
              <a:rPr lang="en-US" sz="2000" b="1" i="0" u="none">
                <a:solidFill>
                  <a:schemeClr val="dk1"/>
                </a:solidFill>
                <a:latin typeface="Arial"/>
                <a:ea typeface="Arial"/>
                <a:cs typeface="Arial"/>
                <a:sym typeface="Arial"/>
              </a:rPr>
              <a:t>superstructure </a:t>
            </a:r>
            <a:r>
              <a:rPr lang="en-US" sz="2000" b="0" i="0" u="none">
                <a:solidFill>
                  <a:schemeClr val="dk1"/>
                </a:solidFill>
                <a:latin typeface="Arial"/>
                <a:ea typeface="Arial"/>
                <a:cs typeface="Arial"/>
                <a:sym typeface="Arial"/>
              </a:rPr>
              <a:t>supports the load that the bridge carries.</a:t>
            </a:r>
            <a:endParaRP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29"/>
        <p:cNvGrpSpPr/>
        <p:nvPr/>
      </p:nvGrpSpPr>
      <p:grpSpPr>
        <a:xfrm>
          <a:off x="0" y="0"/>
          <a:ext cx="0" cy="0"/>
          <a:chOff x="0" y="0"/>
          <a:chExt cx="0" cy="0"/>
        </a:xfrm>
      </p:grpSpPr>
      <p:sp>
        <p:nvSpPr>
          <p:cNvPr id="2530" name="Google Shape;2530;p4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Fixed Bridges</a:t>
            </a:r>
            <a:endParaRPr/>
          </a:p>
        </p:txBody>
      </p:sp>
      <p:sp>
        <p:nvSpPr>
          <p:cNvPr id="2531" name="Google Shape;2531;p4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There are seven basic types of </a:t>
            </a:r>
            <a:r>
              <a:rPr lang="en-US" sz="1800" b="1" i="0" u="none">
                <a:solidFill>
                  <a:schemeClr val="dk1"/>
                </a:solidFill>
                <a:latin typeface="Arial"/>
                <a:ea typeface="Arial"/>
                <a:cs typeface="Arial"/>
                <a:sym typeface="Arial"/>
              </a:rPr>
              <a:t>fixed bridges</a:t>
            </a:r>
            <a:r>
              <a:rPr lang="en-US" sz="1800" b="0" i="0" u="none">
                <a:solidFill>
                  <a:schemeClr val="dk1"/>
                </a:solidFill>
                <a:latin typeface="Arial"/>
                <a:ea typeface="Arial"/>
                <a:cs typeface="Arial"/>
                <a:sym typeface="Arial"/>
              </a:rPr>
              <a: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1. </a:t>
            </a:r>
            <a:r>
              <a:rPr lang="en-US" sz="1800" b="1" i="0" u="none">
                <a:solidFill>
                  <a:schemeClr val="dk1"/>
                </a:solidFill>
                <a:latin typeface="Arial"/>
                <a:ea typeface="Arial"/>
                <a:cs typeface="Arial"/>
                <a:sym typeface="Arial"/>
              </a:rPr>
              <a:t>Slab bridges</a:t>
            </a:r>
            <a:r>
              <a:rPr lang="en-US" sz="1800" b="0" i="0" u="none">
                <a:solidFill>
                  <a:schemeClr val="dk1"/>
                </a:solidFill>
                <a:latin typeface="Arial"/>
                <a:ea typeface="Arial"/>
                <a:cs typeface="Arial"/>
                <a:sym typeface="Arial"/>
              </a:rPr>
              <a:t>: have superstructures that are reinforced concrete slabs. Slab bridges may be used for short spans.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2. </a:t>
            </a:r>
            <a:r>
              <a:rPr lang="en-US" sz="1800" b="1" i="0" u="none">
                <a:solidFill>
                  <a:schemeClr val="dk1"/>
                </a:solidFill>
                <a:latin typeface="Arial"/>
                <a:ea typeface="Arial"/>
                <a:cs typeface="Arial"/>
                <a:sym typeface="Arial"/>
              </a:rPr>
              <a:t>Truss bridges</a:t>
            </a:r>
            <a:r>
              <a:rPr lang="en-US" sz="1800" b="0" i="0" u="none">
                <a:solidFill>
                  <a:schemeClr val="dk1"/>
                </a:solidFill>
                <a:latin typeface="Arial"/>
                <a:ea typeface="Arial"/>
                <a:cs typeface="Arial"/>
                <a:sym typeface="Arial"/>
              </a:rPr>
              <a:t>: employ a rigid framework made of steel, wood, or aluminum to make the superstructure. Triangular shapes formed by the components of the truss make the frame rigid.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3. </a:t>
            </a:r>
            <a:r>
              <a:rPr lang="en-US" sz="1800" b="1" i="0" u="none">
                <a:solidFill>
                  <a:schemeClr val="dk1"/>
                </a:solidFill>
                <a:latin typeface="Arial"/>
                <a:ea typeface="Arial"/>
                <a:cs typeface="Arial"/>
                <a:sym typeface="Arial"/>
              </a:rPr>
              <a:t>Arch bridges</a:t>
            </a:r>
            <a:r>
              <a:rPr lang="en-US" sz="1800" b="0" i="0" u="none">
                <a:solidFill>
                  <a:schemeClr val="dk1"/>
                </a:solidFill>
                <a:latin typeface="Arial"/>
                <a:ea typeface="Arial"/>
                <a:cs typeface="Arial"/>
                <a:sym typeface="Arial"/>
              </a:rPr>
              <a:t>: are used to span deep ravines and to provide clearance for boat traffic.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4. </a:t>
            </a:r>
            <a:r>
              <a:rPr lang="en-US" sz="1800" b="1" i="0" u="none">
                <a:solidFill>
                  <a:schemeClr val="dk1"/>
                </a:solidFill>
                <a:latin typeface="Arial"/>
                <a:ea typeface="Arial"/>
                <a:cs typeface="Arial"/>
                <a:sym typeface="Arial"/>
              </a:rPr>
              <a:t>Cantilever bridges</a:t>
            </a:r>
            <a:r>
              <a:rPr lang="en-US" sz="1800" b="0" i="0" u="none">
                <a:solidFill>
                  <a:schemeClr val="dk1"/>
                </a:solidFill>
                <a:latin typeface="Arial"/>
                <a:ea typeface="Arial"/>
                <a:cs typeface="Arial"/>
                <a:sym typeface="Arial"/>
              </a:rPr>
              <a:t>: can span relatively long distances.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5. </a:t>
            </a:r>
            <a:r>
              <a:rPr lang="en-US" sz="1800" b="1" i="0" u="none">
                <a:solidFill>
                  <a:schemeClr val="dk1"/>
                </a:solidFill>
                <a:latin typeface="Arial"/>
                <a:ea typeface="Arial"/>
                <a:cs typeface="Arial"/>
                <a:sym typeface="Arial"/>
              </a:rPr>
              <a:t>Suspension bridges</a:t>
            </a:r>
            <a:r>
              <a:rPr lang="en-US" sz="1800" b="0" i="0" u="none">
                <a:solidFill>
                  <a:schemeClr val="dk1"/>
                </a:solidFill>
                <a:latin typeface="Arial"/>
                <a:ea typeface="Arial"/>
                <a:cs typeface="Arial"/>
                <a:sym typeface="Arial"/>
              </a:rPr>
              <a:t>: provide the longest spans.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6. </a:t>
            </a:r>
            <a:r>
              <a:rPr lang="en-US" sz="1800" b="1" i="0" u="none">
                <a:solidFill>
                  <a:schemeClr val="dk1"/>
                </a:solidFill>
                <a:latin typeface="Arial"/>
                <a:ea typeface="Arial"/>
                <a:cs typeface="Arial"/>
                <a:sym typeface="Arial"/>
              </a:rPr>
              <a:t>Segmented concrete box girder bridges</a:t>
            </a:r>
            <a:r>
              <a:rPr lang="en-US" sz="1800" b="0" i="0" u="none">
                <a:solidFill>
                  <a:schemeClr val="dk1"/>
                </a:solidFill>
                <a:latin typeface="Arial"/>
                <a:ea typeface="Arial"/>
                <a:cs typeface="Arial"/>
                <a:sym typeface="Arial"/>
              </a:rPr>
              <a:t>: are made with precast concrete segments that are joined with high tensile strength cable.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7. </a:t>
            </a:r>
            <a:r>
              <a:rPr lang="en-US" sz="1800" b="1" i="0" u="none">
                <a:solidFill>
                  <a:schemeClr val="dk1"/>
                </a:solidFill>
                <a:latin typeface="Arial"/>
                <a:ea typeface="Arial"/>
                <a:cs typeface="Arial"/>
                <a:sym typeface="Arial"/>
              </a:rPr>
              <a:t>Cable stayed bridges</a:t>
            </a:r>
            <a:r>
              <a:rPr lang="en-US" sz="1800" b="0" i="0" u="none">
                <a:solidFill>
                  <a:schemeClr val="dk1"/>
                </a:solidFill>
                <a:latin typeface="Arial"/>
                <a:ea typeface="Arial"/>
                <a:cs typeface="Arial"/>
                <a:sym typeface="Arial"/>
              </a:rPr>
              <a:t>: feature one or more towers with cables supporting the bridge deck. </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21"/>
        <p:cNvGrpSpPr/>
        <p:nvPr/>
      </p:nvGrpSpPr>
      <p:grpSpPr>
        <a:xfrm>
          <a:off x="0" y="0"/>
          <a:ext cx="0" cy="0"/>
          <a:chOff x="0" y="0"/>
          <a:chExt cx="0" cy="0"/>
        </a:xfrm>
      </p:grpSpPr>
      <p:sp>
        <p:nvSpPr>
          <p:cNvPr id="322" name="Google Shape;322;p5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Plumbing Codes</a:t>
            </a:r>
            <a:endParaRPr/>
          </a:p>
        </p:txBody>
      </p:sp>
      <p:sp>
        <p:nvSpPr>
          <p:cNvPr id="323" name="Google Shape;323;p5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Plumbing codes address the installation and standards of water supply piping, drainage and vent piping, plumbing fixtures, and other plumbing system components.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plumbing permit must be obtained by a licensed plumber before plumbing installation begins.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Pipe must be inspected by the plumbing inspector before the pipe is covered by walls or floors.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35"/>
        <p:cNvGrpSpPr/>
        <p:nvPr/>
      </p:nvGrpSpPr>
      <p:grpSpPr>
        <a:xfrm>
          <a:off x="0" y="0"/>
          <a:ext cx="0" cy="0"/>
          <a:chOff x="0" y="0"/>
          <a:chExt cx="0" cy="0"/>
        </a:xfrm>
      </p:grpSpPr>
      <p:sp>
        <p:nvSpPr>
          <p:cNvPr id="2536" name="Google Shape;2536;p4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Movable Bridges</a:t>
            </a:r>
            <a:endParaRPr/>
          </a:p>
        </p:txBody>
      </p:sp>
      <p:sp>
        <p:nvSpPr>
          <p:cNvPr id="2537" name="Google Shape;2537;p42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Movable bridges </a:t>
            </a:r>
            <a:r>
              <a:rPr lang="en-US" sz="2000" b="0" i="0" u="none">
                <a:solidFill>
                  <a:schemeClr val="dk1"/>
                </a:solidFill>
                <a:latin typeface="Arial"/>
                <a:ea typeface="Arial"/>
                <a:cs typeface="Arial"/>
                <a:sym typeface="Arial"/>
              </a:rPr>
              <a:t>are used where boat traffic requires more clearance than can be provided by fixed bridges. There are 3 types of movable bridges: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1. </a:t>
            </a:r>
            <a:r>
              <a:rPr lang="en-US" sz="2000" b="1" i="0" u="none">
                <a:solidFill>
                  <a:schemeClr val="dk1"/>
                </a:solidFill>
                <a:latin typeface="Arial"/>
                <a:ea typeface="Arial"/>
                <a:cs typeface="Arial"/>
                <a:sym typeface="Arial"/>
              </a:rPr>
              <a:t>Bascule bridges</a:t>
            </a:r>
            <a:r>
              <a:rPr lang="en-US" sz="2000" b="0" i="0" u="none">
                <a:solidFill>
                  <a:schemeClr val="dk1"/>
                </a:solidFill>
                <a:latin typeface="Arial"/>
                <a:ea typeface="Arial"/>
                <a:cs typeface="Arial"/>
                <a:sym typeface="Arial"/>
              </a:rPr>
              <a:t>: rotate upward on a trunnion (pivot) to provide clearance for boats. A counterweight makes it possible to open and close the bridge with a relatively small motor.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2. </a:t>
            </a:r>
            <a:r>
              <a:rPr lang="en-US" sz="2000" b="1" i="0" u="none">
                <a:solidFill>
                  <a:schemeClr val="dk1"/>
                </a:solidFill>
                <a:latin typeface="Arial"/>
                <a:ea typeface="Arial"/>
                <a:cs typeface="Arial"/>
                <a:sym typeface="Arial"/>
              </a:rPr>
              <a:t>Lift bridges</a:t>
            </a:r>
            <a:r>
              <a:rPr lang="en-US" sz="2000" b="0" i="0" u="none">
                <a:solidFill>
                  <a:schemeClr val="dk1"/>
                </a:solidFill>
                <a:latin typeface="Arial"/>
                <a:ea typeface="Arial"/>
                <a:cs typeface="Arial"/>
                <a:sym typeface="Arial"/>
              </a:rPr>
              <a:t>: include a section that lifts vertically. Counterweights suspended on cables greatly reduce the power needed to raise the movable section.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3. </a:t>
            </a:r>
            <a:r>
              <a:rPr lang="en-US" sz="2000" b="1" i="0" u="none">
                <a:solidFill>
                  <a:schemeClr val="dk1"/>
                </a:solidFill>
                <a:latin typeface="Arial"/>
                <a:ea typeface="Arial"/>
                <a:cs typeface="Arial"/>
                <a:sym typeface="Arial"/>
              </a:rPr>
              <a:t>Swing bridges</a:t>
            </a:r>
            <a:r>
              <a:rPr lang="en-US" sz="2000" b="0" i="0" u="none">
                <a:solidFill>
                  <a:schemeClr val="dk1"/>
                </a:solidFill>
                <a:latin typeface="Arial"/>
                <a:ea typeface="Arial"/>
                <a:cs typeface="Arial"/>
                <a:sym typeface="Arial"/>
              </a:rPr>
              <a:t>: rotate on center piers so that boat traffic can pass on both sides. Swing bridges pivot horizontally and require a strong structure to support the pivot.</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41"/>
        <p:cNvGrpSpPr/>
        <p:nvPr/>
      </p:nvGrpSpPr>
      <p:grpSpPr>
        <a:xfrm>
          <a:off x="0" y="0"/>
          <a:ext cx="0" cy="0"/>
          <a:chOff x="0" y="0"/>
          <a:chExt cx="0" cy="0"/>
        </a:xfrm>
      </p:grpSpPr>
      <p:sp>
        <p:nvSpPr>
          <p:cNvPr id="2542" name="Google Shape;2542;p4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Planning and Design</a:t>
            </a:r>
            <a:endParaRPr/>
          </a:p>
        </p:txBody>
      </p:sp>
      <p:sp>
        <p:nvSpPr>
          <p:cNvPr id="2543" name="Google Shape;2543;p4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Engineers prepare feasibility studies, preliminary designs, cost estimates, and final designs.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Safety and durability are major factors considered during the design process of bridges.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Important questions that need to be answered are: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What type of bridge is needed?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What materials will be used for the superstructure?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What will be the length of each span?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How many piers will be required?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What type of substructure is necessary?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How much clearance is required below the bridge superstructure?</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47"/>
        <p:cNvGrpSpPr/>
        <p:nvPr/>
      </p:nvGrpSpPr>
      <p:grpSpPr>
        <a:xfrm>
          <a:off x="0" y="0"/>
          <a:ext cx="0" cy="0"/>
          <a:chOff x="0" y="0"/>
          <a:chExt cx="0" cy="0"/>
        </a:xfrm>
      </p:grpSpPr>
      <p:sp>
        <p:nvSpPr>
          <p:cNvPr id="2548" name="Google Shape;2548;p4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Bridge Building Materials</a:t>
            </a:r>
            <a:endParaRPr/>
          </a:p>
        </p:txBody>
      </p:sp>
      <p:sp>
        <p:nvSpPr>
          <p:cNvPr id="2549" name="Google Shape;2549;p4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Steel reinforced concrete is the major material used in the substructure of bridges.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Wood or steel piles are driven into the earth to support the footing where bedrock is too deep to be reached by excavating.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Bridge superstructures are made from steel, concrete, masonry, or wood.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Combining materials is common. Steel beams may support a concrete roadway.</a:t>
            </a:r>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53"/>
        <p:cNvGrpSpPr/>
        <p:nvPr/>
      </p:nvGrpSpPr>
      <p:grpSpPr>
        <a:xfrm>
          <a:off x="0" y="0"/>
          <a:ext cx="0" cy="0"/>
          <a:chOff x="0" y="0"/>
          <a:chExt cx="0" cy="0"/>
        </a:xfrm>
      </p:grpSpPr>
      <p:sp>
        <p:nvSpPr>
          <p:cNvPr id="2554" name="Google Shape;2554;p4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Building the Substructure</a:t>
            </a:r>
            <a:endParaRPr/>
          </a:p>
        </p:txBody>
      </p:sp>
      <p:sp>
        <p:nvSpPr>
          <p:cNvPr id="2555" name="Google Shape;2555;p4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Abutments support the ends of the bridge superstructure and serve as the retaining walls for the earth at the approach to the bridge.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Bridges that are too long to span from one abutment to another require one or more piers between the abutments.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Abutments and piers are typically made from steel reinforced concrete.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Ideally footings for piers and abutments should rest on bedrock.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When this is not practical, wood or steel piles are driven into the earth to provide needed support.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pile cap becomes the footing for the abutment or pier.</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59"/>
        <p:cNvGrpSpPr/>
        <p:nvPr/>
      </p:nvGrpSpPr>
      <p:grpSpPr>
        <a:xfrm>
          <a:off x="0" y="0"/>
          <a:ext cx="0" cy="0"/>
          <a:chOff x="0" y="0"/>
          <a:chExt cx="0" cy="0"/>
        </a:xfrm>
      </p:grpSpPr>
      <p:sp>
        <p:nvSpPr>
          <p:cNvPr id="2560" name="Google Shape;2560;p4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Building the Superstructure</a:t>
            </a:r>
            <a:endParaRPr/>
          </a:p>
        </p:txBody>
      </p:sp>
      <p:sp>
        <p:nvSpPr>
          <p:cNvPr id="2561" name="Google Shape;2561;p42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Steel superstructures are built in steel fabrication plants.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Large sections of steel trusses are assembled at plants and transported to the site.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Precast concrete components are also made off site.</a:t>
            </a:r>
            <a:endParaRP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65"/>
        <p:cNvGrpSpPr/>
        <p:nvPr/>
      </p:nvGrpSpPr>
      <p:grpSpPr>
        <a:xfrm>
          <a:off x="0" y="0"/>
          <a:ext cx="0" cy="0"/>
          <a:chOff x="0" y="0"/>
          <a:chExt cx="0" cy="0"/>
        </a:xfrm>
      </p:grpSpPr>
      <p:sp>
        <p:nvSpPr>
          <p:cNvPr id="2566" name="Google Shape;2566;p4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567" name="Google Shape;2567;p4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Bridges</a:t>
            </a:r>
            <a:r>
              <a:rPr lang="en-US" sz="1200" b="0" i="0" u="none">
                <a:solidFill>
                  <a:schemeClr val="dk1"/>
                </a:solidFill>
                <a:latin typeface="Arial"/>
                <a:ea typeface="Arial"/>
                <a:cs typeface="Arial"/>
                <a:sym typeface="Arial"/>
              </a:rPr>
              <a:t> carry roadways, railroads, and walkways over obstacles such as rivers, other roadways, or railroads. Bridges may also be built to carry pipelines and conveyors over obstacles.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two primary components of bridges are the superstructure and the substructure.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substructure </a:t>
            </a:r>
            <a:r>
              <a:rPr lang="en-US" sz="1200" b="0" i="0" u="none">
                <a:solidFill>
                  <a:schemeClr val="dk1"/>
                </a:solidFill>
                <a:latin typeface="Arial"/>
                <a:ea typeface="Arial"/>
                <a:cs typeface="Arial"/>
                <a:sym typeface="Arial"/>
              </a:rPr>
              <a:t>may include abutments, piers, and footings. Footings rest on bedrock or piles that are driven into the bedrock. Piers extend from the footings to the superstructure. Abutments hold the earth at the approach to the bridge, and support the ends of the superstructure.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superstructure </a:t>
            </a:r>
            <a:r>
              <a:rPr lang="en-US" sz="1200" b="0" i="0" u="none">
                <a:solidFill>
                  <a:schemeClr val="dk1"/>
                </a:solidFill>
                <a:latin typeface="Arial"/>
                <a:ea typeface="Arial"/>
                <a:cs typeface="Arial"/>
                <a:sym typeface="Arial"/>
              </a:rPr>
              <a:t>supports the load that the bridge carries.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There are seven basic types of </a:t>
            </a:r>
            <a:r>
              <a:rPr lang="en-US" sz="1200" b="1" i="0" u="none">
                <a:solidFill>
                  <a:schemeClr val="dk1"/>
                </a:solidFill>
                <a:latin typeface="Arial"/>
                <a:ea typeface="Arial"/>
                <a:cs typeface="Arial"/>
                <a:sym typeface="Arial"/>
              </a:rPr>
              <a:t>fixed bridges</a:t>
            </a:r>
            <a:r>
              <a:rPr lang="en-US" sz="1200" b="0" i="0" u="none">
                <a:solidFill>
                  <a:schemeClr val="dk1"/>
                </a:solidFill>
                <a:latin typeface="Arial"/>
                <a:ea typeface="Arial"/>
                <a:cs typeface="Arial"/>
                <a:sym typeface="Arial"/>
              </a:rPr>
              <a:t>: 1. </a:t>
            </a:r>
            <a:r>
              <a:rPr lang="en-US" sz="1200" b="1" i="0" u="none">
                <a:solidFill>
                  <a:schemeClr val="dk1"/>
                </a:solidFill>
                <a:latin typeface="Arial"/>
                <a:ea typeface="Arial"/>
                <a:cs typeface="Arial"/>
                <a:sym typeface="Arial"/>
              </a:rPr>
              <a:t>Slab bridges</a:t>
            </a:r>
            <a:r>
              <a:rPr lang="en-US" sz="1200" b="0" i="0" u="none">
                <a:solidFill>
                  <a:schemeClr val="dk1"/>
                </a:solidFill>
                <a:latin typeface="Arial"/>
                <a:ea typeface="Arial"/>
                <a:cs typeface="Arial"/>
                <a:sym typeface="Arial"/>
              </a:rPr>
              <a:t>: have superstructures that are reinforced concrete slabs. 2. </a:t>
            </a:r>
            <a:r>
              <a:rPr lang="en-US" sz="1200" b="1" i="0" u="none">
                <a:solidFill>
                  <a:schemeClr val="dk1"/>
                </a:solidFill>
                <a:latin typeface="Arial"/>
                <a:ea typeface="Arial"/>
                <a:cs typeface="Arial"/>
                <a:sym typeface="Arial"/>
              </a:rPr>
              <a:t>Truss bridges</a:t>
            </a:r>
            <a:r>
              <a:rPr lang="en-US" sz="1200" b="0" i="0" u="none">
                <a:solidFill>
                  <a:schemeClr val="dk1"/>
                </a:solidFill>
                <a:latin typeface="Arial"/>
                <a:ea typeface="Arial"/>
                <a:cs typeface="Arial"/>
                <a:sym typeface="Arial"/>
              </a:rPr>
              <a:t>: employ a rigid framework made of steel, wood, or aluminum to make the superstructure. 3. </a:t>
            </a:r>
            <a:r>
              <a:rPr lang="en-US" sz="1200" b="1" i="0" u="none">
                <a:solidFill>
                  <a:schemeClr val="dk1"/>
                </a:solidFill>
                <a:latin typeface="Arial"/>
                <a:ea typeface="Arial"/>
                <a:cs typeface="Arial"/>
                <a:sym typeface="Arial"/>
              </a:rPr>
              <a:t>Arch bridges</a:t>
            </a:r>
            <a:r>
              <a:rPr lang="en-US" sz="1200" b="0" i="0" u="none">
                <a:solidFill>
                  <a:schemeClr val="dk1"/>
                </a:solidFill>
                <a:latin typeface="Arial"/>
                <a:ea typeface="Arial"/>
                <a:cs typeface="Arial"/>
                <a:sym typeface="Arial"/>
              </a:rPr>
              <a:t>: are used to span deep ravines and to provide clearance for boat traffic. 4. </a:t>
            </a:r>
            <a:r>
              <a:rPr lang="en-US" sz="1200" b="1" i="0" u="none">
                <a:solidFill>
                  <a:schemeClr val="dk1"/>
                </a:solidFill>
                <a:latin typeface="Arial"/>
                <a:ea typeface="Arial"/>
                <a:cs typeface="Arial"/>
                <a:sym typeface="Arial"/>
              </a:rPr>
              <a:t>Cantilever bridges</a:t>
            </a:r>
            <a:r>
              <a:rPr lang="en-US" sz="1200" b="0" i="0" u="none">
                <a:solidFill>
                  <a:schemeClr val="dk1"/>
                </a:solidFill>
                <a:latin typeface="Arial"/>
                <a:ea typeface="Arial"/>
                <a:cs typeface="Arial"/>
                <a:sym typeface="Arial"/>
              </a:rPr>
              <a:t>: can span relatively long distances. 5. </a:t>
            </a:r>
            <a:r>
              <a:rPr lang="en-US" sz="1200" b="1" i="0" u="none">
                <a:solidFill>
                  <a:schemeClr val="dk1"/>
                </a:solidFill>
                <a:latin typeface="Arial"/>
                <a:ea typeface="Arial"/>
                <a:cs typeface="Arial"/>
                <a:sym typeface="Arial"/>
              </a:rPr>
              <a:t>Suspension bridges</a:t>
            </a:r>
            <a:r>
              <a:rPr lang="en-US" sz="1200" b="0" i="0" u="none">
                <a:solidFill>
                  <a:schemeClr val="dk1"/>
                </a:solidFill>
                <a:latin typeface="Arial"/>
                <a:ea typeface="Arial"/>
                <a:cs typeface="Arial"/>
                <a:sym typeface="Arial"/>
              </a:rPr>
              <a:t>: provide the longest spans. 6. </a:t>
            </a:r>
            <a:r>
              <a:rPr lang="en-US" sz="1200" b="1" i="0" u="none">
                <a:solidFill>
                  <a:schemeClr val="dk1"/>
                </a:solidFill>
                <a:latin typeface="Arial"/>
                <a:ea typeface="Arial"/>
                <a:cs typeface="Arial"/>
                <a:sym typeface="Arial"/>
              </a:rPr>
              <a:t>Segmented concrete box girder bridges</a:t>
            </a:r>
            <a:r>
              <a:rPr lang="en-US" sz="1200" b="0" i="0" u="none">
                <a:solidFill>
                  <a:schemeClr val="dk1"/>
                </a:solidFill>
                <a:latin typeface="Arial"/>
                <a:ea typeface="Arial"/>
                <a:cs typeface="Arial"/>
                <a:sym typeface="Arial"/>
              </a:rPr>
              <a:t>: are made with precast concrete segments that are joined with high tensile strength cable. 7. </a:t>
            </a:r>
            <a:r>
              <a:rPr lang="en-US" sz="1200" b="1" i="0" u="none">
                <a:solidFill>
                  <a:schemeClr val="dk1"/>
                </a:solidFill>
                <a:latin typeface="Arial"/>
                <a:ea typeface="Arial"/>
                <a:cs typeface="Arial"/>
                <a:sym typeface="Arial"/>
              </a:rPr>
              <a:t>Cable stayed bridges</a:t>
            </a:r>
            <a:r>
              <a:rPr lang="en-US" sz="1200" b="0" i="0" u="none">
                <a:solidFill>
                  <a:schemeClr val="dk1"/>
                </a:solidFill>
                <a:latin typeface="Arial"/>
                <a:ea typeface="Arial"/>
                <a:cs typeface="Arial"/>
                <a:sym typeface="Arial"/>
              </a:rPr>
              <a:t>: feature one or more towers with cables supporting the bridge deck.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Movable bridges </a:t>
            </a:r>
            <a:r>
              <a:rPr lang="en-US" sz="1200" b="0" i="0" u="none">
                <a:solidFill>
                  <a:schemeClr val="dk1"/>
                </a:solidFill>
                <a:latin typeface="Arial"/>
                <a:ea typeface="Arial"/>
                <a:cs typeface="Arial"/>
                <a:sym typeface="Arial"/>
              </a:rPr>
              <a:t>are used where boat traffic requires more clearance than can be provided by fixed bridges. There are 3 types of movable bridges: 1. </a:t>
            </a:r>
            <a:r>
              <a:rPr lang="en-US" sz="1200" b="1" i="0" u="none">
                <a:solidFill>
                  <a:schemeClr val="dk1"/>
                </a:solidFill>
                <a:latin typeface="Arial"/>
                <a:ea typeface="Arial"/>
                <a:cs typeface="Arial"/>
                <a:sym typeface="Arial"/>
              </a:rPr>
              <a:t>Bascule bridges</a:t>
            </a:r>
            <a:r>
              <a:rPr lang="en-US" sz="1200" b="0" i="0" u="none">
                <a:solidFill>
                  <a:schemeClr val="dk1"/>
                </a:solidFill>
                <a:latin typeface="Arial"/>
                <a:ea typeface="Arial"/>
                <a:cs typeface="Arial"/>
                <a:sym typeface="Arial"/>
              </a:rPr>
              <a:t>: rotate upward on a trunnion (pivot) to provide clearance for boats.  2. </a:t>
            </a:r>
            <a:r>
              <a:rPr lang="en-US" sz="1200" b="1" i="0" u="none">
                <a:solidFill>
                  <a:schemeClr val="dk1"/>
                </a:solidFill>
                <a:latin typeface="Arial"/>
                <a:ea typeface="Arial"/>
                <a:cs typeface="Arial"/>
                <a:sym typeface="Arial"/>
              </a:rPr>
              <a:t>Lift bridges</a:t>
            </a:r>
            <a:r>
              <a:rPr lang="en-US" sz="1200" b="0" i="0" u="none">
                <a:solidFill>
                  <a:schemeClr val="dk1"/>
                </a:solidFill>
                <a:latin typeface="Arial"/>
                <a:ea typeface="Arial"/>
                <a:cs typeface="Arial"/>
                <a:sym typeface="Arial"/>
              </a:rPr>
              <a:t>: include a section that lifts vertically. 3. </a:t>
            </a:r>
            <a:r>
              <a:rPr lang="en-US" sz="1200" b="1" i="0" u="none">
                <a:solidFill>
                  <a:schemeClr val="dk1"/>
                </a:solidFill>
                <a:latin typeface="Arial"/>
                <a:ea typeface="Arial"/>
                <a:cs typeface="Arial"/>
                <a:sym typeface="Arial"/>
              </a:rPr>
              <a:t>Swing bridges</a:t>
            </a:r>
            <a:r>
              <a:rPr lang="en-US" sz="1200" b="0" i="0" u="none">
                <a:solidFill>
                  <a:schemeClr val="dk1"/>
                </a:solidFill>
                <a:latin typeface="Arial"/>
                <a:ea typeface="Arial"/>
                <a:cs typeface="Arial"/>
                <a:sym typeface="Arial"/>
              </a:rPr>
              <a:t>: rotate on center piers so that boat traffic can pass on both sides.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Safety and durability are major factors considered during the design process of bridges.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Steel reinforced concrete is the major material used in the substructure of bridges.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Bridge superstructures are made from steel, concrete, masonry, or wood.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Steel superstructures are built in steel fabrication plants.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Precast concrete components are also made off site.</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71"/>
        <p:cNvGrpSpPr/>
        <p:nvPr/>
      </p:nvGrpSpPr>
      <p:grpSpPr>
        <a:xfrm>
          <a:off x="0" y="0"/>
          <a:ext cx="0" cy="0"/>
          <a:chOff x="0" y="0"/>
          <a:chExt cx="0" cy="0"/>
        </a:xfrm>
      </p:grpSpPr>
      <p:sp>
        <p:nvSpPr>
          <p:cNvPr id="2572" name="Google Shape;2572;p42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35 Week 31 and 32</a:t>
            </a:r>
            <a:endParaRPr dirty="0"/>
          </a:p>
        </p:txBody>
      </p:sp>
      <p:sp>
        <p:nvSpPr>
          <p:cNvPr id="2573" name="Google Shape;2573;p4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Road Construction</a:t>
            </a:r>
            <a:endParaRP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77"/>
        <p:cNvGrpSpPr/>
        <p:nvPr/>
      </p:nvGrpSpPr>
      <p:grpSpPr>
        <a:xfrm>
          <a:off x="0" y="0"/>
          <a:ext cx="0" cy="0"/>
          <a:chOff x="0" y="0"/>
          <a:chExt cx="0" cy="0"/>
        </a:xfrm>
      </p:grpSpPr>
      <p:sp>
        <p:nvSpPr>
          <p:cNvPr id="2578" name="Google Shape;2578;p4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579" name="Google Shape;2579;p4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basic considerations when planning and designing road construction projects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Outline the procedures and machines used to construct roads</a:t>
            </a:r>
            <a:endParaRP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83"/>
        <p:cNvGrpSpPr/>
        <p:nvPr/>
      </p:nvGrpSpPr>
      <p:grpSpPr>
        <a:xfrm>
          <a:off x="0" y="0"/>
          <a:ext cx="0" cy="0"/>
          <a:chOff x="0" y="0"/>
          <a:chExt cx="0" cy="0"/>
        </a:xfrm>
      </p:grpSpPr>
      <p:sp>
        <p:nvSpPr>
          <p:cNvPr id="2584" name="Google Shape;2584;p4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Roads</a:t>
            </a:r>
            <a:endParaRPr/>
          </a:p>
        </p:txBody>
      </p:sp>
      <p:sp>
        <p:nvSpPr>
          <p:cNvPr id="2585" name="Google Shape;2585;p43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Paved roads are classified as service, collector, or arterial.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a:t>
            </a:r>
            <a:r>
              <a:rPr lang="en-US" sz="2400" b="1" i="0" u="none">
                <a:solidFill>
                  <a:schemeClr val="dk1"/>
                </a:solidFill>
                <a:latin typeface="Arial"/>
                <a:ea typeface="Arial"/>
                <a:cs typeface="Arial"/>
                <a:sym typeface="Arial"/>
              </a:rPr>
              <a:t>service street </a:t>
            </a:r>
            <a:r>
              <a:rPr lang="en-US" sz="2400" b="0" i="0" u="none">
                <a:solidFill>
                  <a:schemeClr val="dk1"/>
                </a:solidFill>
                <a:latin typeface="Arial"/>
                <a:ea typeface="Arial"/>
                <a:cs typeface="Arial"/>
                <a:sym typeface="Arial"/>
              </a:rPr>
              <a:t>is a road built to provide access to adjacent land such as a home, business, or school. It is generally two lanes with curbs and space for on street parking.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Collectors</a:t>
            </a:r>
            <a:r>
              <a:rPr lang="en-US" sz="2400" b="0" i="0" u="none">
                <a:solidFill>
                  <a:schemeClr val="dk1"/>
                </a:solidFill>
                <a:latin typeface="Arial"/>
                <a:ea typeface="Arial"/>
                <a:cs typeface="Arial"/>
                <a:sym typeface="Arial"/>
              </a:rPr>
              <a:t> are roadways that gather local traffic and connect smaller cities and towns to each other and to arterials. They are generally four or more lanes wide.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Arterials</a:t>
            </a:r>
            <a:r>
              <a:rPr lang="en-US" sz="2400" b="0" i="0" u="none">
                <a:solidFill>
                  <a:schemeClr val="dk1"/>
                </a:solidFill>
                <a:latin typeface="Arial"/>
                <a:ea typeface="Arial"/>
                <a:cs typeface="Arial"/>
                <a:sym typeface="Arial"/>
              </a:rPr>
              <a:t> are roadways that provide uninterrupted access between large cities.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89"/>
        <p:cNvGrpSpPr/>
        <p:nvPr/>
      </p:nvGrpSpPr>
      <p:grpSpPr>
        <a:xfrm>
          <a:off x="0" y="0"/>
          <a:ext cx="0" cy="0"/>
          <a:chOff x="0" y="0"/>
          <a:chExt cx="0" cy="0"/>
        </a:xfrm>
      </p:grpSpPr>
      <p:sp>
        <p:nvSpPr>
          <p:cNvPr id="2590" name="Google Shape;2590;p4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Road Features</a:t>
            </a:r>
            <a:endParaRPr/>
          </a:p>
        </p:txBody>
      </p:sp>
      <p:sp>
        <p:nvSpPr>
          <p:cNvPr id="2591" name="Google Shape;2591;p43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Curves </a:t>
            </a:r>
            <a:r>
              <a:rPr lang="en-US" sz="2800" b="0" i="0" u="none">
                <a:solidFill>
                  <a:schemeClr val="dk1"/>
                </a:solidFill>
                <a:latin typeface="Arial"/>
                <a:ea typeface="Arial"/>
                <a:cs typeface="Arial"/>
                <a:sym typeface="Arial"/>
              </a:rPr>
              <a:t>connect two straight sections of roadway.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Road</a:t>
            </a:r>
            <a:r>
              <a:rPr lang="en-US" sz="2800" b="1" i="0" u="none">
                <a:solidFill>
                  <a:schemeClr val="dk1"/>
                </a:solidFill>
                <a:latin typeface="Arial"/>
                <a:ea typeface="Arial"/>
                <a:cs typeface="Arial"/>
                <a:sym typeface="Arial"/>
              </a:rPr>
              <a:t> grade </a:t>
            </a:r>
            <a:r>
              <a:rPr lang="en-US" sz="2800" b="0" i="0" u="none">
                <a:solidFill>
                  <a:schemeClr val="dk1"/>
                </a:solidFill>
                <a:latin typeface="Arial"/>
                <a:ea typeface="Arial"/>
                <a:cs typeface="Arial"/>
                <a:sym typeface="Arial"/>
              </a:rPr>
              <a:t>is a measurement of the incline of slope of the road expressed as a percentage.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Site distance </a:t>
            </a:r>
            <a:r>
              <a:rPr lang="en-US" sz="2800" b="0" i="0" u="none">
                <a:solidFill>
                  <a:schemeClr val="dk1"/>
                </a:solidFill>
                <a:latin typeface="Arial"/>
                <a:ea typeface="Arial"/>
                <a:cs typeface="Arial"/>
                <a:sym typeface="Arial"/>
              </a:rPr>
              <a:t>is the distance needed by a driver to see a hazard and to stop safely without hitting the obstacle.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Crown</a:t>
            </a:r>
            <a:r>
              <a:rPr lang="en-US" sz="2800" b="0" i="0" u="none">
                <a:solidFill>
                  <a:schemeClr val="dk1"/>
                </a:solidFill>
                <a:latin typeface="Arial"/>
                <a:ea typeface="Arial"/>
                <a:cs typeface="Arial"/>
                <a:sym typeface="Arial"/>
              </a:rPr>
              <a:t> is the high point in the center of the road, designed to move water off the surface and into the roadside ditches or drains.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27"/>
        <p:cNvGrpSpPr/>
        <p:nvPr/>
      </p:nvGrpSpPr>
      <p:grpSpPr>
        <a:xfrm>
          <a:off x="0" y="0"/>
          <a:ext cx="0" cy="0"/>
          <a:chOff x="0" y="0"/>
          <a:chExt cx="0" cy="0"/>
        </a:xfrm>
      </p:grpSpPr>
      <p:sp>
        <p:nvSpPr>
          <p:cNvPr id="328" name="Google Shape;328;p5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Mechanical &amp; Electrical Codes</a:t>
            </a:r>
            <a:endParaRPr/>
          </a:p>
        </p:txBody>
      </p:sp>
      <p:sp>
        <p:nvSpPr>
          <p:cNvPr id="329" name="Google Shape;329;p5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Installation of heating, ventilation, and air conditioning (HVAC) systems are regulated by mechanical codes.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Both the type of equipment and the procedures for installation are included in the codes.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Electrical codes regulate the design and installation of the electrical power system.</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Typically a licensed electrician must obtain a permit.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All wiring must be inspected and approved by a local electrical inspector before being enclosed by wall materials.</a:t>
            </a:r>
            <a:endParaRP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95"/>
        <p:cNvGrpSpPr/>
        <p:nvPr/>
      </p:nvGrpSpPr>
      <p:grpSpPr>
        <a:xfrm>
          <a:off x="0" y="0"/>
          <a:ext cx="0" cy="0"/>
          <a:chOff x="0" y="0"/>
          <a:chExt cx="0" cy="0"/>
        </a:xfrm>
      </p:grpSpPr>
      <p:sp>
        <p:nvSpPr>
          <p:cNvPr id="2596" name="Google Shape;2596;p4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Identifying the Need for Roads</a:t>
            </a:r>
            <a:endParaRPr/>
          </a:p>
        </p:txBody>
      </p:sp>
      <p:sp>
        <p:nvSpPr>
          <p:cNvPr id="2597" name="Google Shape;2597;p43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Most road construction projects are initiated by public agencies, such as the Federal Highway Administration or individual state highway administrations.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Once a need is identified, a feasibility study is conducted to answer questions such as what is the projected vehicle volume for the road in the next five or more years? What is the most practical route for the road? How much will the road cost? How long will it take to complete  the project?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project is approved, design engineers will use the feasibility study to review and understand the scope of the project.</a:t>
            </a:r>
            <a:endParaRP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01"/>
        <p:cNvGrpSpPr/>
        <p:nvPr/>
      </p:nvGrpSpPr>
      <p:grpSpPr>
        <a:xfrm>
          <a:off x="0" y="0"/>
          <a:ext cx="0" cy="0"/>
          <a:chOff x="0" y="0"/>
          <a:chExt cx="0" cy="0"/>
        </a:xfrm>
      </p:grpSpPr>
      <p:sp>
        <p:nvSpPr>
          <p:cNvPr id="2602" name="Google Shape;2602;p4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Consideration when Planning and Designing Roads</a:t>
            </a:r>
            <a:endParaRPr/>
          </a:p>
        </p:txBody>
      </p:sp>
      <p:sp>
        <p:nvSpPr>
          <p:cNvPr id="2603" name="Google Shape;2603;p43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When designing public roads, engineers follow standards adopted by the city, state, or the federal government.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Typical standards address lane and shoulder width, curve and grade measurements, paving design, bridge standards, and protective barriers.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Roads are planned and designed with safety as a major consideration.</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07"/>
        <p:cNvGrpSpPr/>
        <p:nvPr/>
      </p:nvGrpSpPr>
      <p:grpSpPr>
        <a:xfrm>
          <a:off x="0" y="0"/>
          <a:ext cx="0" cy="0"/>
          <a:chOff x="0" y="0"/>
          <a:chExt cx="0" cy="0"/>
        </a:xfrm>
      </p:grpSpPr>
      <p:sp>
        <p:nvSpPr>
          <p:cNvPr id="2608" name="Google Shape;2608;p4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Road Features</a:t>
            </a:r>
            <a:endParaRPr/>
          </a:p>
        </p:txBody>
      </p:sp>
      <p:sp>
        <p:nvSpPr>
          <p:cNvPr id="2609" name="Google Shape;2609;p43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Curves</a:t>
            </a:r>
            <a:r>
              <a:rPr lang="en-US" sz="2400" b="0" i="0" u="none">
                <a:solidFill>
                  <a:schemeClr val="dk1"/>
                </a:solidFill>
                <a:latin typeface="Arial"/>
                <a:ea typeface="Arial"/>
                <a:cs typeface="Arial"/>
                <a:sym typeface="Arial"/>
              </a:rPr>
              <a:t> connect two straight sections of roadway.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Road grade </a:t>
            </a:r>
            <a:r>
              <a:rPr lang="en-US" sz="2400" b="0" i="0" u="none">
                <a:solidFill>
                  <a:schemeClr val="dk1"/>
                </a:solidFill>
                <a:latin typeface="Arial"/>
                <a:ea typeface="Arial"/>
                <a:cs typeface="Arial"/>
                <a:sym typeface="Arial"/>
              </a:rPr>
              <a:t>is a measurement of the incline of slope of the road, expressed as a percentage.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Site distance </a:t>
            </a:r>
            <a:r>
              <a:rPr lang="en-US" sz="2400" b="0" i="0" u="none">
                <a:solidFill>
                  <a:schemeClr val="dk1"/>
                </a:solidFill>
                <a:latin typeface="Arial"/>
                <a:ea typeface="Arial"/>
                <a:cs typeface="Arial"/>
                <a:sym typeface="Arial"/>
              </a:rPr>
              <a:t>is the distance needed by a driver to see a hazard and to stop safely without hitting an obstacle.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Crown</a:t>
            </a:r>
            <a:r>
              <a:rPr lang="en-US" sz="2400" b="0" i="0" u="none">
                <a:solidFill>
                  <a:schemeClr val="dk1"/>
                </a:solidFill>
                <a:latin typeface="Arial"/>
                <a:ea typeface="Arial"/>
                <a:cs typeface="Arial"/>
                <a:sym typeface="Arial"/>
              </a:rPr>
              <a:t> is the high point in the center of the road, designed to move water off the surface and into roadside ditches or drains.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Pavement</a:t>
            </a:r>
            <a:r>
              <a:rPr lang="en-US" sz="2400" b="0" i="0" u="none">
                <a:solidFill>
                  <a:schemeClr val="dk1"/>
                </a:solidFill>
                <a:latin typeface="Arial"/>
                <a:ea typeface="Arial"/>
                <a:cs typeface="Arial"/>
                <a:sym typeface="Arial"/>
              </a:rPr>
              <a:t> is the actual surface on which vehicles travel.</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13"/>
        <p:cNvGrpSpPr/>
        <p:nvPr/>
      </p:nvGrpSpPr>
      <p:grpSpPr>
        <a:xfrm>
          <a:off x="0" y="0"/>
          <a:ext cx="0" cy="0"/>
          <a:chOff x="0" y="0"/>
          <a:chExt cx="0" cy="0"/>
        </a:xfrm>
      </p:grpSpPr>
      <p:sp>
        <p:nvSpPr>
          <p:cNvPr id="2614" name="Google Shape;2614;p4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Obtaining the Right of Way</a:t>
            </a:r>
            <a:endParaRPr/>
          </a:p>
        </p:txBody>
      </p:sp>
      <p:sp>
        <p:nvSpPr>
          <p:cNvPr id="2615" name="Google Shape;2615;p43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land needed for the right of way may need to be purchased from its current owner.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Appraisals are prepared for each piece of property to be purchased.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Landowners who reject the offer are required to negotiate a price with the government agency arranging the purchase.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negotiations fail, the agency can exercise the power of eminent domain to acquire the right of way.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amount of money paid to the landowner is then determined in court.</a:t>
            </a:r>
            <a:endParaRP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19"/>
        <p:cNvGrpSpPr/>
        <p:nvPr/>
      </p:nvGrpSpPr>
      <p:grpSpPr>
        <a:xfrm>
          <a:off x="0" y="0"/>
          <a:ext cx="0" cy="0"/>
          <a:chOff x="0" y="0"/>
          <a:chExt cx="0" cy="0"/>
        </a:xfrm>
      </p:grpSpPr>
      <p:sp>
        <p:nvSpPr>
          <p:cNvPr id="2620" name="Google Shape;2620;p4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Advertising the Project</a:t>
            </a:r>
            <a:endParaRPr/>
          </a:p>
        </p:txBody>
      </p:sp>
      <p:sp>
        <p:nvSpPr>
          <p:cNvPr id="2621" name="Google Shape;2621;p43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Once detailed plans are complete, the building project is advertised, bids are received, and contracts are awarded.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Once the selected contractor receives notification to proceed with the project, work begins at the site.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Safety is a major concern on all road projects.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Fences  or other barriers are often set up along the right of way to keep trespassers from getting on the site and being injured.</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25"/>
        <p:cNvGrpSpPr/>
        <p:nvPr/>
      </p:nvGrpSpPr>
      <p:grpSpPr>
        <a:xfrm>
          <a:off x="0" y="0"/>
          <a:ext cx="0" cy="0"/>
          <a:chOff x="0" y="0"/>
          <a:chExt cx="0" cy="0"/>
        </a:xfrm>
      </p:grpSpPr>
      <p:sp>
        <p:nvSpPr>
          <p:cNvPr id="2626" name="Google Shape;2626;p4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Worker Safety</a:t>
            </a:r>
            <a:endParaRPr/>
          </a:p>
        </p:txBody>
      </p:sp>
      <p:sp>
        <p:nvSpPr>
          <p:cNvPr id="2627" name="Google Shape;2627;p43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Once work begins, flaggers and escort vehicles may be required to protect workers and provide safe passage for motorists.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Everyone on the job site must take responsibility for their own safety and look out for the safety of others.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Workers on the site must wear appropriate clothing, such as safety shoes, and eye, and hearing protection.</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31"/>
        <p:cNvGrpSpPr/>
        <p:nvPr/>
      </p:nvGrpSpPr>
      <p:grpSpPr>
        <a:xfrm>
          <a:off x="0" y="0"/>
          <a:ext cx="0" cy="0"/>
          <a:chOff x="0" y="0"/>
          <a:chExt cx="0" cy="0"/>
        </a:xfrm>
      </p:grpSpPr>
      <p:sp>
        <p:nvSpPr>
          <p:cNvPr id="2632" name="Google Shape;2632;p4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Clearing, Excavating, and Filling</a:t>
            </a:r>
            <a:endParaRPr/>
          </a:p>
        </p:txBody>
      </p:sp>
      <p:sp>
        <p:nvSpPr>
          <p:cNvPr id="2633" name="Google Shape;2633;p43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Construction begins by clearing obstacles in the right of way.</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Soil, sand, and other easily excavated material can be excavated with bulldozers, scrapers, front loaders, and track excavators.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bulldozer</a:t>
            </a:r>
            <a:r>
              <a:rPr lang="en-US" sz="1600" b="0" i="0" u="none">
                <a:solidFill>
                  <a:schemeClr val="dk1"/>
                </a:solidFill>
                <a:latin typeface="Arial"/>
                <a:ea typeface="Arial"/>
                <a:cs typeface="Arial"/>
                <a:sym typeface="Arial"/>
              </a:rPr>
              <a:t> is a crawler tractor with a blade mounted on the front, used for excavating and pushing soil.</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scraper</a:t>
            </a:r>
            <a:r>
              <a:rPr lang="en-US" sz="1600" b="0" i="0" u="none">
                <a:solidFill>
                  <a:schemeClr val="dk1"/>
                </a:solidFill>
                <a:latin typeface="Arial"/>
                <a:ea typeface="Arial"/>
                <a:cs typeface="Arial"/>
                <a:sym typeface="Arial"/>
              </a:rPr>
              <a:t> is a machine that cuts, transports, and places soil.</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roller </a:t>
            </a:r>
            <a:r>
              <a:rPr lang="en-US" sz="1600" b="0" i="0" u="none">
                <a:solidFill>
                  <a:schemeClr val="dk1"/>
                </a:solidFill>
                <a:latin typeface="Arial"/>
                <a:ea typeface="Arial"/>
                <a:cs typeface="Arial"/>
                <a:sym typeface="Arial"/>
              </a:rPr>
              <a:t>is a machine used to compact fill and make a solid foundation for a roadway (fig 35-8, page 561).</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a:t>
            </a:r>
            <a:r>
              <a:rPr lang="en-US" sz="1600" b="1" i="0" u="none">
                <a:solidFill>
                  <a:schemeClr val="dk1"/>
                </a:solidFill>
                <a:latin typeface="Arial"/>
                <a:ea typeface="Arial"/>
                <a:cs typeface="Arial"/>
                <a:sym typeface="Arial"/>
              </a:rPr>
              <a:t> front loader </a:t>
            </a:r>
            <a:r>
              <a:rPr lang="en-US" sz="1600" b="0" i="0" u="none">
                <a:solidFill>
                  <a:schemeClr val="dk1"/>
                </a:solidFill>
                <a:latin typeface="Arial"/>
                <a:ea typeface="Arial"/>
                <a:cs typeface="Arial"/>
                <a:sym typeface="Arial"/>
              </a:rPr>
              <a:t>is a crawler or rubber tired tractor with a bucket on the front that is filled and lifted to load trucks.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track </a:t>
            </a:r>
            <a:r>
              <a:rPr lang="en-US" sz="1600" b="1" i="0" u="none">
                <a:solidFill>
                  <a:schemeClr val="dk1"/>
                </a:solidFill>
                <a:latin typeface="Arial"/>
                <a:ea typeface="Arial"/>
                <a:cs typeface="Arial"/>
                <a:sym typeface="Arial"/>
              </a:rPr>
              <a:t>excavator</a:t>
            </a:r>
            <a:r>
              <a:rPr lang="en-US" sz="1600" b="0" i="0" u="none">
                <a:solidFill>
                  <a:schemeClr val="dk1"/>
                </a:solidFill>
                <a:latin typeface="Arial"/>
                <a:ea typeface="Arial"/>
                <a:cs typeface="Arial"/>
                <a:sym typeface="Arial"/>
              </a:rPr>
              <a:t> is a machine that digs by pulling the shovel towards the tractor.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a:t>
            </a:r>
            <a:r>
              <a:rPr lang="en-US" sz="1600" b="1" i="0" u="none">
                <a:solidFill>
                  <a:schemeClr val="dk1"/>
                </a:solidFill>
                <a:latin typeface="Arial"/>
                <a:ea typeface="Arial"/>
                <a:cs typeface="Arial"/>
                <a:sym typeface="Arial"/>
              </a:rPr>
              <a:t> ripper </a:t>
            </a:r>
            <a:r>
              <a:rPr lang="en-US" sz="1600" b="0" i="0" u="none">
                <a:solidFill>
                  <a:schemeClr val="dk1"/>
                </a:solidFill>
                <a:latin typeface="Arial"/>
                <a:ea typeface="Arial"/>
                <a:cs typeface="Arial"/>
                <a:sym typeface="Arial"/>
              </a:rPr>
              <a:t>is a prong like attachment mounted on the rear of a tractor to break apart soft rock and tree roots.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Explosives are used to break up hard rock.</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Fill must be placed and compacted properly of the fill will settle and damage the pavement.</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37"/>
        <p:cNvGrpSpPr/>
        <p:nvPr/>
      </p:nvGrpSpPr>
      <p:grpSpPr>
        <a:xfrm>
          <a:off x="0" y="0"/>
          <a:ext cx="0" cy="0"/>
          <a:chOff x="0" y="0"/>
          <a:chExt cx="0" cy="0"/>
        </a:xfrm>
      </p:grpSpPr>
      <p:sp>
        <p:nvSpPr>
          <p:cNvPr id="2638" name="Google Shape;2638;p4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Surveying</a:t>
            </a:r>
            <a:endParaRPr/>
          </a:p>
        </p:txBody>
      </p:sp>
      <p:sp>
        <p:nvSpPr>
          <p:cNvPr id="2639" name="Google Shape;2639;p43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Once the cut and fill operations are completed, surveyors return to reestablish centerline stakes, and place markers for the edge of the roadway.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Stakes that mark the edge of the pavement may be joined by wires to guide the machine operators as they place the road surfaces.</a:t>
            </a:r>
            <a:endParaRP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43"/>
        <p:cNvGrpSpPr/>
        <p:nvPr/>
      </p:nvGrpSpPr>
      <p:grpSpPr>
        <a:xfrm>
          <a:off x="0" y="0"/>
          <a:ext cx="0" cy="0"/>
          <a:chOff x="0" y="0"/>
          <a:chExt cx="0" cy="0"/>
        </a:xfrm>
      </p:grpSpPr>
      <p:sp>
        <p:nvSpPr>
          <p:cNvPr id="2644" name="Google Shape;2644;p4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Placing the Roadway, Shoulders, and Curbs</a:t>
            </a:r>
            <a:endParaRPr/>
          </a:p>
        </p:txBody>
      </p:sp>
      <p:sp>
        <p:nvSpPr>
          <p:cNvPr id="2645" name="Google Shape;2645;p44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the finish grading is completed, two layers of aggregate are typically placed and compacted before the surface material is put in place.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first layer, </a:t>
            </a:r>
            <a:r>
              <a:rPr lang="en-US" sz="2000" b="1" i="0" u="none">
                <a:solidFill>
                  <a:schemeClr val="dk1"/>
                </a:solidFill>
                <a:latin typeface="Arial"/>
                <a:ea typeface="Arial"/>
                <a:cs typeface="Arial"/>
                <a:sym typeface="Arial"/>
              </a:rPr>
              <a:t>sub base </a:t>
            </a:r>
            <a:r>
              <a:rPr lang="en-US" sz="2000" b="0" i="0" u="none">
                <a:solidFill>
                  <a:schemeClr val="dk1"/>
                </a:solidFill>
                <a:latin typeface="Arial"/>
                <a:ea typeface="Arial"/>
                <a:cs typeface="Arial"/>
                <a:sym typeface="Arial"/>
              </a:rPr>
              <a:t>is composed of large crushed stone.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provides for drainage of water that may collect below the finished surface and acts as a firm base for successive layers.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second layer, </a:t>
            </a:r>
            <a:r>
              <a:rPr lang="en-US" sz="2000" b="1" i="0" u="none">
                <a:solidFill>
                  <a:schemeClr val="dk1"/>
                </a:solidFill>
                <a:latin typeface="Arial"/>
                <a:ea typeface="Arial"/>
                <a:cs typeface="Arial"/>
                <a:sym typeface="Arial"/>
              </a:rPr>
              <a:t>base</a:t>
            </a:r>
            <a:r>
              <a:rPr lang="en-US" sz="2000" b="0" i="0" u="none">
                <a:solidFill>
                  <a:schemeClr val="dk1"/>
                </a:solidFill>
                <a:latin typeface="Arial"/>
                <a:ea typeface="Arial"/>
                <a:cs typeface="Arial"/>
                <a:sym typeface="Arial"/>
              </a:rPr>
              <a:t>, is composed of smaller aggregate that is compacted to provide a base for concrete or asphalt surface material.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 asphalt roads, an </a:t>
            </a:r>
            <a:r>
              <a:rPr lang="en-US" sz="2000" b="1" i="0" u="none">
                <a:solidFill>
                  <a:schemeClr val="dk1"/>
                </a:solidFill>
                <a:latin typeface="Arial"/>
                <a:ea typeface="Arial"/>
                <a:cs typeface="Arial"/>
                <a:sym typeface="Arial"/>
              </a:rPr>
              <a:t>asphalt paver </a:t>
            </a:r>
            <a:r>
              <a:rPr lang="en-US" sz="2000" b="0" i="0" u="none">
                <a:solidFill>
                  <a:schemeClr val="dk1"/>
                </a:solidFill>
                <a:latin typeface="Arial"/>
                <a:ea typeface="Arial"/>
                <a:cs typeface="Arial"/>
                <a:sym typeface="Arial"/>
              </a:rPr>
              <a:t>is used to place, consolidate, and level two or three layers of hot asphalt.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Concrete surfaces are placed and consolidated using a </a:t>
            </a:r>
            <a:r>
              <a:rPr lang="en-US" sz="2000" b="1" i="0" u="none">
                <a:solidFill>
                  <a:schemeClr val="dk1"/>
                </a:solidFill>
                <a:latin typeface="Arial"/>
                <a:ea typeface="Arial"/>
                <a:cs typeface="Arial"/>
                <a:sym typeface="Arial"/>
              </a:rPr>
              <a:t>slip form paving machine</a:t>
            </a:r>
            <a:r>
              <a:rPr lang="en-US" sz="2000" b="0" i="0" u="none">
                <a:solidFill>
                  <a:schemeClr val="dk1"/>
                </a:solidFill>
                <a:latin typeface="Arial"/>
                <a:ea typeface="Arial"/>
                <a:cs typeface="Arial"/>
                <a:sym typeface="Arial"/>
              </a:rPr>
              <a:t> that spreads, consolidates, and levels concrete paving.</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49"/>
        <p:cNvGrpSpPr/>
        <p:nvPr/>
      </p:nvGrpSpPr>
      <p:grpSpPr>
        <a:xfrm>
          <a:off x="0" y="0"/>
          <a:ext cx="0" cy="0"/>
          <a:chOff x="0" y="0"/>
          <a:chExt cx="0" cy="0"/>
        </a:xfrm>
      </p:grpSpPr>
      <p:sp>
        <p:nvSpPr>
          <p:cNvPr id="2650" name="Google Shape;2650;p4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Traffic Signals, Signage, Barriers, and Markings</a:t>
            </a:r>
            <a:endParaRPr/>
          </a:p>
        </p:txBody>
      </p:sp>
      <p:sp>
        <p:nvSpPr>
          <p:cNvPr id="2651" name="Google Shape;2651;p44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Installation of traffic signals, signage, and barriers often requires excavating and placing concrete for footings.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Anchor bolts installed in the footings permit traffic signals and signs to be attached.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Posts for guard rails may also be set in concrete.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Electrical service is extended underground to the footings for the traffic signals and roadway lighting before concrete is placed.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Barriers</a:t>
            </a:r>
            <a:r>
              <a:rPr lang="en-US" sz="2400" b="0" i="0" u="none">
                <a:solidFill>
                  <a:schemeClr val="dk1"/>
                </a:solidFill>
                <a:latin typeface="Arial"/>
                <a:ea typeface="Arial"/>
                <a:cs typeface="Arial"/>
                <a:sym typeface="Arial"/>
              </a:rPr>
              <a:t> in the median and other barriers may also require excavation and installation of footings.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Marking</a:t>
            </a:r>
            <a:r>
              <a:rPr lang="en-US" sz="2400" b="0" i="0" u="none">
                <a:solidFill>
                  <a:schemeClr val="dk1"/>
                </a:solidFill>
                <a:latin typeface="Arial"/>
                <a:ea typeface="Arial"/>
                <a:cs typeface="Arial"/>
                <a:sym typeface="Arial"/>
              </a:rPr>
              <a:t> is the process of painting lines on the roadway.</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33"/>
        <p:cNvGrpSpPr/>
        <p:nvPr/>
      </p:nvGrpSpPr>
      <p:grpSpPr>
        <a:xfrm>
          <a:off x="0" y="0"/>
          <a:ext cx="0" cy="0"/>
          <a:chOff x="0" y="0"/>
          <a:chExt cx="0" cy="0"/>
        </a:xfrm>
      </p:grpSpPr>
      <p:sp>
        <p:nvSpPr>
          <p:cNvPr id="334" name="Google Shape;334;p5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Americans with Disabilities Act</a:t>
            </a:r>
            <a:endParaRPr/>
          </a:p>
        </p:txBody>
      </p:sp>
      <p:sp>
        <p:nvSpPr>
          <p:cNvPr id="335" name="Google Shape;335;p5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a:t>
            </a:r>
            <a:r>
              <a:rPr lang="en-US" sz="2800" b="1" i="0" u="none">
                <a:solidFill>
                  <a:schemeClr val="dk1"/>
                </a:solidFill>
                <a:latin typeface="Arial"/>
                <a:ea typeface="Arial"/>
                <a:cs typeface="Arial"/>
                <a:sym typeface="Arial"/>
              </a:rPr>
              <a:t>Americans with Disabilities Act </a:t>
            </a:r>
            <a:r>
              <a:rPr lang="en-US" sz="2800" b="0" i="0" u="none">
                <a:solidFill>
                  <a:schemeClr val="dk1"/>
                </a:solidFill>
                <a:latin typeface="Arial"/>
                <a:ea typeface="Arial"/>
                <a:cs typeface="Arial"/>
                <a:sym typeface="Arial"/>
              </a:rPr>
              <a:t>became federal law in 1990 and applies nationwide.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ADA mandates that public accommodation must be constructed so they are accessible to all individuals.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Many public buildings now have ramps, elevators, and handrails around bathroom fixtures.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ADA does not apply to private homes.</a:t>
            </a:r>
            <a:endParaRP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55"/>
        <p:cNvGrpSpPr/>
        <p:nvPr/>
      </p:nvGrpSpPr>
      <p:grpSpPr>
        <a:xfrm>
          <a:off x="0" y="0"/>
          <a:ext cx="0" cy="0"/>
          <a:chOff x="0" y="0"/>
          <a:chExt cx="0" cy="0"/>
        </a:xfrm>
      </p:grpSpPr>
      <p:sp>
        <p:nvSpPr>
          <p:cNvPr id="2656" name="Google Shape;2656;p4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Landscaping</a:t>
            </a:r>
            <a:endParaRPr/>
          </a:p>
        </p:txBody>
      </p:sp>
      <p:sp>
        <p:nvSpPr>
          <p:cNvPr id="2657" name="Google Shape;2657;p44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Landscaping is one of the final tasks to be completed.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Surveying crews return to place stakes locating trees and shrubs.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Areas to be planted with grass, other ground cover, or mulch may also be marked.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Arrangements are made to water the landscape material until they are well established.</a:t>
            </a:r>
            <a:endParaRP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61"/>
        <p:cNvGrpSpPr/>
        <p:nvPr/>
      </p:nvGrpSpPr>
      <p:grpSpPr>
        <a:xfrm>
          <a:off x="0" y="0"/>
          <a:ext cx="0" cy="0"/>
          <a:chOff x="0" y="0"/>
          <a:chExt cx="0" cy="0"/>
        </a:xfrm>
      </p:grpSpPr>
      <p:sp>
        <p:nvSpPr>
          <p:cNvPr id="2662" name="Google Shape;2662;p4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Road Maintenance</a:t>
            </a:r>
            <a:endParaRPr/>
          </a:p>
        </p:txBody>
      </p:sp>
      <p:sp>
        <p:nvSpPr>
          <p:cNvPr id="2663" name="Google Shape;2663;p44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Road maintenance </a:t>
            </a:r>
            <a:r>
              <a:rPr lang="en-US" sz="2800" b="0" i="0" u="none">
                <a:solidFill>
                  <a:schemeClr val="dk1"/>
                </a:solidFill>
                <a:latin typeface="Arial"/>
                <a:ea typeface="Arial"/>
                <a:cs typeface="Arial"/>
                <a:sym typeface="Arial"/>
              </a:rPr>
              <a:t>protects the structural integrity of roads and the economic investment made during construction.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Routine maintenance </a:t>
            </a:r>
            <a:r>
              <a:rPr lang="en-US" sz="2800" b="0" i="0" u="none">
                <a:solidFill>
                  <a:schemeClr val="dk1"/>
                </a:solidFill>
                <a:latin typeface="Arial"/>
                <a:ea typeface="Arial"/>
                <a:cs typeface="Arial"/>
                <a:sym typeface="Arial"/>
              </a:rPr>
              <a:t>tasks are done on a regular schedule basis and include cleaning roads, removing debris, painting guardrails, and remarking traffic lanes.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Emergency maintenance </a:t>
            </a:r>
            <a:r>
              <a:rPr lang="en-US" sz="2800" b="0" i="0" u="none">
                <a:solidFill>
                  <a:schemeClr val="dk1"/>
                </a:solidFill>
                <a:latin typeface="Arial"/>
                <a:ea typeface="Arial"/>
                <a:cs typeface="Arial"/>
                <a:sym typeface="Arial"/>
              </a:rPr>
              <a:t>tasks are done when needed and include tasks such as pothole repair and traffic signal replacement.</a:t>
            </a:r>
            <a:endParaRP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67"/>
        <p:cNvGrpSpPr/>
        <p:nvPr/>
      </p:nvGrpSpPr>
      <p:grpSpPr>
        <a:xfrm>
          <a:off x="0" y="0"/>
          <a:ext cx="0" cy="0"/>
          <a:chOff x="0" y="0"/>
          <a:chExt cx="0" cy="0"/>
        </a:xfrm>
      </p:grpSpPr>
      <p:sp>
        <p:nvSpPr>
          <p:cNvPr id="2668" name="Google Shape;2668;p4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669" name="Google Shape;2669;p44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service street </a:t>
            </a:r>
            <a:r>
              <a:rPr lang="en-US" sz="1200" b="0" i="0" u="none">
                <a:solidFill>
                  <a:schemeClr val="dk1"/>
                </a:solidFill>
                <a:latin typeface="Arial"/>
                <a:ea typeface="Arial"/>
                <a:cs typeface="Arial"/>
                <a:sym typeface="Arial"/>
              </a:rPr>
              <a:t>is a road built to provide access to adjacent land such as a home, business, or school.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Collectors</a:t>
            </a:r>
            <a:r>
              <a:rPr lang="en-US" sz="1200" b="0" i="0" u="none">
                <a:solidFill>
                  <a:schemeClr val="dk1"/>
                </a:solidFill>
                <a:latin typeface="Arial"/>
                <a:ea typeface="Arial"/>
                <a:cs typeface="Arial"/>
                <a:sym typeface="Arial"/>
              </a:rPr>
              <a:t> gather local traffic and connect smaller cities and towns to each other and to arterials.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Arterials</a:t>
            </a:r>
            <a:r>
              <a:rPr lang="en-US" sz="1200" b="0" i="0" u="none">
                <a:solidFill>
                  <a:schemeClr val="dk1"/>
                </a:solidFill>
                <a:latin typeface="Arial"/>
                <a:ea typeface="Arial"/>
                <a:cs typeface="Arial"/>
                <a:sym typeface="Arial"/>
              </a:rPr>
              <a:t> are roadways that provide uninterrupted access between large cities.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Once a need is identified, a feasibility study is conducted to answer questions such as what is the projected vehicle volume for the road in the next five or more years? What is the most practical route for the road? How much will the road cost? How long will it take to complete  the project?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When designing public roads, engineers follow standards adopted by the city, state, or the federal government. Typical standards address lane and shoulder width, curve and grade measurements, paving design, bridge standards, and protective barriers. Roads are planned and designed with safety as a major consideration.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Site distance </a:t>
            </a:r>
            <a:r>
              <a:rPr lang="en-US" sz="1200" b="0" i="0" u="none">
                <a:solidFill>
                  <a:schemeClr val="dk1"/>
                </a:solidFill>
                <a:latin typeface="Arial"/>
                <a:ea typeface="Arial"/>
                <a:cs typeface="Arial"/>
                <a:sym typeface="Arial"/>
              </a:rPr>
              <a:t>is the distance needed by a driver to see a hazard and to stop safely without hitting the obstacle.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Once detailed plans are complete, the building project is advertised, bids are received, and contracts are awarded.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Workers on the site must wear appropriate clothing, such as safety shoes, and eye, and hearing protection.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Construction begins by clearing obstacles in the right of way. Soil, sand, and other easily excavated material can be excavated with bulldozers, scrapers, front loaders, and track excavators.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Once the finish grading is completed, two layers of aggregate are typically placed and compacted before the surface material is put in place.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Road maintenance </a:t>
            </a:r>
            <a:r>
              <a:rPr lang="en-US" sz="1200" b="0" i="0" u="none">
                <a:solidFill>
                  <a:schemeClr val="dk1"/>
                </a:solidFill>
                <a:latin typeface="Arial"/>
                <a:ea typeface="Arial"/>
                <a:cs typeface="Arial"/>
                <a:sym typeface="Arial"/>
              </a:rPr>
              <a:t>protects the structural integrity of roads and the economic investment made during construction.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Routine maintenance </a:t>
            </a:r>
            <a:r>
              <a:rPr lang="en-US" sz="1200" b="0" i="0" u="none">
                <a:solidFill>
                  <a:schemeClr val="dk1"/>
                </a:solidFill>
                <a:latin typeface="Arial"/>
                <a:ea typeface="Arial"/>
                <a:cs typeface="Arial"/>
                <a:sym typeface="Arial"/>
              </a:rPr>
              <a:t>tasks are done on a regular schedule basis and include cleaning roads, removing debris, painting guardrails, and remarking traffic lanes.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Emergency maintenance </a:t>
            </a:r>
            <a:r>
              <a:rPr lang="en-US" sz="1200" b="0" i="0" u="none">
                <a:solidFill>
                  <a:schemeClr val="dk1"/>
                </a:solidFill>
                <a:latin typeface="Arial"/>
                <a:ea typeface="Arial"/>
                <a:cs typeface="Arial"/>
                <a:sym typeface="Arial"/>
              </a:rPr>
              <a:t>tasks are done when needed and include tasks such as pothole repair and traffic signal replacement.</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73"/>
        <p:cNvGrpSpPr/>
        <p:nvPr/>
      </p:nvGrpSpPr>
      <p:grpSpPr>
        <a:xfrm>
          <a:off x="0" y="0"/>
          <a:ext cx="0" cy="0"/>
          <a:chOff x="0" y="0"/>
          <a:chExt cx="0" cy="0"/>
        </a:xfrm>
      </p:grpSpPr>
      <p:sp>
        <p:nvSpPr>
          <p:cNvPr id="2674" name="Google Shape;2674;p44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36 Week 33 and 34</a:t>
            </a:r>
            <a:endParaRPr dirty="0"/>
          </a:p>
        </p:txBody>
      </p:sp>
      <p:sp>
        <p:nvSpPr>
          <p:cNvPr id="2675" name="Google Shape;2675;p4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Skyscraper Construction</a:t>
            </a:r>
            <a:endParaRP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79"/>
        <p:cNvGrpSpPr/>
        <p:nvPr/>
      </p:nvGrpSpPr>
      <p:grpSpPr>
        <a:xfrm>
          <a:off x="0" y="0"/>
          <a:ext cx="0" cy="0"/>
          <a:chOff x="0" y="0"/>
          <a:chExt cx="0" cy="0"/>
        </a:xfrm>
      </p:grpSpPr>
      <p:sp>
        <p:nvSpPr>
          <p:cNvPr id="2680" name="Google Shape;2680;p4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681" name="Google Shape;2681;p44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process of designing skyscrapers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purpose of a feasibility study for skyscrapers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process of building skyscrapers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basic components of a structural steel frame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Discuss the importance of coordinating the work of trades people involved in building the skyscraper</a:t>
            </a:r>
            <a:endParaRPr/>
          </a:p>
          <a:p>
            <a:pPr marL="34290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85"/>
        <p:cNvGrpSpPr/>
        <p:nvPr/>
      </p:nvGrpSpPr>
      <p:grpSpPr>
        <a:xfrm>
          <a:off x="0" y="0"/>
          <a:ext cx="0" cy="0"/>
          <a:chOff x="0" y="0"/>
          <a:chExt cx="0" cy="0"/>
        </a:xfrm>
      </p:grpSpPr>
      <p:sp>
        <p:nvSpPr>
          <p:cNvPr id="2686" name="Google Shape;2686;p4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Why Skyscrapers are Built</a:t>
            </a:r>
            <a:endParaRPr/>
          </a:p>
        </p:txBody>
      </p:sp>
      <p:sp>
        <p:nvSpPr>
          <p:cNvPr id="2687" name="Google Shape;2687;p44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Skyscrapers</a:t>
            </a:r>
            <a:r>
              <a:rPr lang="en-US" sz="2400" b="0" i="0" u="none">
                <a:solidFill>
                  <a:schemeClr val="dk1"/>
                </a:solidFill>
                <a:latin typeface="Arial"/>
                <a:ea typeface="Arial"/>
                <a:cs typeface="Arial"/>
                <a:sym typeface="Arial"/>
              </a:rPr>
              <a:t> are buildings taller than 500 feet that are designed for commercial and residential use.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development of structural steel framing and elevators made skyscrapers possible.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Buildings with load bearing walls were limited to approximately six stories.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high cost and scarcity of land, and the desire of people to be close together have contributed to the building of skyscrapers.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Pride, achievement, and technological advancements have also been major factors.</a:t>
            </a:r>
            <a:endParaRP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91"/>
        <p:cNvGrpSpPr/>
        <p:nvPr/>
      </p:nvGrpSpPr>
      <p:grpSpPr>
        <a:xfrm>
          <a:off x="0" y="0"/>
          <a:ext cx="0" cy="0"/>
          <a:chOff x="0" y="0"/>
          <a:chExt cx="0" cy="0"/>
        </a:xfrm>
      </p:grpSpPr>
      <p:sp>
        <p:nvSpPr>
          <p:cNvPr id="2692" name="Google Shape;2692;p4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Planning &amp; Designing Skyscrapers</a:t>
            </a:r>
            <a:endParaRPr/>
          </a:p>
        </p:txBody>
      </p:sp>
      <p:sp>
        <p:nvSpPr>
          <p:cNvPr id="2693" name="Google Shape;2693;p44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Construction of skyscrapers is initiated by: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Companies that need large amounts of office space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Real estate developers that rent office or apartment space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Companies that operate hotel and conference facilities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Government agencies or hospitals that need space</a:t>
            </a:r>
            <a:endParaRP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97"/>
        <p:cNvGrpSpPr/>
        <p:nvPr/>
      </p:nvGrpSpPr>
      <p:grpSpPr>
        <a:xfrm>
          <a:off x="0" y="0"/>
          <a:ext cx="0" cy="0"/>
          <a:chOff x="0" y="0"/>
          <a:chExt cx="0" cy="0"/>
        </a:xfrm>
      </p:grpSpPr>
      <p:sp>
        <p:nvSpPr>
          <p:cNvPr id="2698" name="Google Shape;2698;p44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Feasibility Study</a:t>
            </a:r>
            <a:endParaRPr/>
          </a:p>
        </p:txBody>
      </p:sp>
      <p:sp>
        <p:nvSpPr>
          <p:cNvPr id="2699" name="Google Shape;2699;p44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purpose of the feasibility study is to determine if:</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skyscraper is needed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skyscraper can be operated at a profit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 suitable site is available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 presentation of the design team’s best design alternatives is made to the initiator for approval.</a:t>
            </a:r>
            <a:endParaRP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03"/>
        <p:cNvGrpSpPr/>
        <p:nvPr/>
      </p:nvGrpSpPr>
      <p:grpSpPr>
        <a:xfrm>
          <a:off x="0" y="0"/>
          <a:ext cx="0" cy="0"/>
          <a:chOff x="0" y="0"/>
          <a:chExt cx="0" cy="0"/>
        </a:xfrm>
      </p:grpSpPr>
      <p:sp>
        <p:nvSpPr>
          <p:cNvPr id="2704" name="Google Shape;2704;p4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Design Team</a:t>
            </a:r>
            <a:endParaRPr/>
          </a:p>
        </p:txBody>
      </p:sp>
      <p:sp>
        <p:nvSpPr>
          <p:cNvPr id="2705" name="Google Shape;2705;p45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architectural firm completing the feasibility study may employ a number of other architectural and engineering firms to design elements of the overall project.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Firms specializing in foundations, structural framework, mechanical systems, electrical systems, interior decorating, and other areas may be added to the team because of their specialized skills.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general plan for the building is prepared as a part of the feasibility study so that the cost can be estimated and the initiator can decide if the basic design in satisfactory.</a:t>
            </a:r>
            <a:endParaRP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09"/>
        <p:cNvGrpSpPr/>
        <p:nvPr/>
      </p:nvGrpSpPr>
      <p:grpSpPr>
        <a:xfrm>
          <a:off x="0" y="0"/>
          <a:ext cx="0" cy="0"/>
          <a:chOff x="0" y="0"/>
          <a:chExt cx="0" cy="0"/>
        </a:xfrm>
      </p:grpSpPr>
      <p:sp>
        <p:nvSpPr>
          <p:cNvPr id="2710" name="Google Shape;2710;p45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Obtaining the Site</a:t>
            </a:r>
            <a:endParaRPr/>
          </a:p>
        </p:txBody>
      </p:sp>
      <p:sp>
        <p:nvSpPr>
          <p:cNvPr id="2711" name="Google Shape;2711;p45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initiator usually employs a realtor to purchase the land for the site.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If the desired land is owned by different individuals or groups, it may take several years to acquire the land.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Since the foundation design and the shape and size of the building may be affected by the location, size, and shape of the site, much of the detailed work for the skyscraper is delayed until the site has been purchased.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39"/>
        <p:cNvGrpSpPr/>
        <p:nvPr/>
      </p:nvGrpSpPr>
      <p:grpSpPr>
        <a:xfrm>
          <a:off x="0" y="0"/>
          <a:ext cx="0" cy="0"/>
          <a:chOff x="0" y="0"/>
          <a:chExt cx="0" cy="0"/>
        </a:xfrm>
      </p:grpSpPr>
      <p:sp>
        <p:nvSpPr>
          <p:cNvPr id="340" name="Google Shape;340;p5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Product Standards</a:t>
            </a:r>
            <a:endParaRPr/>
          </a:p>
        </p:txBody>
      </p:sp>
      <p:sp>
        <p:nvSpPr>
          <p:cNvPr id="341" name="Google Shape;341;p5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Product standards </a:t>
            </a:r>
            <a:r>
              <a:rPr lang="en-US" sz="2800" b="0" i="0" u="none">
                <a:solidFill>
                  <a:schemeClr val="dk1"/>
                </a:solidFill>
                <a:latin typeface="Arial"/>
                <a:ea typeface="Arial"/>
                <a:cs typeface="Arial"/>
                <a:sym typeface="Arial"/>
              </a:rPr>
              <a:t>are nationally recognized minimum quality requirements for manufactured objects.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These standards are usually developed voluntarily by interested groups, such as producers, distributors, or consumers of a product.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Common agency abbreviations include: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ANSI – American National Standards Institute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UL – Underwriters Laboratory.</a:t>
            </a:r>
            <a:endParaRP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15"/>
        <p:cNvGrpSpPr/>
        <p:nvPr/>
      </p:nvGrpSpPr>
      <p:grpSpPr>
        <a:xfrm>
          <a:off x="0" y="0"/>
          <a:ext cx="0" cy="0"/>
          <a:chOff x="0" y="0"/>
          <a:chExt cx="0" cy="0"/>
        </a:xfrm>
      </p:grpSpPr>
      <p:sp>
        <p:nvSpPr>
          <p:cNvPr id="2716" name="Google Shape;2716;p45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Design Planning</a:t>
            </a:r>
            <a:endParaRPr/>
          </a:p>
        </p:txBody>
      </p:sp>
      <p:sp>
        <p:nvSpPr>
          <p:cNvPr id="2717" name="Google Shape;2717;p45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foundation of skyscrapers must withstand heavy loads from the weight of the building, wind gusts, and sometimes earthquakes.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Plans for HVAC, plumbing, electrical, communication, elevators, and escalators must all be made.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Architectural details such as interior and exterior finishes must be described.</a:t>
            </a:r>
            <a:endParaRP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21"/>
        <p:cNvGrpSpPr/>
        <p:nvPr/>
      </p:nvGrpSpPr>
      <p:grpSpPr>
        <a:xfrm>
          <a:off x="0" y="0"/>
          <a:ext cx="0" cy="0"/>
          <a:chOff x="0" y="0"/>
          <a:chExt cx="0" cy="0"/>
        </a:xfrm>
      </p:grpSpPr>
      <p:sp>
        <p:nvSpPr>
          <p:cNvPr id="2722" name="Google Shape;2722;p45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Constructing Skyscrapers</a:t>
            </a:r>
            <a:endParaRPr/>
          </a:p>
        </p:txBody>
      </p:sp>
      <p:sp>
        <p:nvSpPr>
          <p:cNvPr id="2723" name="Google Shape;2723;p45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general contractor is hired to build the skyscraper.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general contractor employs a superintendent to oversee all work at the job site.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general contactor may also award subcontracts for parts of the job.</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Subcontractors specializing in foundations, structural steel framing, mechanical systems, electrical systems, and interior finish work are among those likely to be involved.</a:t>
            </a:r>
            <a:endParaRP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27"/>
        <p:cNvGrpSpPr/>
        <p:nvPr/>
      </p:nvGrpSpPr>
      <p:grpSpPr>
        <a:xfrm>
          <a:off x="0" y="0"/>
          <a:ext cx="0" cy="0"/>
          <a:chOff x="0" y="0"/>
          <a:chExt cx="0" cy="0"/>
        </a:xfrm>
      </p:grpSpPr>
      <p:sp>
        <p:nvSpPr>
          <p:cNvPr id="2728" name="Google Shape;2728;p45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Demolition</a:t>
            </a:r>
            <a:endParaRPr/>
          </a:p>
        </p:txBody>
      </p:sp>
      <p:sp>
        <p:nvSpPr>
          <p:cNvPr id="2729" name="Google Shape;2729;p45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Demolition is the first site work done when the site contains old buildings.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Demolition can be done using cranes fitted with wrecking balls.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Backhoes, cutting torches, front loaders, and explosives can also be used.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Dump trucks haul away the debris.</a:t>
            </a:r>
            <a:endParaRP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33"/>
        <p:cNvGrpSpPr/>
        <p:nvPr/>
      </p:nvGrpSpPr>
      <p:grpSpPr>
        <a:xfrm>
          <a:off x="0" y="0"/>
          <a:ext cx="0" cy="0"/>
          <a:chOff x="0" y="0"/>
          <a:chExt cx="0" cy="0"/>
        </a:xfrm>
      </p:grpSpPr>
      <p:sp>
        <p:nvSpPr>
          <p:cNvPr id="2734" name="Google Shape;2734;p45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Foundations</a:t>
            </a:r>
            <a:endParaRPr/>
          </a:p>
        </p:txBody>
      </p:sp>
      <p:sp>
        <p:nvSpPr>
          <p:cNvPr id="2735" name="Google Shape;2735;p45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Because of the loads being supported, skyscraper foundations generally extend to bedrock.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If it is not practical to excavate all of the earth over the bedrock, piles are driven so that the weight of the structure is transferred to the bedrock.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Sheet piling is typically driven around the perimeter of the excavation to prevent soil outside the foundation from shifting.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Provisions must also be made to pump out groundwater that may accumulate during the excavation.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the excavation work is complete, footings and pilings are installed.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concrete reinforced walls below ground in the completed structure are placed.</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39"/>
        <p:cNvGrpSpPr/>
        <p:nvPr/>
      </p:nvGrpSpPr>
      <p:grpSpPr>
        <a:xfrm>
          <a:off x="0" y="0"/>
          <a:ext cx="0" cy="0"/>
          <a:chOff x="0" y="0"/>
          <a:chExt cx="0" cy="0"/>
        </a:xfrm>
      </p:grpSpPr>
      <p:sp>
        <p:nvSpPr>
          <p:cNvPr id="2740" name="Google Shape;2740;p45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Superstructure Framework</a:t>
            </a:r>
            <a:endParaRPr/>
          </a:p>
        </p:txBody>
      </p:sp>
      <p:sp>
        <p:nvSpPr>
          <p:cNvPr id="2741" name="Google Shape;2741;p45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Most skyscrapers are framed using structural steel.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However some high rise buildings are framed using steel-reinforced concrete columns and beams.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Beams, girders, and columns are either welded or joined with high strength bolts.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Travelling long boom cranes can be used to lift structural steel as high as 20 stories.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Tower cranes are commonly used because they are tall enough to reach the top of any skyscraper.</a:t>
            </a:r>
            <a:endParaRP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45"/>
        <p:cNvGrpSpPr/>
        <p:nvPr/>
      </p:nvGrpSpPr>
      <p:grpSpPr>
        <a:xfrm>
          <a:off x="0" y="0"/>
          <a:ext cx="0" cy="0"/>
          <a:chOff x="0" y="0"/>
          <a:chExt cx="0" cy="0"/>
        </a:xfrm>
      </p:grpSpPr>
      <p:sp>
        <p:nvSpPr>
          <p:cNvPr id="2746" name="Google Shape;2746;p45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Floors and Walls</a:t>
            </a:r>
            <a:endParaRPr/>
          </a:p>
        </p:txBody>
      </p:sp>
      <p:sp>
        <p:nvSpPr>
          <p:cNvPr id="2747" name="Google Shape;2747;p45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Concrete, steel, or a combination of the two is normally used to construct floors.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Exterior walls may be brick, stone, or panels made from glass, metal, or precast concrete.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Once the frame is a few stories tall, work can begin on the floors and exterior walls.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This work is done one storey at a time, beginning with the ground floor.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Once the exterior walls are in place, permanent interior walls can be constructed.</a:t>
            </a:r>
            <a:endParaRP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51"/>
        <p:cNvGrpSpPr/>
        <p:nvPr/>
      </p:nvGrpSpPr>
      <p:grpSpPr>
        <a:xfrm>
          <a:off x="0" y="0"/>
          <a:ext cx="0" cy="0"/>
          <a:chOff x="0" y="0"/>
          <a:chExt cx="0" cy="0"/>
        </a:xfrm>
      </p:grpSpPr>
      <p:sp>
        <p:nvSpPr>
          <p:cNvPr id="2752" name="Google Shape;2752;p4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Utilities</a:t>
            </a:r>
            <a:endParaRPr/>
          </a:p>
        </p:txBody>
      </p:sp>
      <p:sp>
        <p:nvSpPr>
          <p:cNvPr id="2753" name="Google Shape;2753;p45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Plumbing, HVAC ducts, electrical, and communication cables, and elevators and escalators can all be installed once the floor is enclosed.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amount of work required and the number of people involved make it essential that the work be carefully coordinated.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For example, plumbing and HVAC ducts are generally installed before electrical and communication cable because the routing of drains and ducts is more critical.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Also cable can be installed around pipes and ducts more easily than pipes and ducts can be routed around cable.</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57"/>
        <p:cNvGrpSpPr/>
        <p:nvPr/>
      </p:nvGrpSpPr>
      <p:grpSpPr>
        <a:xfrm>
          <a:off x="0" y="0"/>
          <a:ext cx="0" cy="0"/>
          <a:chOff x="0" y="0"/>
          <a:chExt cx="0" cy="0"/>
        </a:xfrm>
      </p:grpSpPr>
      <p:sp>
        <p:nvSpPr>
          <p:cNvPr id="2758" name="Google Shape;2758;p45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Finishing the Interior</a:t>
            </a:r>
            <a:endParaRPr/>
          </a:p>
        </p:txBody>
      </p:sp>
      <p:sp>
        <p:nvSpPr>
          <p:cNvPr id="2759" name="Google Shape;2759;p45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Interior finish includes insulating walls, installing partition walls, suspended ceilings, flooring, and trim, and applying interior wall finishes.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Installing floor coverings, accessories, and fixtures completes the work.</a:t>
            </a:r>
            <a:endParaRP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63"/>
        <p:cNvGrpSpPr/>
        <p:nvPr/>
      </p:nvGrpSpPr>
      <p:grpSpPr>
        <a:xfrm>
          <a:off x="0" y="0"/>
          <a:ext cx="0" cy="0"/>
          <a:chOff x="0" y="0"/>
          <a:chExt cx="0" cy="0"/>
        </a:xfrm>
      </p:grpSpPr>
      <p:sp>
        <p:nvSpPr>
          <p:cNvPr id="2764" name="Google Shape;2764;p46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Coordinating the Work</a:t>
            </a:r>
            <a:endParaRPr/>
          </a:p>
        </p:txBody>
      </p:sp>
      <p:sp>
        <p:nvSpPr>
          <p:cNvPr id="2765" name="Google Shape;2765;p46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Building skyscrapers requires careful coordination of workers, materials, tools, and machines.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Time management is very important.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temporary hoists and elevators used during construction may need to be scheduled months in advance.</a:t>
            </a:r>
            <a:endParaRP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69"/>
        <p:cNvGrpSpPr/>
        <p:nvPr/>
      </p:nvGrpSpPr>
      <p:grpSpPr>
        <a:xfrm>
          <a:off x="0" y="0"/>
          <a:ext cx="0" cy="0"/>
          <a:chOff x="0" y="0"/>
          <a:chExt cx="0" cy="0"/>
        </a:xfrm>
      </p:grpSpPr>
      <p:sp>
        <p:nvSpPr>
          <p:cNvPr id="2770" name="Google Shape;2770;p46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771" name="Google Shape;2771;p46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Skyscrapers</a:t>
            </a:r>
            <a:r>
              <a:rPr lang="en-US" sz="1200" b="0" i="0" u="none">
                <a:solidFill>
                  <a:schemeClr val="dk1"/>
                </a:solidFill>
                <a:latin typeface="Arial"/>
                <a:ea typeface="Arial"/>
                <a:cs typeface="Arial"/>
                <a:sym typeface="Arial"/>
              </a:rPr>
              <a:t> are buildings taller than 500 feet that are designed for commercial and residential use. The high cost and scarcity of land, and the desire of people to be close together have contributed to the building of skyscrapers.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Construction of skyscrapers is initiated by: Companies that need large amounts of office space. Real estate developers that rent office or apartment space.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purpose of the feasibility study is to determine if: The skyscraper can be operated at a profit.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initiator usually employs a realtor to purchase the land for the site. If the desired land is owned by different individuals or groups, it may take several years to acquire the land.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foundation of skyscrapers must withstand heavy loads from the weight of the building, wind gusts, and sometimes earthquakes.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general contractor is hired to build the skyscraper. The general contractor employs a superintendent to oversee all work at the job site. The general contactor may also award subcontracts for parts of the job.</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Demolition is the first site work done when the site contains old buildings. Dump trucks haul away the debris.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Most skyscrapers are framed using structural steel. However some high rise buildings are framed using steel-reinforced concrete columns and beams.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Concrete, steel, or a combination of the two is normally used to construct floors. Exterior walls may be brick, stone, or panels made from glass, metal, or precast concrete.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Plumbing, HVAC ducts, electrical, and communication cables, and elevators and escalators can all be installed once the floor is enclosed.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Interior finish includes insulating walls, installing partition walls, suspended ceilings, flooring, and trim, and applying interior wall finishes. Installing floor coverings, accessories, and fixtures completes the work.</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Building skyscrapers requires careful coordination of workers, materials, tools, and machines.</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45"/>
        <p:cNvGrpSpPr/>
        <p:nvPr/>
      </p:nvGrpSpPr>
      <p:grpSpPr>
        <a:xfrm>
          <a:off x="0" y="0"/>
          <a:ext cx="0" cy="0"/>
          <a:chOff x="0" y="0"/>
          <a:chExt cx="0" cy="0"/>
        </a:xfrm>
      </p:grpSpPr>
      <p:sp>
        <p:nvSpPr>
          <p:cNvPr id="346" name="Google Shape;346;p5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Architects and Engineers</a:t>
            </a:r>
            <a:endParaRPr/>
          </a:p>
        </p:txBody>
      </p:sp>
      <p:sp>
        <p:nvSpPr>
          <p:cNvPr id="347" name="Google Shape;347;p5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Architects and engineers design, buildings, bridges, airports, dams, and other construction projects.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Sprinkler systems, fire hoses, and fire extinguishers are necessary in large buildings.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Some buildings have a steel framework, while other buildings are made with steel reinforced concrete.</a:t>
            </a:r>
            <a:endParaRP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75"/>
        <p:cNvGrpSpPr/>
        <p:nvPr/>
      </p:nvGrpSpPr>
      <p:grpSpPr>
        <a:xfrm>
          <a:off x="0" y="0"/>
          <a:ext cx="0" cy="0"/>
          <a:chOff x="0" y="0"/>
          <a:chExt cx="0" cy="0"/>
        </a:xfrm>
      </p:grpSpPr>
      <p:sp>
        <p:nvSpPr>
          <p:cNvPr id="2776" name="Google Shape;2776;p46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37 Week 35 and 36</a:t>
            </a:r>
            <a:endParaRPr dirty="0"/>
          </a:p>
        </p:txBody>
      </p:sp>
      <p:sp>
        <p:nvSpPr>
          <p:cNvPr id="2777" name="Google Shape;2777;p46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Pipeline Construction</a:t>
            </a:r>
            <a:endParaRP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81"/>
        <p:cNvGrpSpPr/>
        <p:nvPr/>
      </p:nvGrpSpPr>
      <p:grpSpPr>
        <a:xfrm>
          <a:off x="0" y="0"/>
          <a:ext cx="0" cy="0"/>
          <a:chOff x="0" y="0"/>
          <a:chExt cx="0" cy="0"/>
        </a:xfrm>
      </p:grpSpPr>
      <p:sp>
        <p:nvSpPr>
          <p:cNvPr id="2782" name="Google Shape;2782;p46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783" name="Google Shape;2783;p46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the purpose of pipelines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process of planning pipelines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basic steps in the pipeline construction process</a:t>
            </a:r>
            <a:endParaRP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87"/>
        <p:cNvGrpSpPr/>
        <p:nvPr/>
      </p:nvGrpSpPr>
      <p:grpSpPr>
        <a:xfrm>
          <a:off x="0" y="0"/>
          <a:ext cx="0" cy="0"/>
          <a:chOff x="0" y="0"/>
          <a:chExt cx="0" cy="0"/>
        </a:xfrm>
      </p:grpSpPr>
      <p:sp>
        <p:nvSpPr>
          <p:cNvPr id="2788" name="Google Shape;2788;p4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Pipeline Systems</a:t>
            </a:r>
            <a:endParaRPr/>
          </a:p>
        </p:txBody>
      </p:sp>
      <p:sp>
        <p:nvSpPr>
          <p:cNvPr id="2789" name="Google Shape;2789;p46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Three different piping systems are used to gather, transport, and distribute natural gas, petroleum products, and water from the source to the consumer.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Gathering systems </a:t>
            </a:r>
            <a:r>
              <a:rPr lang="en-US" sz="1800" b="0" i="0" u="none">
                <a:solidFill>
                  <a:schemeClr val="dk1"/>
                </a:solidFill>
                <a:latin typeface="Arial"/>
                <a:ea typeface="Arial"/>
                <a:cs typeface="Arial"/>
                <a:sym typeface="Arial"/>
              </a:rPr>
              <a:t>move natural gas or crude oil from wells to gas processing plants or oil refineries.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Transmission pipelines </a:t>
            </a:r>
            <a:r>
              <a:rPr lang="en-US" sz="1800" b="0" i="0" u="none">
                <a:solidFill>
                  <a:schemeClr val="dk1"/>
                </a:solidFill>
                <a:latin typeface="Arial"/>
                <a:ea typeface="Arial"/>
                <a:cs typeface="Arial"/>
                <a:sym typeface="Arial"/>
              </a:rPr>
              <a:t>transport processed natural gas or petroleum products from the processing plant to the area where it will be used.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Cross country pipelines </a:t>
            </a:r>
            <a:r>
              <a:rPr lang="en-US" sz="1800" b="0" i="0" u="none">
                <a:solidFill>
                  <a:schemeClr val="dk1"/>
                </a:solidFill>
                <a:latin typeface="Arial"/>
                <a:ea typeface="Arial"/>
                <a:cs typeface="Arial"/>
                <a:sym typeface="Arial"/>
              </a:rPr>
              <a:t>may be used to move water from a remote source to a location where it is needed for irrigation, or to a water treatment plant that serves a city.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Distribution piping systems </a:t>
            </a:r>
            <a:r>
              <a:rPr lang="en-US" sz="1800" b="0" i="0" u="none">
                <a:solidFill>
                  <a:schemeClr val="dk1"/>
                </a:solidFill>
                <a:latin typeface="Arial"/>
                <a:ea typeface="Arial"/>
                <a:cs typeface="Arial"/>
                <a:sym typeface="Arial"/>
              </a:rPr>
              <a:t>deliver natural gas or water from the transmission pipeline or water treatment plant directly to consumers.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Tank farms </a:t>
            </a:r>
            <a:r>
              <a:rPr lang="en-US" sz="1800" b="0" i="0" u="none">
                <a:solidFill>
                  <a:schemeClr val="dk1"/>
                </a:solidFill>
                <a:latin typeface="Arial"/>
                <a:ea typeface="Arial"/>
                <a:cs typeface="Arial"/>
                <a:sym typeface="Arial"/>
              </a:rPr>
              <a:t>are large above ground tanks in which various types of refined petroleum products are stored.</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93"/>
        <p:cNvGrpSpPr/>
        <p:nvPr/>
      </p:nvGrpSpPr>
      <p:grpSpPr>
        <a:xfrm>
          <a:off x="0" y="0"/>
          <a:ext cx="0" cy="0"/>
          <a:chOff x="0" y="0"/>
          <a:chExt cx="0" cy="0"/>
        </a:xfrm>
      </p:grpSpPr>
      <p:sp>
        <p:nvSpPr>
          <p:cNvPr id="2794" name="Google Shape;2794;p46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Planning Pipelines</a:t>
            </a:r>
            <a:endParaRPr/>
          </a:p>
        </p:txBody>
      </p:sp>
      <p:sp>
        <p:nvSpPr>
          <p:cNvPr id="2795" name="Google Shape;2795;p46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Cross country transmission pipelines begin at natural gas processing plants, petroleum refineries, or reservoirs and extend to sites where they will be used.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Both state and local government regulate pipeline construction.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Permits are necessary for the construction to begin.</a:t>
            </a:r>
            <a:endParaRP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99"/>
        <p:cNvGrpSpPr/>
        <p:nvPr/>
      </p:nvGrpSpPr>
      <p:grpSpPr>
        <a:xfrm>
          <a:off x="0" y="0"/>
          <a:ext cx="0" cy="0"/>
          <a:chOff x="0" y="0"/>
          <a:chExt cx="0" cy="0"/>
        </a:xfrm>
      </p:grpSpPr>
      <p:sp>
        <p:nvSpPr>
          <p:cNvPr id="2800" name="Google Shape;2800;p46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Determining the Route</a:t>
            </a:r>
            <a:endParaRPr/>
          </a:p>
        </p:txBody>
      </p:sp>
      <p:sp>
        <p:nvSpPr>
          <p:cNvPr id="2801" name="Google Shape;2801;p46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petroleum products transmission pipeline that begins at a gulf Coast refinery and extends to Ohio or Pennsylvania typically has a number of branches that deliver petroleum products to tank farms near major cities along the way.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Extensive aerial and land based surveying of the intended route is done.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Designers attempt to make pipelines as straight as possible.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Excavating dense rock can be expensive and is avoided whenever possible.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is generally easier to cross a river or lake where the water is relatively shallow.</a:t>
            </a:r>
            <a:endParaRP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05"/>
        <p:cNvGrpSpPr/>
        <p:nvPr/>
      </p:nvGrpSpPr>
      <p:grpSpPr>
        <a:xfrm>
          <a:off x="0" y="0"/>
          <a:ext cx="0" cy="0"/>
          <a:chOff x="0" y="0"/>
          <a:chExt cx="0" cy="0"/>
        </a:xfrm>
      </p:grpSpPr>
      <p:sp>
        <p:nvSpPr>
          <p:cNvPr id="2806" name="Google Shape;2806;p46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Obtaining the Site</a:t>
            </a:r>
            <a:endParaRPr/>
          </a:p>
        </p:txBody>
      </p:sp>
      <p:sp>
        <p:nvSpPr>
          <p:cNvPr id="2807" name="Google Shape;2807;p46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the route is approved by the appropriate governmental agency, easements are obtained from the owners of the land that the pipeline will pass through.</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These easements allow the pipeline companies to bury pipeline below the ground and have access to the pipeline in the future to make repairs.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owners of the land retain the right to use the land, but cannot build anything that would interfere with access to the buried pipeline.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At locations where compressors or pumping stations and other pipeline facilities are needed aboveground, pipeline companies purchase the land. If necessary, eminent domain is used to acquire the necessary easements or land ownership.</a:t>
            </a:r>
            <a:endParaRP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11"/>
        <p:cNvGrpSpPr/>
        <p:nvPr/>
      </p:nvGrpSpPr>
      <p:grpSpPr>
        <a:xfrm>
          <a:off x="0" y="0"/>
          <a:ext cx="0" cy="0"/>
          <a:chOff x="0" y="0"/>
          <a:chExt cx="0" cy="0"/>
        </a:xfrm>
      </p:grpSpPr>
      <p:sp>
        <p:nvSpPr>
          <p:cNvPr id="2812" name="Google Shape;2812;p4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Designing Pipelines</a:t>
            </a:r>
            <a:endParaRPr/>
          </a:p>
        </p:txBody>
      </p:sp>
      <p:sp>
        <p:nvSpPr>
          <p:cNvPr id="2813" name="Google Shape;2813;p46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Cross country pipelines are typically 16 inches to 48 inches in diameter.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They are made from steel pipe that has a corrosive resistant coating.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Large valves are located every 5 to 20 miles.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When repairs are necessary, valves at either end of the section needing maintenance are closed to provide safe working conditions.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Compressor stations </a:t>
            </a:r>
            <a:r>
              <a:rPr lang="en-US" sz="1800" b="0" i="0" u="none">
                <a:solidFill>
                  <a:schemeClr val="dk1"/>
                </a:solidFill>
                <a:latin typeface="Arial"/>
                <a:ea typeface="Arial"/>
                <a:cs typeface="Arial"/>
                <a:sym typeface="Arial"/>
              </a:rPr>
              <a:t>are built at 40 to 100 mile intervals along natural gas pipelines to increase pressure to compensate for pressure loss resulting from friction.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Pumping stations </a:t>
            </a:r>
            <a:r>
              <a:rPr lang="en-US" sz="1800" b="0" i="0" u="none">
                <a:solidFill>
                  <a:schemeClr val="dk1"/>
                </a:solidFill>
                <a:latin typeface="Arial"/>
                <a:ea typeface="Arial"/>
                <a:cs typeface="Arial"/>
                <a:sym typeface="Arial"/>
              </a:rPr>
              <a:t>increase the pressure in petroleum and water pipelines to compensate for pressure loss resulting from friction.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Metering stations </a:t>
            </a:r>
            <a:r>
              <a:rPr lang="en-US" sz="1800" b="0" i="0" u="none">
                <a:solidFill>
                  <a:schemeClr val="dk1"/>
                </a:solidFill>
                <a:latin typeface="Arial"/>
                <a:ea typeface="Arial"/>
                <a:cs typeface="Arial"/>
                <a:sym typeface="Arial"/>
              </a:rPr>
              <a:t>allow a pipeline company to monitor and manage the flow of natural gas or petroleum products through the system.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Supervisory control and data acquisition (SCADA) systems </a:t>
            </a:r>
            <a:r>
              <a:rPr lang="en-US" sz="1800" b="0" i="0" u="none">
                <a:solidFill>
                  <a:schemeClr val="dk1"/>
                </a:solidFill>
                <a:latin typeface="Arial"/>
                <a:ea typeface="Arial"/>
                <a:cs typeface="Arial"/>
                <a:sym typeface="Arial"/>
              </a:rPr>
              <a:t>are sophisticated communication systems that automatically collect information at metering stations and transmit it to centralized control stations.</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17"/>
        <p:cNvGrpSpPr/>
        <p:nvPr/>
      </p:nvGrpSpPr>
      <p:grpSpPr>
        <a:xfrm>
          <a:off x="0" y="0"/>
          <a:ext cx="0" cy="0"/>
          <a:chOff x="0" y="0"/>
          <a:chExt cx="0" cy="0"/>
        </a:xfrm>
      </p:grpSpPr>
      <p:sp>
        <p:nvSpPr>
          <p:cNvPr id="2818" name="Google Shape;2818;p4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Constructing Pipelines</a:t>
            </a:r>
            <a:endParaRPr/>
          </a:p>
        </p:txBody>
      </p:sp>
      <p:sp>
        <p:nvSpPr>
          <p:cNvPr id="2819" name="Google Shape;2819;p46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Pipeline construction is a continuous process that can be likened to a moving assembly line.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Clearing, grading, and trenching are followed by stringing, welding, depositing, backfilling, and testing.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Separate crews with specialized skills in each of these areas follow each other along the right of way to construct the pipeline.</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23"/>
        <p:cNvGrpSpPr/>
        <p:nvPr/>
      </p:nvGrpSpPr>
      <p:grpSpPr>
        <a:xfrm>
          <a:off x="0" y="0"/>
          <a:ext cx="0" cy="0"/>
          <a:chOff x="0" y="0"/>
          <a:chExt cx="0" cy="0"/>
        </a:xfrm>
      </p:grpSpPr>
      <p:sp>
        <p:nvSpPr>
          <p:cNvPr id="2824" name="Google Shape;2824;p47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Clearing, Grading, and Trenching</a:t>
            </a:r>
            <a:endParaRPr/>
          </a:p>
        </p:txBody>
      </p:sp>
      <p:sp>
        <p:nvSpPr>
          <p:cNvPr id="2825" name="Google Shape;2825;p47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first group of workers is responsible for clearing the route.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They remove obstacles such as trees, boulders, brush, buildings, fences, and anything else that might impede construction.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the first section is cleared, the surveyors return and set the stakes to indicate the location and depth of the trench.</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After the stakes are set, another group of workers begins trenching.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Regulations require the pipe to be at least 30” below the surface.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Most trenches are 5’ to 6’ deep.</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Additional excavation work is done for compressor and pumping stations, metering stations, and valves.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Separate crews begin work on these facilities as work on the pipeline continues.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29"/>
        <p:cNvGrpSpPr/>
        <p:nvPr/>
      </p:nvGrpSpPr>
      <p:grpSpPr>
        <a:xfrm>
          <a:off x="0" y="0"/>
          <a:ext cx="0" cy="0"/>
          <a:chOff x="0" y="0"/>
          <a:chExt cx="0" cy="0"/>
        </a:xfrm>
      </p:grpSpPr>
      <p:sp>
        <p:nvSpPr>
          <p:cNvPr id="2830" name="Google Shape;2830;p47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Stringing and Welding Pipe Sections</a:t>
            </a:r>
            <a:endParaRPr/>
          </a:p>
        </p:txBody>
      </p:sp>
      <p:sp>
        <p:nvSpPr>
          <p:cNvPr id="2831" name="Google Shape;2831;p47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As trenching progresses, pipe is placed on one side of the trench. The process is called </a:t>
            </a:r>
            <a:r>
              <a:rPr lang="en-US" sz="2400" b="1" i="0" u="none">
                <a:solidFill>
                  <a:schemeClr val="dk1"/>
                </a:solidFill>
                <a:latin typeface="Arial"/>
                <a:ea typeface="Arial"/>
                <a:cs typeface="Arial"/>
                <a:sym typeface="Arial"/>
              </a:rPr>
              <a:t>stringing</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Sections of pipe are welded and bent as necessary to follow the contour of the land.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Each weld is cleaned and coated with the same corrosion resistant coating applied to the pipe sections.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Installing a pipeline under a road or at the bottom of a stream requires an open cut or directional drilling.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Directional drilling </a:t>
            </a:r>
            <a:r>
              <a:rPr lang="en-US" sz="2400" b="0" i="0" u="none">
                <a:solidFill>
                  <a:schemeClr val="dk1"/>
                </a:solidFill>
                <a:latin typeface="Arial"/>
                <a:ea typeface="Arial"/>
                <a:cs typeface="Arial"/>
                <a:sym typeface="Arial"/>
              </a:rPr>
              <a:t>involves drilling a tunnel below the stream or roadway and passing the pipe through the tunnel.</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51"/>
        <p:cNvGrpSpPr/>
        <p:nvPr/>
      </p:nvGrpSpPr>
      <p:grpSpPr>
        <a:xfrm>
          <a:off x="0" y="0"/>
          <a:ext cx="0" cy="0"/>
          <a:chOff x="0" y="0"/>
          <a:chExt cx="0" cy="0"/>
        </a:xfrm>
      </p:grpSpPr>
      <p:sp>
        <p:nvSpPr>
          <p:cNvPr id="352" name="Google Shape;352;p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Job Site Safety</a:t>
            </a:r>
            <a:endParaRPr/>
          </a:p>
        </p:txBody>
      </p:sp>
      <p:sp>
        <p:nvSpPr>
          <p:cNvPr id="353" name="Google Shape;353;p5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Safety is an everyday responsibility.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 good attitude towards safety means believing that working safely is extremely important.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Shortcuts and speed often contribute to accidents.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Job safety is your personal responsibility.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Know and follow all safety practices.</a:t>
            </a:r>
            <a:endParaRP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35"/>
        <p:cNvGrpSpPr/>
        <p:nvPr/>
      </p:nvGrpSpPr>
      <p:grpSpPr>
        <a:xfrm>
          <a:off x="0" y="0"/>
          <a:ext cx="0" cy="0"/>
          <a:chOff x="0" y="0"/>
          <a:chExt cx="0" cy="0"/>
        </a:xfrm>
      </p:grpSpPr>
      <p:sp>
        <p:nvSpPr>
          <p:cNvPr id="2836" name="Google Shape;2836;p4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Depositing, Backfilling, and Testing</a:t>
            </a:r>
            <a:endParaRPr/>
          </a:p>
        </p:txBody>
      </p:sp>
      <p:sp>
        <p:nvSpPr>
          <p:cNvPr id="2837" name="Google Shape;2837;p47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Depositing</a:t>
            </a:r>
            <a:r>
              <a:rPr lang="en-US" sz="2400" b="0" i="0" u="none">
                <a:solidFill>
                  <a:schemeClr val="dk1"/>
                </a:solidFill>
                <a:latin typeface="Arial"/>
                <a:ea typeface="Arial"/>
                <a:cs typeface="Arial"/>
                <a:sym typeface="Arial"/>
              </a:rPr>
              <a:t> is placing a pipe in a trench.</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Backfilling</a:t>
            </a:r>
            <a:r>
              <a:rPr lang="en-US" sz="2400" b="0" i="0" u="none">
                <a:solidFill>
                  <a:schemeClr val="dk1"/>
                </a:solidFill>
                <a:latin typeface="Arial"/>
                <a:ea typeface="Arial"/>
                <a:cs typeface="Arial"/>
                <a:sym typeface="Arial"/>
              </a:rPr>
              <a:t> is replacing the portion of the pipeline that is completed with excavated material.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Hydrostatic testing is filling the competed section of pipeline with water and pressurizing the water to test for leaks.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Once testing is completed, the surface of the land is restored.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This may involve replacing topsoil and fences, reseeding grass or other ground cover, and replacing paving.</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41"/>
        <p:cNvGrpSpPr/>
        <p:nvPr/>
      </p:nvGrpSpPr>
      <p:grpSpPr>
        <a:xfrm>
          <a:off x="0" y="0"/>
          <a:ext cx="0" cy="0"/>
          <a:chOff x="0" y="0"/>
          <a:chExt cx="0" cy="0"/>
        </a:xfrm>
      </p:grpSpPr>
      <p:sp>
        <p:nvSpPr>
          <p:cNvPr id="2842" name="Google Shape;2842;p47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843" name="Google Shape;2843;p47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Gathering systems </a:t>
            </a:r>
            <a:r>
              <a:rPr lang="en-US" sz="1100" b="0" i="0" u="none">
                <a:solidFill>
                  <a:schemeClr val="dk1"/>
                </a:solidFill>
                <a:latin typeface="Arial"/>
                <a:ea typeface="Arial"/>
                <a:cs typeface="Arial"/>
                <a:sym typeface="Arial"/>
              </a:rPr>
              <a:t>move natural gas or crude oil from wells to gas processing plants or oil refineries.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Transmission pipelines </a:t>
            </a:r>
            <a:r>
              <a:rPr lang="en-US" sz="1100" b="0" i="0" u="none">
                <a:solidFill>
                  <a:schemeClr val="dk1"/>
                </a:solidFill>
                <a:latin typeface="Arial"/>
                <a:ea typeface="Arial"/>
                <a:cs typeface="Arial"/>
                <a:sym typeface="Arial"/>
              </a:rPr>
              <a:t>transport processed natural gas or petroleum products from the processing plant to the area where it will be used.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Tank farms </a:t>
            </a:r>
            <a:r>
              <a:rPr lang="en-US" sz="1100" b="0" i="0" u="none">
                <a:solidFill>
                  <a:schemeClr val="dk1"/>
                </a:solidFill>
                <a:latin typeface="Arial"/>
                <a:ea typeface="Arial"/>
                <a:cs typeface="Arial"/>
                <a:sym typeface="Arial"/>
              </a:rPr>
              <a:t>are large above ground tanks in which various types of refined petroleum products are stored.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Once the route is approved by the appropriate governmental agency, easements are obtained from the owners of the land that the pipeline will pass through.</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At locations where compressors or pumping stations and other pipeline facilities are needed aboveground, pipeline companies purchase the land. If necessary, eminent domain is used to acquire the necessary easements or land ownership.</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Large valves are located every 5 to 20 miles. When repairs are necessary, valves at either end of the section needing maintenance are closed to provide safe working conditions.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Compressor stations </a:t>
            </a:r>
            <a:r>
              <a:rPr lang="en-US" sz="1100" b="0" i="0" u="none">
                <a:solidFill>
                  <a:schemeClr val="dk1"/>
                </a:solidFill>
                <a:latin typeface="Arial"/>
                <a:ea typeface="Arial"/>
                <a:cs typeface="Arial"/>
                <a:sym typeface="Arial"/>
              </a:rPr>
              <a:t>are built at 40 to 100 mile intervals along natural gas pipelines to increase pressure to compensate for pressure loss resulting from friction.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Pumping stations </a:t>
            </a:r>
            <a:r>
              <a:rPr lang="en-US" sz="1100" b="0" i="0" u="none">
                <a:solidFill>
                  <a:schemeClr val="dk1"/>
                </a:solidFill>
                <a:latin typeface="Arial"/>
                <a:ea typeface="Arial"/>
                <a:cs typeface="Arial"/>
                <a:sym typeface="Arial"/>
              </a:rPr>
              <a:t>increase the pressure in petroleum and water pipelines to compensate for pressure loss resulting from friction.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Metering stations </a:t>
            </a:r>
            <a:r>
              <a:rPr lang="en-US" sz="1100" b="0" i="0" u="none">
                <a:solidFill>
                  <a:schemeClr val="dk1"/>
                </a:solidFill>
                <a:latin typeface="Arial"/>
                <a:ea typeface="Arial"/>
                <a:cs typeface="Arial"/>
                <a:sym typeface="Arial"/>
              </a:rPr>
              <a:t>allow a pipeline company to monitor and manage the flow of natural gas or petroleum products through the system.</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Supervisory control and data acquisition (SCADA) systems </a:t>
            </a:r>
            <a:r>
              <a:rPr lang="en-US" sz="1100" b="0" i="0" u="none">
                <a:solidFill>
                  <a:schemeClr val="dk1"/>
                </a:solidFill>
                <a:latin typeface="Arial"/>
                <a:ea typeface="Arial"/>
                <a:cs typeface="Arial"/>
                <a:sym typeface="Arial"/>
              </a:rPr>
              <a:t>are sophisticated communication systems that automatically collect information at metering stations and transmit it to centralized control stations.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As trenching progresses, pipe is placed on one side of the trench. The process is called </a:t>
            </a:r>
            <a:r>
              <a:rPr lang="en-US" sz="1100" b="1" i="0" u="none">
                <a:solidFill>
                  <a:schemeClr val="dk1"/>
                </a:solidFill>
                <a:latin typeface="Arial"/>
                <a:ea typeface="Arial"/>
                <a:cs typeface="Arial"/>
                <a:sym typeface="Arial"/>
              </a:rPr>
              <a:t>stringing</a:t>
            </a:r>
            <a:r>
              <a:rPr lang="en-US" sz="1100" b="0" i="0" u="none">
                <a:solidFill>
                  <a:schemeClr val="dk1"/>
                </a:solidFill>
                <a:latin typeface="Arial"/>
                <a:ea typeface="Arial"/>
                <a:cs typeface="Arial"/>
                <a:sym typeface="Arial"/>
              </a:rPr>
              <a: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Directional drilling </a:t>
            </a:r>
            <a:r>
              <a:rPr lang="en-US" sz="1100" b="0" i="0" u="none">
                <a:solidFill>
                  <a:schemeClr val="dk1"/>
                </a:solidFill>
                <a:latin typeface="Arial"/>
                <a:ea typeface="Arial"/>
                <a:cs typeface="Arial"/>
                <a:sym typeface="Arial"/>
              </a:rPr>
              <a:t>involves drilling a tunnel below the stream or roadway and passing the pipe through the tunnel.</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Depositing</a:t>
            </a:r>
            <a:r>
              <a:rPr lang="en-US" sz="1100" b="0" i="0" u="none">
                <a:solidFill>
                  <a:schemeClr val="dk1"/>
                </a:solidFill>
                <a:latin typeface="Arial"/>
                <a:ea typeface="Arial"/>
                <a:cs typeface="Arial"/>
                <a:sym typeface="Arial"/>
              </a:rPr>
              <a:t> is placing a pipe in a trench.</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Backfilling</a:t>
            </a:r>
            <a:r>
              <a:rPr lang="en-US" sz="1100" b="0" i="0" u="none">
                <a:solidFill>
                  <a:schemeClr val="dk1"/>
                </a:solidFill>
                <a:latin typeface="Arial"/>
                <a:ea typeface="Arial"/>
                <a:cs typeface="Arial"/>
                <a:sym typeface="Arial"/>
              </a:rPr>
              <a:t> is replacing the portion of the pipeline that is completed with excavated material.</a:t>
            </a:r>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47"/>
        <p:cNvGrpSpPr/>
        <p:nvPr/>
      </p:nvGrpSpPr>
      <p:grpSpPr>
        <a:xfrm>
          <a:off x="0" y="0"/>
          <a:ext cx="0" cy="0"/>
          <a:chOff x="0" y="0"/>
          <a:chExt cx="0" cy="0"/>
        </a:xfrm>
      </p:grpSpPr>
      <p:sp>
        <p:nvSpPr>
          <p:cNvPr id="2848" name="Google Shape;2848;p47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38 Week 37 and 38</a:t>
            </a:r>
            <a:endParaRPr dirty="0"/>
          </a:p>
        </p:txBody>
      </p:sp>
      <p:sp>
        <p:nvSpPr>
          <p:cNvPr id="2849" name="Google Shape;2849;p47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Careers in Construction</a:t>
            </a:r>
            <a:endParaRP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53"/>
        <p:cNvGrpSpPr/>
        <p:nvPr/>
      </p:nvGrpSpPr>
      <p:grpSpPr>
        <a:xfrm>
          <a:off x="0" y="0"/>
          <a:ext cx="0" cy="0"/>
          <a:chOff x="0" y="0"/>
          <a:chExt cx="0" cy="0"/>
        </a:xfrm>
      </p:grpSpPr>
      <p:sp>
        <p:nvSpPr>
          <p:cNvPr id="2854" name="Google Shape;2854;p47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855" name="Google Shape;2855;p47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different areas of employment in the construction industry</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and describe competencies for employment</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what you can do to improve your chances of getting a promotion</a:t>
            </a:r>
            <a:endParaRP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59"/>
        <p:cNvGrpSpPr/>
        <p:nvPr/>
      </p:nvGrpSpPr>
      <p:grpSpPr>
        <a:xfrm>
          <a:off x="0" y="0"/>
          <a:ext cx="0" cy="0"/>
          <a:chOff x="0" y="0"/>
          <a:chExt cx="0" cy="0"/>
        </a:xfrm>
      </p:grpSpPr>
      <p:sp>
        <p:nvSpPr>
          <p:cNvPr id="2860" name="Google Shape;2860;p47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Construction Jobs</a:t>
            </a:r>
            <a:endParaRPr/>
          </a:p>
        </p:txBody>
      </p:sp>
      <p:sp>
        <p:nvSpPr>
          <p:cNvPr id="2861" name="Google Shape;2861;p47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Construction related enterprises: wholesale and retail sales, distributors, buyers, and business owners.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Construction educators: technology education educators, career and technical education teachers, and apprenticeship coordinators.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Government officials: inspectors, other building officials, and members of the building regulations board.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Construction union officials: local, state, and national union officers.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Construction contractors associations: local, state, and national association officers.</a:t>
            </a:r>
            <a:endParaRP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65"/>
        <p:cNvGrpSpPr/>
        <p:nvPr/>
      </p:nvGrpSpPr>
      <p:grpSpPr>
        <a:xfrm>
          <a:off x="0" y="0"/>
          <a:ext cx="0" cy="0"/>
          <a:chOff x="0" y="0"/>
          <a:chExt cx="0" cy="0"/>
        </a:xfrm>
      </p:grpSpPr>
      <p:sp>
        <p:nvSpPr>
          <p:cNvPr id="2866" name="Google Shape;2866;p47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Construction Education</a:t>
            </a:r>
            <a:endParaRPr/>
          </a:p>
        </p:txBody>
      </p:sp>
      <p:sp>
        <p:nvSpPr>
          <p:cNvPr id="2867" name="Google Shape;2867;p47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Postsecondary programs in construction trades are available at technical schools and community colleges.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Some universities offer programs in construction management.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Trades people begin working as helpers or apprentices.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helper</a:t>
            </a:r>
            <a:r>
              <a:rPr lang="en-US" sz="1600" b="0" i="0" u="none">
                <a:solidFill>
                  <a:schemeClr val="dk1"/>
                </a:solidFill>
                <a:latin typeface="Arial"/>
                <a:ea typeface="Arial"/>
                <a:cs typeface="Arial"/>
                <a:sym typeface="Arial"/>
              </a:rPr>
              <a:t> is a person who has no previous experience as a construction worker and works under the direct supervision of a journeyman or master.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An </a:t>
            </a:r>
            <a:r>
              <a:rPr lang="en-US" sz="1600" b="1" i="0" u="none">
                <a:solidFill>
                  <a:schemeClr val="dk1"/>
                </a:solidFill>
                <a:latin typeface="Arial"/>
                <a:ea typeface="Arial"/>
                <a:cs typeface="Arial"/>
                <a:sym typeface="Arial"/>
              </a:rPr>
              <a:t>apprentice</a:t>
            </a:r>
            <a:r>
              <a:rPr lang="en-US" sz="1600" b="0" i="0" u="none">
                <a:solidFill>
                  <a:schemeClr val="dk1"/>
                </a:solidFill>
                <a:latin typeface="Arial"/>
                <a:ea typeface="Arial"/>
                <a:cs typeface="Arial"/>
                <a:sym typeface="Arial"/>
              </a:rPr>
              <a:t> is a helper enrolled in a training program that includes classroom instruction.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journeyman</a:t>
            </a:r>
            <a:r>
              <a:rPr lang="en-US" sz="1600" b="0" i="0" u="none">
                <a:solidFill>
                  <a:schemeClr val="dk1"/>
                </a:solidFill>
                <a:latin typeface="Arial"/>
                <a:ea typeface="Arial"/>
                <a:cs typeface="Arial"/>
                <a:sym typeface="Arial"/>
              </a:rPr>
              <a:t> is a worker qualified to work with little supervision and to have a helper or apprentice assist.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master trades person </a:t>
            </a:r>
            <a:r>
              <a:rPr lang="en-US" sz="1600" b="0" i="0" u="none">
                <a:solidFill>
                  <a:schemeClr val="dk1"/>
                </a:solidFill>
                <a:latin typeface="Arial"/>
                <a:ea typeface="Arial"/>
                <a:cs typeface="Arial"/>
                <a:sym typeface="Arial"/>
              </a:rPr>
              <a:t>is a person who has worked as a journeyman, completed additional training, and passed an exam to obtain a license that permits him or her to operate a construction company.</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supervisor </a:t>
            </a:r>
            <a:r>
              <a:rPr lang="en-US" sz="1600" b="0" i="0" u="none">
                <a:solidFill>
                  <a:schemeClr val="dk1"/>
                </a:solidFill>
                <a:latin typeface="Arial"/>
                <a:ea typeface="Arial"/>
                <a:cs typeface="Arial"/>
                <a:sym typeface="Arial"/>
              </a:rPr>
              <a:t>is a person who oversees the work of a journeyman, apprentices, and helpers for a particular trade.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superintendent</a:t>
            </a:r>
            <a:r>
              <a:rPr lang="en-US" sz="1600" b="0" i="0" u="none">
                <a:solidFill>
                  <a:schemeClr val="dk1"/>
                </a:solidFill>
                <a:latin typeface="Arial"/>
                <a:ea typeface="Arial"/>
                <a:cs typeface="Arial"/>
                <a:sym typeface="Arial"/>
              </a:rPr>
              <a:t> is a person who oversees all of the site work for a particular job.</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An </a:t>
            </a:r>
            <a:r>
              <a:rPr lang="en-US" sz="1600" b="1" i="0" u="none">
                <a:solidFill>
                  <a:schemeClr val="dk1"/>
                </a:solidFill>
                <a:latin typeface="Arial"/>
                <a:ea typeface="Arial"/>
                <a:cs typeface="Arial"/>
                <a:sym typeface="Arial"/>
              </a:rPr>
              <a:t>estimator </a:t>
            </a:r>
            <a:r>
              <a:rPr lang="en-US" sz="1600" b="0" i="0" u="none">
                <a:solidFill>
                  <a:schemeClr val="dk1"/>
                </a:solidFill>
                <a:latin typeface="Arial"/>
                <a:ea typeface="Arial"/>
                <a:cs typeface="Arial"/>
                <a:sym typeface="Arial"/>
              </a:rPr>
              <a:t>is a person who calculates the cost of completing a specific job.</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71"/>
        <p:cNvGrpSpPr/>
        <p:nvPr/>
      </p:nvGrpSpPr>
      <p:grpSpPr>
        <a:xfrm>
          <a:off x="0" y="0"/>
          <a:ext cx="0" cy="0"/>
          <a:chOff x="0" y="0"/>
          <a:chExt cx="0" cy="0"/>
        </a:xfrm>
      </p:grpSpPr>
      <p:sp>
        <p:nvSpPr>
          <p:cNvPr id="2872" name="Google Shape;2872;p47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Characteristics of Desirable Employees</a:t>
            </a:r>
            <a:endParaRPr/>
          </a:p>
        </p:txBody>
      </p:sp>
      <p:sp>
        <p:nvSpPr>
          <p:cNvPr id="2873" name="Google Shape;2873;p47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Effective workers should have solid foundation in the basic skills, thinking skills, and personal qualities.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Five basic skills essential for workplace success are: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1. Reading-locating and understanding written information.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2. Writing-communicating effectively through the written word.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3. Mathematics-understanding and applying basic math skills.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4. Listening-hearing and understanding verbal communication.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5. Speaking-organizing ideas and communicating them orally.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Six thinking skills essential for success in the workplace are: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1. Reasoning – understanding relationships and applying them to new situations.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2. Decision making – selecting the most appropriate technique for a job.</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3. Visualization –see how something will look when finished before project is started.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4. Problem solving – identify problem, find alternatives, and choose the best solution.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5. Creative thinking – generating new ideas and applying them to the job.</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6. Knowing how to learn – because everything is constantly changing.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Five personal qualities essential for successful employment are: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1. Responsibility – arriving on time, giving your best effort, working safely.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2. Self esteem – developed through successful performance and working efficiently and effectively.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3. Sociability – ability to get along with diverse group of people, and create positive work environment.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4. Self management – pursuit of goals, both short term and long term.</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5. Integrity – being honest and reliable.</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77"/>
        <p:cNvGrpSpPr/>
        <p:nvPr/>
      </p:nvGrpSpPr>
      <p:grpSpPr>
        <a:xfrm>
          <a:off x="0" y="0"/>
          <a:ext cx="0" cy="0"/>
          <a:chOff x="0" y="0"/>
          <a:chExt cx="0" cy="0"/>
        </a:xfrm>
      </p:grpSpPr>
      <p:sp>
        <p:nvSpPr>
          <p:cNvPr id="2878" name="Google Shape;2878;p47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Five Competencies for Employment</a:t>
            </a:r>
            <a:endParaRPr/>
          </a:p>
        </p:txBody>
      </p:sp>
      <p:sp>
        <p:nvSpPr>
          <p:cNvPr id="2879" name="Google Shape;2879;p47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Effective workers typically possess competencies in 5 areas: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1. Resources-using time, equipment, tools, materials, and supplies effectively.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2. Interpersonal skills-communicating and working well with others.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3. Information processing skills-obtaining and evaluating needed information communicating, and using technology to process information.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4. Systems-a. Social systems-understand the role of everyone at work, b. Organizational system-know who is responsible for what and the procedures, c. technological systems-understand relationship between technological installations.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5. Technology-working with tools and equipment and applying it to the industry.</a:t>
            </a:r>
            <a:endParaRP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83"/>
        <p:cNvGrpSpPr/>
        <p:nvPr/>
      </p:nvGrpSpPr>
      <p:grpSpPr>
        <a:xfrm>
          <a:off x="0" y="0"/>
          <a:ext cx="0" cy="0"/>
          <a:chOff x="0" y="0"/>
          <a:chExt cx="0" cy="0"/>
        </a:xfrm>
      </p:grpSpPr>
      <p:sp>
        <p:nvSpPr>
          <p:cNvPr id="2884" name="Google Shape;2884;p48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Getting Your First Job</a:t>
            </a:r>
            <a:endParaRPr/>
          </a:p>
        </p:txBody>
      </p:sp>
      <p:sp>
        <p:nvSpPr>
          <p:cNvPr id="2885" name="Google Shape;2885;p48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first task is to decide what type of work you want to do.</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choices include new construction; maintenance and repair on residential, commercial or industrial buildings; highway, pipeline, and dam construction; and working for a retail or wholesale construction company.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Identify the skills you possess that will apply to the type of job you seek.</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Take advantage of career counseling at your school. They may have information about specific jobs.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second task is to prepare a resume (fig 38-3, page 601). It identifies the type of work you are seeking, your educational background, previous work experience, activities and memberships, and significant hobbies.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You may have to complete a job application – a document used to collect information from a job applicant.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third step is to network – let people know you are looking for work.</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Contact prospective employers – look at their web sites for job openings. Also look in the Sunday edition of the local newspaper.</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89"/>
        <p:cNvGrpSpPr/>
        <p:nvPr/>
      </p:nvGrpSpPr>
      <p:grpSpPr>
        <a:xfrm>
          <a:off x="0" y="0"/>
          <a:ext cx="0" cy="0"/>
          <a:chOff x="0" y="0"/>
          <a:chExt cx="0" cy="0"/>
        </a:xfrm>
      </p:grpSpPr>
      <p:sp>
        <p:nvSpPr>
          <p:cNvPr id="2890" name="Google Shape;2890;p48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 Interview Process</a:t>
            </a:r>
            <a:endParaRPr/>
          </a:p>
        </p:txBody>
      </p:sp>
      <p:sp>
        <p:nvSpPr>
          <p:cNvPr id="2891" name="Google Shape;2891;p48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An </a:t>
            </a:r>
            <a:r>
              <a:rPr lang="en-US" sz="3200" b="1" i="0" u="none">
                <a:solidFill>
                  <a:schemeClr val="dk1"/>
                </a:solidFill>
                <a:latin typeface="Arial"/>
                <a:ea typeface="Arial"/>
                <a:cs typeface="Arial"/>
                <a:sym typeface="Arial"/>
              </a:rPr>
              <a:t>interview</a:t>
            </a:r>
            <a:r>
              <a:rPr lang="en-US" sz="3200" b="0" i="0" u="none">
                <a:solidFill>
                  <a:schemeClr val="dk1"/>
                </a:solidFill>
                <a:latin typeface="Arial"/>
                <a:ea typeface="Arial"/>
                <a:cs typeface="Arial"/>
                <a:sym typeface="Arial"/>
              </a:rPr>
              <a:t> is a discussion between an employer and a job seeker.</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 </a:t>
            </a:r>
            <a:r>
              <a:rPr lang="en-US" sz="3200" b="1" i="0" u="none">
                <a:solidFill>
                  <a:schemeClr val="dk1"/>
                </a:solidFill>
                <a:latin typeface="Arial"/>
                <a:ea typeface="Arial"/>
                <a:cs typeface="Arial"/>
                <a:sym typeface="Arial"/>
              </a:rPr>
              <a:t>proficiency test </a:t>
            </a:r>
            <a:r>
              <a:rPr lang="en-US" sz="3200" b="0" i="0" u="none">
                <a:solidFill>
                  <a:schemeClr val="dk1"/>
                </a:solidFill>
                <a:latin typeface="Arial"/>
                <a:ea typeface="Arial"/>
                <a:cs typeface="Arial"/>
                <a:sym typeface="Arial"/>
              </a:rPr>
              <a:t>is a device used to measure a person’s ability to do a specific task.</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An </a:t>
            </a:r>
            <a:r>
              <a:rPr lang="en-US" sz="3200" b="1" i="0" u="none">
                <a:solidFill>
                  <a:schemeClr val="dk1"/>
                </a:solidFill>
                <a:latin typeface="Arial"/>
                <a:ea typeface="Arial"/>
                <a:cs typeface="Arial"/>
                <a:sym typeface="Arial"/>
              </a:rPr>
              <a:t>aptitude test </a:t>
            </a:r>
            <a:r>
              <a:rPr lang="en-US" sz="3200" b="0" i="0" u="none">
                <a:solidFill>
                  <a:schemeClr val="dk1"/>
                </a:solidFill>
                <a:latin typeface="Arial"/>
                <a:ea typeface="Arial"/>
                <a:cs typeface="Arial"/>
                <a:sym typeface="Arial"/>
              </a:rPr>
              <a:t>is a device used to measure a person’s ability to do a job quickly.</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57"/>
        <p:cNvGrpSpPr/>
        <p:nvPr/>
      </p:nvGrpSpPr>
      <p:grpSpPr>
        <a:xfrm>
          <a:off x="0" y="0"/>
          <a:ext cx="0" cy="0"/>
          <a:chOff x="0" y="0"/>
          <a:chExt cx="0" cy="0"/>
        </a:xfrm>
      </p:grpSpPr>
      <p:sp>
        <p:nvSpPr>
          <p:cNvPr id="358" name="Google Shape;358;p5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Accident Statistics</a:t>
            </a:r>
            <a:endParaRPr/>
          </a:p>
        </p:txBody>
      </p:sp>
      <p:sp>
        <p:nvSpPr>
          <p:cNvPr id="359" name="Google Shape;359;p5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According to the National Safety Council, approximately 1.8 million work related disabling injuries occur each year in the United States.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These injuries translate to over 35 million lost workdays costing over $ 25 billion for medical care and wage compensation each year.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These statistics clearly demonstrate the importance of worker safety. </a:t>
            </a:r>
            <a:endParaRP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95"/>
        <p:cNvGrpSpPr/>
        <p:nvPr/>
      </p:nvGrpSpPr>
      <p:grpSpPr>
        <a:xfrm>
          <a:off x="0" y="0"/>
          <a:ext cx="0" cy="0"/>
          <a:chOff x="0" y="0"/>
          <a:chExt cx="0" cy="0"/>
        </a:xfrm>
      </p:grpSpPr>
      <p:sp>
        <p:nvSpPr>
          <p:cNvPr id="2896" name="Google Shape;2896;p48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Accepting a Job Offer</a:t>
            </a:r>
            <a:endParaRPr/>
          </a:p>
        </p:txBody>
      </p:sp>
      <p:sp>
        <p:nvSpPr>
          <p:cNvPr id="2897" name="Google Shape;2897;p48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Before accepting a job offer, there are several things you will want to know:</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1. The job responsibilities.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2. Typical working hours.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3. The name of your supervisor.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4. The tools you are expected to bring to your job.</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5. benefits that are provided, including health insurance, personal time off, and vacations.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6. Your pay rate.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7. When and where to report the first day of work.</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If all these factors are acceptable, you can accept the job.</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If any of these factors are unacceptable, you can negotiate changes.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If you are unable to negotiate an agreement with the employer, you may reject the offer.</a:t>
            </a:r>
            <a:endParaRP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01"/>
        <p:cNvGrpSpPr/>
        <p:nvPr/>
      </p:nvGrpSpPr>
      <p:grpSpPr>
        <a:xfrm>
          <a:off x="0" y="0"/>
          <a:ext cx="0" cy="0"/>
          <a:chOff x="0" y="0"/>
          <a:chExt cx="0" cy="0"/>
        </a:xfrm>
      </p:grpSpPr>
      <p:sp>
        <p:nvSpPr>
          <p:cNvPr id="2902" name="Google Shape;2902;p48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Changing Jobs</a:t>
            </a:r>
            <a:endParaRPr/>
          </a:p>
        </p:txBody>
      </p:sp>
      <p:sp>
        <p:nvSpPr>
          <p:cNvPr id="2903" name="Google Shape;2903;p48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you are considering a new job, you have several options: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1. Seek advancement within your present company.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2. Seek employment with a different company performing the same or different work.</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you are interested n advancement within your present company, talk to your employer about the possibilities.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You may also receive some suggestions regarding additional training or experience you need before becoming a viable candidate for promotion.</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07"/>
        <p:cNvGrpSpPr/>
        <p:nvPr/>
      </p:nvGrpSpPr>
      <p:grpSpPr>
        <a:xfrm>
          <a:off x="0" y="0"/>
          <a:ext cx="0" cy="0"/>
          <a:chOff x="0" y="0"/>
          <a:chExt cx="0" cy="0"/>
        </a:xfrm>
      </p:grpSpPr>
      <p:sp>
        <p:nvSpPr>
          <p:cNvPr id="2908" name="Google Shape;2908;p48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Evaluation</a:t>
            </a:r>
            <a:endParaRPr/>
          </a:p>
        </p:txBody>
      </p:sp>
      <p:sp>
        <p:nvSpPr>
          <p:cNvPr id="2909" name="Google Shape;2909;p48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Your employer will evaluate your job performance.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following items are likely to be considered: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1. Punctuality – arrives and is ready to work on time.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2. Dependability – follows through on work assignments and suggestions for improvement.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3. Honesty – is truthful with the supervisor and coworkers.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4. cooperation – works willingly with fellow coworkers, supervisors, and others.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5. Job knowledge – understands responsibilities and the tasks to be performed.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6. Quality of work – consistently meets or exceeds employer’s standards.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7. Decision making – recognizes and analyzes problems and makes appropriate decisions.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8. Potential for advancement – possesses qualities for promotion.</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13"/>
        <p:cNvGrpSpPr/>
        <p:nvPr/>
      </p:nvGrpSpPr>
      <p:grpSpPr>
        <a:xfrm>
          <a:off x="0" y="0"/>
          <a:ext cx="0" cy="0"/>
          <a:chOff x="0" y="0"/>
          <a:chExt cx="0" cy="0"/>
        </a:xfrm>
      </p:grpSpPr>
      <p:sp>
        <p:nvSpPr>
          <p:cNvPr id="2914" name="Google Shape;2914;p4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Self Improvement on the Job</a:t>
            </a:r>
            <a:endParaRPr/>
          </a:p>
        </p:txBody>
      </p:sp>
      <p:sp>
        <p:nvSpPr>
          <p:cNvPr id="2915" name="Google Shape;2915;p48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Continually increase your knowledge and skills while on the job.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Use your supervisor’s evaluation to identify areas that need improvement.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Improve in areas where your skills are lacking.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cooperative attitude towards your supervisor and coworkers is essential to both retaining a job and obtaining promotions.</a:t>
            </a:r>
            <a:endParaRP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19"/>
        <p:cNvGrpSpPr/>
        <p:nvPr/>
      </p:nvGrpSpPr>
      <p:grpSpPr>
        <a:xfrm>
          <a:off x="0" y="0"/>
          <a:ext cx="0" cy="0"/>
          <a:chOff x="0" y="0"/>
          <a:chExt cx="0" cy="0"/>
        </a:xfrm>
      </p:grpSpPr>
      <p:sp>
        <p:nvSpPr>
          <p:cNvPr id="2920" name="Google Shape;2920;p48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Starting a Small Business</a:t>
            </a:r>
            <a:endParaRPr/>
          </a:p>
        </p:txBody>
      </p:sp>
      <p:sp>
        <p:nvSpPr>
          <p:cNvPr id="2921" name="Google Shape;2921;p48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Many small business owners start out by doing small jobs on their own, known as </a:t>
            </a:r>
            <a:r>
              <a:rPr lang="en-US" sz="1800" b="1" i="0" u="none">
                <a:solidFill>
                  <a:schemeClr val="dk1"/>
                </a:solidFill>
                <a:latin typeface="Arial"/>
                <a:ea typeface="Arial"/>
                <a:cs typeface="Arial"/>
                <a:sym typeface="Arial"/>
              </a:rPr>
              <a:t>self-employment</a:t>
            </a:r>
            <a:r>
              <a:rPr lang="en-US" sz="1800" b="0" i="0" u="none">
                <a:solidFill>
                  <a:schemeClr val="dk1"/>
                </a:solidFill>
                <a:latin typeface="Arial"/>
                <a:ea typeface="Arial"/>
                <a:cs typeface="Arial"/>
                <a:sym typeface="Arial"/>
              </a:rPr>
              <a:t>. This work usually consists of remodeling work or maintenance and repair. In time, their skills are better, and their list of customers grows, so they decide to start their own business.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Employees should clarify with their employers the type of business they are doing. Some employers may even refer business that their company does not want.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Establishing a small business means having employees, calculating and withholding income tax, and supervising work of employees. You need to get business licenses, and contractor licenses. You may have to get insurance (bond) to protect customers against defective work.</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a:t>
            </a:r>
            <a:r>
              <a:rPr lang="en-US" sz="1800" b="1" i="0" u="none">
                <a:solidFill>
                  <a:schemeClr val="dk1"/>
                </a:solidFill>
                <a:latin typeface="Arial"/>
                <a:ea typeface="Arial"/>
                <a:cs typeface="Arial"/>
                <a:sym typeface="Arial"/>
              </a:rPr>
              <a:t>business plan </a:t>
            </a:r>
            <a:r>
              <a:rPr lang="en-US" sz="1800" b="0" i="0" u="none">
                <a:solidFill>
                  <a:schemeClr val="dk1"/>
                </a:solidFill>
                <a:latin typeface="Arial"/>
                <a:ea typeface="Arial"/>
                <a:cs typeface="Arial"/>
                <a:sym typeface="Arial"/>
              </a:rPr>
              <a:t>is a document that describes the purpose, organization, marketing, operational plan, financial resources, financial plan, and anticipated problems related to starting a new business (fig 38-6, page 607). It enables the owner to raise money needed to start the business.</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25"/>
        <p:cNvGrpSpPr/>
        <p:nvPr/>
      </p:nvGrpSpPr>
      <p:grpSpPr>
        <a:xfrm>
          <a:off x="0" y="0"/>
          <a:ext cx="0" cy="0"/>
          <a:chOff x="0" y="0"/>
          <a:chExt cx="0" cy="0"/>
        </a:xfrm>
      </p:grpSpPr>
      <p:sp>
        <p:nvSpPr>
          <p:cNvPr id="2926" name="Google Shape;2926;p48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927" name="Google Shape;2927;p48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A </a:t>
            </a:r>
            <a:r>
              <a:rPr lang="en-US" sz="1000" b="1" i="0" u="none">
                <a:solidFill>
                  <a:schemeClr val="dk1"/>
                </a:solidFill>
                <a:latin typeface="Arial"/>
                <a:ea typeface="Arial"/>
                <a:cs typeface="Arial"/>
                <a:sym typeface="Arial"/>
              </a:rPr>
              <a:t>helper</a:t>
            </a:r>
            <a:r>
              <a:rPr lang="en-US" sz="1000" b="0" i="0" u="none">
                <a:solidFill>
                  <a:schemeClr val="dk1"/>
                </a:solidFill>
                <a:latin typeface="Arial"/>
                <a:ea typeface="Arial"/>
                <a:cs typeface="Arial"/>
                <a:sym typeface="Arial"/>
              </a:rPr>
              <a:t> is a person who has no previous experience as a construction worker and works under the direct supervision of a journeyman or master.</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An </a:t>
            </a:r>
            <a:r>
              <a:rPr lang="en-US" sz="1000" b="1" i="0" u="none">
                <a:solidFill>
                  <a:schemeClr val="dk1"/>
                </a:solidFill>
                <a:latin typeface="Arial"/>
                <a:ea typeface="Arial"/>
                <a:cs typeface="Arial"/>
                <a:sym typeface="Arial"/>
              </a:rPr>
              <a:t>apprentice</a:t>
            </a:r>
            <a:r>
              <a:rPr lang="en-US" sz="1000" b="0" i="0" u="none">
                <a:solidFill>
                  <a:schemeClr val="dk1"/>
                </a:solidFill>
                <a:latin typeface="Arial"/>
                <a:ea typeface="Arial"/>
                <a:cs typeface="Arial"/>
                <a:sym typeface="Arial"/>
              </a:rPr>
              <a:t> is a helper enrolled in a training program that includes classroom instruction.</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A </a:t>
            </a:r>
            <a:r>
              <a:rPr lang="en-US" sz="1000" b="1" i="0" u="none">
                <a:solidFill>
                  <a:schemeClr val="dk1"/>
                </a:solidFill>
                <a:latin typeface="Arial"/>
                <a:ea typeface="Arial"/>
                <a:cs typeface="Arial"/>
                <a:sym typeface="Arial"/>
              </a:rPr>
              <a:t>journeyman</a:t>
            </a:r>
            <a:r>
              <a:rPr lang="en-US" sz="1000" b="0" i="0" u="none">
                <a:solidFill>
                  <a:schemeClr val="dk1"/>
                </a:solidFill>
                <a:latin typeface="Arial"/>
                <a:ea typeface="Arial"/>
                <a:cs typeface="Arial"/>
                <a:sym typeface="Arial"/>
              </a:rPr>
              <a:t> is a worker qualified to work with little supervision and to have a helper or apprentice assist.</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A </a:t>
            </a:r>
            <a:r>
              <a:rPr lang="en-US" sz="1000" b="1" i="0" u="none">
                <a:solidFill>
                  <a:schemeClr val="dk1"/>
                </a:solidFill>
                <a:latin typeface="Arial"/>
                <a:ea typeface="Arial"/>
                <a:cs typeface="Arial"/>
                <a:sym typeface="Arial"/>
              </a:rPr>
              <a:t>master trades person </a:t>
            </a:r>
            <a:r>
              <a:rPr lang="en-US" sz="1000" b="0" i="0" u="none">
                <a:solidFill>
                  <a:schemeClr val="dk1"/>
                </a:solidFill>
                <a:latin typeface="Arial"/>
                <a:ea typeface="Arial"/>
                <a:cs typeface="Arial"/>
                <a:sym typeface="Arial"/>
              </a:rPr>
              <a:t>is a person who has worked as a journeyman, completed additional training, and passed an exam to obtain a license that permits him or her to operate a construction company.</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A </a:t>
            </a:r>
            <a:r>
              <a:rPr lang="en-US" sz="1000" b="1" i="0" u="none">
                <a:solidFill>
                  <a:schemeClr val="dk1"/>
                </a:solidFill>
                <a:latin typeface="Arial"/>
                <a:ea typeface="Arial"/>
                <a:cs typeface="Arial"/>
                <a:sym typeface="Arial"/>
              </a:rPr>
              <a:t>supervisor </a:t>
            </a:r>
            <a:r>
              <a:rPr lang="en-US" sz="1000" b="0" i="0" u="none">
                <a:solidFill>
                  <a:schemeClr val="dk1"/>
                </a:solidFill>
                <a:latin typeface="Arial"/>
                <a:ea typeface="Arial"/>
                <a:cs typeface="Arial"/>
                <a:sym typeface="Arial"/>
              </a:rPr>
              <a:t>is a person who oversees the work of a journeyman, apprentices, and helpers for a particular trade.</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A </a:t>
            </a:r>
            <a:r>
              <a:rPr lang="en-US" sz="1000" b="1" i="0" u="none">
                <a:solidFill>
                  <a:schemeClr val="dk1"/>
                </a:solidFill>
                <a:latin typeface="Arial"/>
                <a:ea typeface="Arial"/>
                <a:cs typeface="Arial"/>
                <a:sym typeface="Arial"/>
              </a:rPr>
              <a:t>superintendent</a:t>
            </a:r>
            <a:r>
              <a:rPr lang="en-US" sz="1000" b="0" i="0" u="none">
                <a:solidFill>
                  <a:schemeClr val="dk1"/>
                </a:solidFill>
                <a:latin typeface="Arial"/>
                <a:ea typeface="Arial"/>
                <a:cs typeface="Arial"/>
                <a:sym typeface="Arial"/>
              </a:rPr>
              <a:t> is a person who oversees all of the site work for a particular job.</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An </a:t>
            </a:r>
            <a:r>
              <a:rPr lang="en-US" sz="1000" b="1" i="0" u="none">
                <a:solidFill>
                  <a:schemeClr val="dk1"/>
                </a:solidFill>
                <a:latin typeface="Arial"/>
                <a:ea typeface="Arial"/>
                <a:cs typeface="Arial"/>
                <a:sym typeface="Arial"/>
              </a:rPr>
              <a:t>estimator </a:t>
            </a:r>
            <a:r>
              <a:rPr lang="en-US" sz="1000" b="0" i="0" u="none">
                <a:solidFill>
                  <a:schemeClr val="dk1"/>
                </a:solidFill>
                <a:latin typeface="Arial"/>
                <a:ea typeface="Arial"/>
                <a:cs typeface="Arial"/>
                <a:sym typeface="Arial"/>
              </a:rPr>
              <a:t>is a person who calculates the cost of completing a specific job.</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Five basic skills essential for workplace success are: </a:t>
            </a:r>
            <a:r>
              <a:rPr lang="en-US" sz="1000" b="0" i="0" u="none">
                <a:solidFill>
                  <a:schemeClr val="dk1"/>
                </a:solidFill>
                <a:latin typeface="Arial"/>
                <a:ea typeface="Arial"/>
                <a:cs typeface="Arial"/>
                <a:sym typeface="Arial"/>
              </a:rPr>
              <a:t>1. Reading-locating and understanding written information. 2. Writing-communicating effectively through the written word. 3. Mathematics-understanding and applying basic math skills. 4. Listening-hearing and understanding verbal communication. 5. Speaking-organizing ideas and communicating them orally.</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Six thinking skills essential for success in the workplace are: </a:t>
            </a:r>
            <a:r>
              <a:rPr lang="en-US" sz="1000" b="0" i="0" u="none">
                <a:solidFill>
                  <a:schemeClr val="dk1"/>
                </a:solidFill>
                <a:latin typeface="Arial"/>
                <a:ea typeface="Arial"/>
                <a:cs typeface="Arial"/>
                <a:sym typeface="Arial"/>
              </a:rPr>
              <a:t>1. Reasoning – understanding relationships and applying them to new situations. 2. Decision making – selecting the most appropriate technique for a job. 3. Visualization –see how something will look when finished before project is started. 4. Problem solving – identify problem, find alternatives, and choose the best solution. 5. Creative thinking – generating new ideas and applying them to the job. 6. Knowing how to learn – because everything is constantly changing.</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Five personal qualities essential for successful employment are: </a:t>
            </a:r>
            <a:r>
              <a:rPr lang="en-US" sz="1000" b="0" i="0" u="none">
                <a:solidFill>
                  <a:schemeClr val="dk1"/>
                </a:solidFill>
                <a:latin typeface="Arial"/>
                <a:ea typeface="Arial"/>
                <a:cs typeface="Arial"/>
                <a:sym typeface="Arial"/>
              </a:rPr>
              <a:t>1. Responsibility – arriving on time, giving your best effort, working safely. 2. Self esteem – developed through successful performance and working efficiently and effectively. 3. Sociability – ability to get along with diverse group of people, and create positive work environment. 4. Self management – pursuit of goals, both short term and long term. 5. Integrity – being honest and reliable.</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Effective workers typically possess competencies in 5 areas: </a:t>
            </a:r>
            <a:r>
              <a:rPr lang="en-US" sz="1000" b="0" i="0" u="none">
                <a:solidFill>
                  <a:schemeClr val="dk1"/>
                </a:solidFill>
                <a:latin typeface="Arial"/>
                <a:ea typeface="Arial"/>
                <a:cs typeface="Arial"/>
                <a:sym typeface="Arial"/>
              </a:rPr>
              <a:t>1. Resources-using time, equipment, tools, materials, and supplies effectively. 2. Interpersonal skills-communicating and working well with others. 3. Information processing skills-obtaining and evaluating needed information communicating, and using technology to process information. 4. Systems-a. Social systems-understand the role of everyone at work, b. Organizational system-know who is responsible for what and the procedures, c. technological systems-understand relationship between technological installations. 5. Technology-working with tools and equipment and applying it to the industry.</a:t>
            </a:r>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31"/>
        <p:cNvGrpSpPr/>
        <p:nvPr/>
      </p:nvGrpSpPr>
      <p:grpSpPr>
        <a:xfrm>
          <a:off x="0" y="0"/>
          <a:ext cx="0" cy="0"/>
          <a:chOff x="0" y="0"/>
          <a:chExt cx="0" cy="0"/>
        </a:xfrm>
      </p:grpSpPr>
      <p:sp>
        <p:nvSpPr>
          <p:cNvPr id="2932" name="Google Shape;2932;p48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39 Week 39 and 40</a:t>
            </a:r>
            <a:endParaRPr dirty="0"/>
          </a:p>
        </p:txBody>
      </p:sp>
      <p:sp>
        <p:nvSpPr>
          <p:cNvPr id="2933" name="Google Shape;2933;p48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dirty="0">
                <a:solidFill>
                  <a:schemeClr val="dk1"/>
                </a:solidFill>
                <a:latin typeface="Arial"/>
                <a:ea typeface="Arial"/>
                <a:cs typeface="Arial"/>
                <a:sym typeface="Arial"/>
              </a:rPr>
              <a:t>Construction in the Future</a:t>
            </a:r>
            <a:endParaRPr dirty="0"/>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37"/>
        <p:cNvGrpSpPr/>
        <p:nvPr/>
      </p:nvGrpSpPr>
      <p:grpSpPr>
        <a:xfrm>
          <a:off x="0" y="0"/>
          <a:ext cx="0" cy="0"/>
          <a:chOff x="0" y="0"/>
          <a:chExt cx="0" cy="0"/>
        </a:xfrm>
      </p:grpSpPr>
      <p:sp>
        <p:nvSpPr>
          <p:cNvPr id="2938" name="Google Shape;2938;p4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939" name="Google Shape;2939;p48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prefabricated products used in the construction industry.</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Summarize alternative energy sources that are likely to be used in construction.</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the importance and meaning of green construction.</a:t>
            </a:r>
            <a:endParaRP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43"/>
        <p:cNvGrpSpPr/>
        <p:nvPr/>
      </p:nvGrpSpPr>
      <p:grpSpPr>
        <a:xfrm>
          <a:off x="0" y="0"/>
          <a:ext cx="0" cy="0"/>
          <a:chOff x="0" y="0"/>
          <a:chExt cx="0" cy="0"/>
        </a:xfrm>
      </p:grpSpPr>
      <p:sp>
        <p:nvSpPr>
          <p:cNvPr id="2944" name="Google Shape;2944;p49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Changes in Building</a:t>
            </a:r>
            <a:endParaRPr/>
          </a:p>
        </p:txBody>
      </p:sp>
      <p:sp>
        <p:nvSpPr>
          <p:cNvPr id="2945" name="Google Shape;2945;p49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Improved insulation and the installation of insulated glass windows are just two examples of changes in construction of buildings.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Prefabrication</a:t>
            </a:r>
            <a:r>
              <a:rPr lang="en-US" sz="2400" b="0" i="0" u="none">
                <a:solidFill>
                  <a:schemeClr val="dk1"/>
                </a:solidFill>
                <a:latin typeface="Arial"/>
                <a:ea typeface="Arial"/>
                <a:cs typeface="Arial"/>
                <a:sym typeface="Arial"/>
              </a:rPr>
              <a:t> describes a product that is largely or entirely manufactured offsite.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Prefabricated homes (manufactured housing) are a major part of the housing market.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Major building components are also being prefabricated and delivered to the site ready for placement. Wall sections, roof trusses, prehung doors, and cabinets have been prefabricated for many years.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49"/>
        <p:cNvGrpSpPr/>
        <p:nvPr/>
      </p:nvGrpSpPr>
      <p:grpSpPr>
        <a:xfrm>
          <a:off x="0" y="0"/>
          <a:ext cx="0" cy="0"/>
          <a:chOff x="0" y="0"/>
          <a:chExt cx="0" cy="0"/>
        </a:xfrm>
      </p:grpSpPr>
      <p:sp>
        <p:nvSpPr>
          <p:cNvPr id="2950" name="Google Shape;2950;p49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Materials</a:t>
            </a:r>
            <a:endParaRPr/>
          </a:p>
        </p:txBody>
      </p:sp>
      <p:sp>
        <p:nvSpPr>
          <p:cNvPr id="2951" name="Google Shape;2951;p49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Plywood, hardboard, and particleboard were developed to make efficient use of wood.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Plastic trim that is paintable or prefinished to look like wood is one example of a product designed to replace wood.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An advantage of plastic and aluminum is that they come in a variety of colors and do not need to be painted.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Plastic and veneered wood products are also replacing traditional solid wood flooring and cabinets.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Commercial and industrial buildings generally have structural steel or steel reinforced concrete frames.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Improved insulation in exterior walls and roofs reduces energy consumption.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Fluorescent and LED lighting reduce the amount of electricity used.</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63"/>
        <p:cNvGrpSpPr/>
        <p:nvPr/>
      </p:nvGrpSpPr>
      <p:grpSpPr>
        <a:xfrm>
          <a:off x="0" y="0"/>
          <a:ext cx="0" cy="0"/>
          <a:chOff x="0" y="0"/>
          <a:chExt cx="0" cy="0"/>
        </a:xfrm>
      </p:grpSpPr>
      <p:sp>
        <p:nvSpPr>
          <p:cNvPr id="364" name="Google Shape;364;p6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Occupational Safety and Health Administration (OSHA)</a:t>
            </a:r>
            <a:endParaRPr/>
          </a:p>
        </p:txBody>
      </p:sp>
      <p:sp>
        <p:nvSpPr>
          <p:cNvPr id="365" name="Google Shape;365;p6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OSHA Act was enacted in 1971.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Based on the act Congress founded OSHA.</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purpose of </a:t>
            </a:r>
            <a:r>
              <a:rPr lang="en-US" sz="2800" b="1" i="0" u="none">
                <a:solidFill>
                  <a:schemeClr val="dk1"/>
                </a:solidFill>
                <a:latin typeface="Arial"/>
                <a:ea typeface="Arial"/>
                <a:cs typeface="Arial"/>
                <a:sym typeface="Arial"/>
              </a:rPr>
              <a:t>OSHA</a:t>
            </a:r>
            <a:r>
              <a:rPr lang="en-US" sz="2800" b="0" i="0" u="none">
                <a:solidFill>
                  <a:schemeClr val="dk1"/>
                </a:solidFill>
                <a:latin typeface="Arial"/>
                <a:ea typeface="Arial"/>
                <a:cs typeface="Arial"/>
                <a:sym typeface="Arial"/>
              </a:rPr>
              <a:t> is to save lives, prevent injuries, and protect the health of American workers.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Since the act was implemented, work place fatalities have decreased by half and work related injuries and illnesses have declined by 40 %.</a:t>
            </a:r>
            <a:endParaRP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55"/>
        <p:cNvGrpSpPr/>
        <p:nvPr/>
      </p:nvGrpSpPr>
      <p:grpSpPr>
        <a:xfrm>
          <a:off x="0" y="0"/>
          <a:ext cx="0" cy="0"/>
          <a:chOff x="0" y="0"/>
          <a:chExt cx="0" cy="0"/>
        </a:xfrm>
      </p:grpSpPr>
      <p:sp>
        <p:nvSpPr>
          <p:cNvPr id="2956" name="Google Shape;2956;p4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Energy Efficient and Alternative Energy Sources</a:t>
            </a:r>
            <a:endParaRPr/>
          </a:p>
        </p:txBody>
      </p:sp>
      <p:sp>
        <p:nvSpPr>
          <p:cNvPr id="2957" name="Google Shape;2957;p49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Oil and natural gas are non-renewable energy sources.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Abandoned underground mines </a:t>
            </a:r>
            <a:r>
              <a:rPr lang="en-US" sz="2000" b="0" i="0" u="none">
                <a:solidFill>
                  <a:schemeClr val="dk1"/>
                </a:solidFill>
                <a:latin typeface="Arial"/>
                <a:ea typeface="Arial"/>
                <a:cs typeface="Arial"/>
                <a:sym typeface="Arial"/>
              </a:rPr>
              <a:t>have been converted to warehouses because the temperature inside the mine is 50 degrees year round.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Solar </a:t>
            </a:r>
            <a:r>
              <a:rPr lang="en-US" sz="2000" b="0" i="0" u="none">
                <a:solidFill>
                  <a:schemeClr val="dk1"/>
                </a:solidFill>
                <a:latin typeface="Arial"/>
                <a:ea typeface="Arial"/>
                <a:cs typeface="Arial"/>
                <a:sym typeface="Arial"/>
              </a:rPr>
              <a:t>collectors provide energy to heat buildings and water.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Geothermal</a:t>
            </a:r>
            <a:r>
              <a:rPr lang="en-US" sz="2000" b="0" i="0" u="none">
                <a:solidFill>
                  <a:schemeClr val="dk1"/>
                </a:solidFill>
                <a:latin typeface="Arial"/>
                <a:ea typeface="Arial"/>
                <a:cs typeface="Arial"/>
                <a:sym typeface="Arial"/>
              </a:rPr>
              <a:t> heating and cooling systems collect heat from the ground to heat buildings in the winter. During the summer, the process is reversed and heat from the buildings is transferred to the earth.</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Power companies are building large </a:t>
            </a:r>
            <a:r>
              <a:rPr lang="en-US" sz="2000" b="1" i="0" u="none">
                <a:solidFill>
                  <a:schemeClr val="dk1"/>
                </a:solidFill>
                <a:latin typeface="Arial"/>
                <a:ea typeface="Arial"/>
                <a:cs typeface="Arial"/>
                <a:sym typeface="Arial"/>
              </a:rPr>
              <a:t>wind farms </a:t>
            </a:r>
            <a:r>
              <a:rPr lang="en-US" sz="2000" b="0" i="0" u="none">
                <a:solidFill>
                  <a:schemeClr val="dk1"/>
                </a:solidFill>
                <a:latin typeface="Arial"/>
                <a:ea typeface="Arial"/>
                <a:cs typeface="Arial"/>
                <a:sym typeface="Arial"/>
              </a:rPr>
              <a:t>consisting of many large wind powered generators.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61"/>
        <p:cNvGrpSpPr/>
        <p:nvPr/>
      </p:nvGrpSpPr>
      <p:grpSpPr>
        <a:xfrm>
          <a:off x="0" y="0"/>
          <a:ext cx="0" cy="0"/>
          <a:chOff x="0" y="0"/>
          <a:chExt cx="0" cy="0"/>
        </a:xfrm>
      </p:grpSpPr>
      <p:sp>
        <p:nvSpPr>
          <p:cNvPr id="2962" name="Google Shape;2962;p49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Higher Density Housing</a:t>
            </a:r>
            <a:endParaRPr/>
          </a:p>
        </p:txBody>
      </p:sp>
      <p:sp>
        <p:nvSpPr>
          <p:cNvPr id="2963" name="Google Shape;2963;p49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Higher density housing helps our aging population downsize.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Another factor that contributes to the popularity of high density housing is that less land per resident is required.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Less land is also needed for roads and walkways, and utility lines are shorter. This helps preserve natural habitats and scenic areas.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67"/>
        <p:cNvGrpSpPr/>
        <p:nvPr/>
      </p:nvGrpSpPr>
      <p:grpSpPr>
        <a:xfrm>
          <a:off x="0" y="0"/>
          <a:ext cx="0" cy="0"/>
          <a:chOff x="0" y="0"/>
          <a:chExt cx="0" cy="0"/>
        </a:xfrm>
      </p:grpSpPr>
      <p:sp>
        <p:nvSpPr>
          <p:cNvPr id="2968" name="Google Shape;2968;p49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Green Construction</a:t>
            </a:r>
            <a:endParaRPr/>
          </a:p>
        </p:txBody>
      </p:sp>
      <p:sp>
        <p:nvSpPr>
          <p:cNvPr id="2969" name="Google Shape;2969;p49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Sustainable buildings</a:t>
            </a:r>
            <a:r>
              <a:rPr lang="en-US" sz="2800" b="0" i="0" u="none">
                <a:solidFill>
                  <a:schemeClr val="dk1"/>
                </a:solidFill>
                <a:latin typeface="Arial"/>
                <a:ea typeface="Arial"/>
                <a:cs typeface="Arial"/>
                <a:sym typeface="Arial"/>
              </a:rPr>
              <a:t>: The use of inexhaustible, recyclable, and renewable resources in construction.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Inexhaustible resources</a:t>
            </a:r>
            <a:r>
              <a:rPr lang="en-US" sz="2800" b="0" i="0" u="none">
                <a:solidFill>
                  <a:schemeClr val="dk1"/>
                </a:solidFill>
                <a:latin typeface="Arial"/>
                <a:ea typeface="Arial"/>
                <a:cs typeface="Arial"/>
                <a:sym typeface="Arial"/>
              </a:rPr>
              <a:t>: Resources that will not run out, such as the sun.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Recyclable resources</a:t>
            </a:r>
            <a:r>
              <a:rPr lang="en-US" sz="2800" b="0" i="0" u="none">
                <a:solidFill>
                  <a:schemeClr val="dk1"/>
                </a:solidFill>
                <a:latin typeface="Arial"/>
                <a:ea typeface="Arial"/>
                <a:cs typeface="Arial"/>
                <a:sym typeface="Arial"/>
              </a:rPr>
              <a:t>: Resources that can be reused such as iron or aluminum.</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Renewable resources</a:t>
            </a:r>
            <a:r>
              <a:rPr lang="en-US" sz="2800" b="0" i="0" u="none">
                <a:solidFill>
                  <a:schemeClr val="dk1"/>
                </a:solidFill>
                <a:latin typeface="Arial"/>
                <a:ea typeface="Arial"/>
                <a:cs typeface="Arial"/>
                <a:sym typeface="Arial"/>
              </a:rPr>
              <a:t>: Resources that can be grown and harvested in the future, such as wood.</a:t>
            </a:r>
            <a:endParaRP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73"/>
        <p:cNvGrpSpPr/>
        <p:nvPr/>
      </p:nvGrpSpPr>
      <p:grpSpPr>
        <a:xfrm>
          <a:off x="0" y="0"/>
          <a:ext cx="0" cy="0"/>
          <a:chOff x="0" y="0"/>
          <a:chExt cx="0" cy="0"/>
        </a:xfrm>
      </p:grpSpPr>
      <p:sp>
        <p:nvSpPr>
          <p:cNvPr id="2974" name="Google Shape;2974;p49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Changes in Transportation</a:t>
            </a:r>
            <a:endParaRPr/>
          </a:p>
        </p:txBody>
      </p:sp>
      <p:sp>
        <p:nvSpPr>
          <p:cNvPr id="2975" name="Google Shape;2975;p49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Gridlock is a growing problem in this country because improvements to our infrastructure have not kept pace with population growth.</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Developing a transportation system that integrates highways, airports, railroads, and ships can solve some of these problems.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Inner city trains and improved bus service could reduce congestion on city streets.</a:t>
            </a:r>
            <a:endParaRP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79"/>
        <p:cNvGrpSpPr/>
        <p:nvPr/>
      </p:nvGrpSpPr>
      <p:grpSpPr>
        <a:xfrm>
          <a:off x="0" y="0"/>
          <a:ext cx="0" cy="0"/>
          <a:chOff x="0" y="0"/>
          <a:chExt cx="0" cy="0"/>
        </a:xfrm>
      </p:grpSpPr>
      <p:sp>
        <p:nvSpPr>
          <p:cNvPr id="2980" name="Google Shape;2980;p49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Machines and Equipment</a:t>
            </a:r>
            <a:endParaRPr/>
          </a:p>
        </p:txBody>
      </p:sp>
      <p:sp>
        <p:nvSpPr>
          <p:cNvPr id="2981" name="Google Shape;2981;p49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introduction of excavating machines, forklifts, and other mechanical devices reduced the amount of manual labor required on roadways and other construction projects.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use of aerial photography has reduced the time necessary to design highways.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use of GPS (Global Positioning System) with construction tools and equipment is improving the efficiency with which work can be done.</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85"/>
        <p:cNvGrpSpPr/>
        <p:nvPr/>
      </p:nvGrpSpPr>
      <p:grpSpPr>
        <a:xfrm>
          <a:off x="0" y="0"/>
          <a:ext cx="0" cy="0"/>
          <a:chOff x="0" y="0"/>
          <a:chExt cx="0" cy="0"/>
        </a:xfrm>
      </p:grpSpPr>
      <p:sp>
        <p:nvSpPr>
          <p:cNvPr id="2986" name="Google Shape;2986;p49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New Bridge Designs</a:t>
            </a:r>
            <a:endParaRPr/>
          </a:p>
        </p:txBody>
      </p:sp>
      <p:sp>
        <p:nvSpPr>
          <p:cNvPr id="2987" name="Google Shape;2987;p49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Construction of short span bridges such as those of highway overpasses has been standardized.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Many of these bridges are now constructed using precast concrete beams.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Cable bridges are becoming more common where longer spans are required.</a:t>
            </a:r>
            <a:endParaRP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91"/>
        <p:cNvGrpSpPr/>
        <p:nvPr/>
      </p:nvGrpSpPr>
      <p:grpSpPr>
        <a:xfrm>
          <a:off x="0" y="0"/>
          <a:ext cx="0" cy="0"/>
          <a:chOff x="0" y="0"/>
          <a:chExt cx="0" cy="0"/>
        </a:xfrm>
      </p:grpSpPr>
      <p:sp>
        <p:nvSpPr>
          <p:cNvPr id="2992" name="Google Shape;2992;p49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New Energy Sources Require Construction</a:t>
            </a:r>
            <a:endParaRPr/>
          </a:p>
        </p:txBody>
      </p:sp>
      <p:sp>
        <p:nvSpPr>
          <p:cNvPr id="2993" name="Google Shape;2993;p49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As new fuels are introduced to power vehicles, service stations and distribution centers will need to be modified.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Charging stations for electric cars and refueling facilities for vehicles powered by hydrogen fuel cells are examples of what may need to be built.</a:t>
            </a:r>
            <a:endParaRP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97"/>
        <p:cNvGrpSpPr/>
        <p:nvPr/>
      </p:nvGrpSpPr>
      <p:grpSpPr>
        <a:xfrm>
          <a:off x="0" y="0"/>
          <a:ext cx="0" cy="0"/>
          <a:chOff x="0" y="0"/>
          <a:chExt cx="0" cy="0"/>
        </a:xfrm>
      </p:grpSpPr>
      <p:sp>
        <p:nvSpPr>
          <p:cNvPr id="2998" name="Google Shape;2998;p49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Telecommunications and Construction</a:t>
            </a:r>
            <a:endParaRPr/>
          </a:p>
        </p:txBody>
      </p:sp>
      <p:sp>
        <p:nvSpPr>
          <p:cNvPr id="2999" name="Google Shape;2999;p49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New cell phone towers are being built at an increasing rate.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Satellite telephone service will also continue to grow.</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Ships at sea and people working in remote areas need satellite telephone service.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interconnection of these systems with existing communication systems also requires construction.</a:t>
            </a:r>
            <a:endParaRP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003"/>
        <p:cNvGrpSpPr/>
        <p:nvPr/>
      </p:nvGrpSpPr>
      <p:grpSpPr>
        <a:xfrm>
          <a:off x="0" y="0"/>
          <a:ext cx="0" cy="0"/>
          <a:chOff x="0" y="0"/>
          <a:chExt cx="0" cy="0"/>
        </a:xfrm>
      </p:grpSpPr>
      <p:sp>
        <p:nvSpPr>
          <p:cNvPr id="3004" name="Google Shape;3004;p50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Other Changes in Construction</a:t>
            </a:r>
            <a:endParaRPr/>
          </a:p>
        </p:txBody>
      </p:sp>
      <p:sp>
        <p:nvSpPr>
          <p:cNvPr id="3005" name="Google Shape;3005;p50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Computer software </a:t>
            </a:r>
            <a:r>
              <a:rPr lang="en-US" sz="2000" b="0" i="0" u="none">
                <a:solidFill>
                  <a:schemeClr val="dk1"/>
                </a:solidFill>
                <a:latin typeface="Arial"/>
                <a:ea typeface="Arial"/>
                <a:cs typeface="Arial"/>
                <a:sym typeface="Arial"/>
              </a:rPr>
              <a:t>makes it possible to prepare construction drawings in less time.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Scheduling methods such as </a:t>
            </a:r>
            <a:r>
              <a:rPr lang="en-US" sz="2000" b="1" i="0" u="none">
                <a:solidFill>
                  <a:schemeClr val="dk1"/>
                </a:solidFill>
                <a:latin typeface="Arial"/>
                <a:ea typeface="Arial"/>
                <a:cs typeface="Arial"/>
                <a:sym typeface="Arial"/>
              </a:rPr>
              <a:t>critical path analysis </a:t>
            </a:r>
            <a:r>
              <a:rPr lang="en-US" sz="2000" b="0" i="0" u="none">
                <a:solidFill>
                  <a:schemeClr val="dk1"/>
                </a:solidFill>
                <a:latin typeface="Arial"/>
                <a:ea typeface="Arial"/>
                <a:cs typeface="Arial"/>
                <a:sym typeface="Arial"/>
              </a:rPr>
              <a:t>make it possible to schedule complex projects and keep track of job progress.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Cost accounting software provides an accurate summary of the cost of each major component of a project.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need to store and transport water as well as the need to treat waste water will continue to be an important reason for construction.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Port facilities and projects that reclaim land along shorelines may become more popular as land becomes more valuable.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Continued consumption of electricity and aging facilities means electrical power plant construction is likely to grow in the near future.</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009"/>
        <p:cNvGrpSpPr/>
        <p:nvPr/>
      </p:nvGrpSpPr>
      <p:grpSpPr>
        <a:xfrm>
          <a:off x="0" y="0"/>
          <a:ext cx="0" cy="0"/>
          <a:chOff x="0" y="0"/>
          <a:chExt cx="0" cy="0"/>
        </a:xfrm>
      </p:grpSpPr>
      <p:sp>
        <p:nvSpPr>
          <p:cNvPr id="3010" name="Google Shape;3010;p50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3011" name="Google Shape;3011;p50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Improved insulation and the installation of insulated glass windows are just two examples of changes in construction of buildings.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Prefabrication</a:t>
            </a:r>
            <a:r>
              <a:rPr lang="en-US" sz="1100" b="0" i="0" u="none">
                <a:solidFill>
                  <a:schemeClr val="dk1"/>
                </a:solidFill>
                <a:latin typeface="Arial"/>
                <a:ea typeface="Arial"/>
                <a:cs typeface="Arial"/>
                <a:sym typeface="Arial"/>
              </a:rPr>
              <a:t> describes a product that is largely or entirely manufactured offsite.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An advantage of plastic and aluminum is that they come in a variety of colors and do not need to be painted.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Improved insulation in exterior walls and roofs reduces energy consumption.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Fluorescent and LED lighting reduce the amount of electricity used.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Solar </a:t>
            </a:r>
            <a:r>
              <a:rPr lang="en-US" sz="1100" b="0" i="0" u="none">
                <a:solidFill>
                  <a:schemeClr val="dk1"/>
                </a:solidFill>
                <a:latin typeface="Arial"/>
                <a:ea typeface="Arial"/>
                <a:cs typeface="Arial"/>
                <a:sym typeface="Arial"/>
              </a:rPr>
              <a:t>collectors provide energy to heat buildings and water.</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Geothermal</a:t>
            </a:r>
            <a:r>
              <a:rPr lang="en-US" sz="1100" b="0" i="0" u="none">
                <a:solidFill>
                  <a:schemeClr val="dk1"/>
                </a:solidFill>
                <a:latin typeface="Arial"/>
                <a:ea typeface="Arial"/>
                <a:cs typeface="Arial"/>
                <a:sym typeface="Arial"/>
              </a:rPr>
              <a:t> heating and cooling systems collect heat from the ground to heat buildings in the winter. During the summer, the process is reversed and heat from the buildings is transferred to the earth.</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Power companies are building large </a:t>
            </a:r>
            <a:r>
              <a:rPr lang="en-US" sz="1100" b="1" i="0" u="none">
                <a:solidFill>
                  <a:schemeClr val="dk1"/>
                </a:solidFill>
                <a:latin typeface="Arial"/>
                <a:ea typeface="Arial"/>
                <a:cs typeface="Arial"/>
                <a:sym typeface="Arial"/>
              </a:rPr>
              <a:t>wind farms </a:t>
            </a:r>
            <a:r>
              <a:rPr lang="en-US" sz="1100" b="0" i="0" u="none">
                <a:solidFill>
                  <a:schemeClr val="dk1"/>
                </a:solidFill>
                <a:latin typeface="Arial"/>
                <a:ea typeface="Arial"/>
                <a:cs typeface="Arial"/>
                <a:sym typeface="Arial"/>
              </a:rPr>
              <a:t>consisting of many large wind powered generators.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Sustainable buildings</a:t>
            </a:r>
            <a:r>
              <a:rPr lang="en-US" sz="1100" b="0" i="0" u="none">
                <a:solidFill>
                  <a:schemeClr val="dk1"/>
                </a:solidFill>
                <a:latin typeface="Arial"/>
                <a:ea typeface="Arial"/>
                <a:cs typeface="Arial"/>
                <a:sym typeface="Arial"/>
              </a:rPr>
              <a:t>: The use of inexhaustible, recyclable, and renewable resources in construction.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Inexhaustible resources</a:t>
            </a:r>
            <a:r>
              <a:rPr lang="en-US" sz="1100" b="0" i="0" u="none">
                <a:solidFill>
                  <a:schemeClr val="dk1"/>
                </a:solidFill>
                <a:latin typeface="Arial"/>
                <a:ea typeface="Arial"/>
                <a:cs typeface="Arial"/>
                <a:sym typeface="Arial"/>
              </a:rPr>
              <a:t>: Resources that will not run out, such as the sun.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Recyclable resources</a:t>
            </a:r>
            <a:r>
              <a:rPr lang="en-US" sz="1100" b="0" i="0" u="none">
                <a:solidFill>
                  <a:schemeClr val="dk1"/>
                </a:solidFill>
                <a:latin typeface="Arial"/>
                <a:ea typeface="Arial"/>
                <a:cs typeface="Arial"/>
                <a:sym typeface="Arial"/>
              </a:rPr>
              <a:t>: Resources that can be reused such as iron or aluminum.</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Renewable resources</a:t>
            </a:r>
            <a:r>
              <a:rPr lang="en-US" sz="1100" b="0" i="0" u="none">
                <a:solidFill>
                  <a:schemeClr val="dk1"/>
                </a:solidFill>
                <a:latin typeface="Arial"/>
                <a:ea typeface="Arial"/>
                <a:cs typeface="Arial"/>
                <a:sym typeface="Arial"/>
              </a:rPr>
              <a:t>: Resources that can be grown and harvested in the future, such as wood.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Inner city trains and improved bus service could reduce congestion on city streets.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Charging stations for electric cars and refueling facilities for vehicles powered by hydrogen fuel cells are examples of what may need to be built.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New cell phone towers are being built at an increasing rate.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need to store and transport water as well as the need to treat waste water will continue to be an important reason for construction.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Port facilities and projects that reclaim land along shorelines may become more popular as land becomes more valuable.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Continued consumption of electricity and aging facilities means electrical power plant construction is likely to grow in the near future.</a:t>
            </a:r>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69"/>
        <p:cNvGrpSpPr/>
        <p:nvPr/>
      </p:nvGrpSpPr>
      <p:grpSpPr>
        <a:xfrm>
          <a:off x="0" y="0"/>
          <a:ext cx="0" cy="0"/>
          <a:chOff x="0" y="0"/>
          <a:chExt cx="0" cy="0"/>
        </a:xfrm>
      </p:grpSpPr>
      <p:sp>
        <p:nvSpPr>
          <p:cNvPr id="370" name="Google Shape;370;p6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Clothing</a:t>
            </a:r>
            <a:endParaRPr/>
          </a:p>
        </p:txBody>
      </p:sp>
      <p:sp>
        <p:nvSpPr>
          <p:cNvPr id="371" name="Google Shape;371;p6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Do not wear loose or torn clothing. It can catch in revolving tools or machinery.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Wear long pants and long sleeved shirts.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Choose clothing material carefully. Some material are highly flammable and could result in burn injuries if ignited.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Do not wear jewelry when working around machinery or tools. They can catch on moving parts.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Wear gloves when handling lumber, plywood, pipe, roofing materials, or any other materials that cause cuts or abrasions.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Wear safety shoes at all times. They can protect your feet from falling objects and reduce the likelihood of puncture wounds caused by stepping on sharp objects.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015"/>
        <p:cNvGrpSpPr/>
        <p:nvPr/>
      </p:nvGrpSpPr>
      <p:grpSpPr>
        <a:xfrm>
          <a:off x="0" y="0"/>
          <a:ext cx="0" cy="0"/>
          <a:chOff x="0" y="0"/>
          <a:chExt cx="0" cy="0"/>
        </a:xfrm>
      </p:grpSpPr>
      <p:sp>
        <p:nvSpPr>
          <p:cNvPr id="3016" name="Google Shape;3016;p50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a:t> </a:t>
            </a:r>
            <a:endParaRPr/>
          </a:p>
        </p:txBody>
      </p:sp>
      <p:sp>
        <p:nvSpPr>
          <p:cNvPr id="3017" name="Google Shape;3017;p502"/>
          <p:cNvSpPr txBox="1">
            <a:spLocks noGrp="1"/>
          </p:cNvSpPr>
          <p:nvPr>
            <p:ph type="body" idx="1"/>
          </p:nvPr>
        </p:nvSpPr>
        <p:spPr>
          <a:xfrm>
            <a:off x="457200" y="1676400"/>
            <a:ext cx="8229600" cy="45261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560"/>
              </a:spcBef>
              <a:spcAft>
                <a:spcPts val="0"/>
              </a:spcAft>
              <a:buNone/>
            </a:pPr>
            <a:r>
              <a:rPr lang="en-US" sz="2800"/>
              <a:t>                         </a:t>
            </a:r>
            <a:endParaRPr sz="2800"/>
          </a:p>
          <a:p>
            <a:pPr marL="457200" lvl="0" indent="0" algn="l" rtl="0">
              <a:lnSpc>
                <a:spcPct val="100000"/>
              </a:lnSpc>
              <a:spcBef>
                <a:spcPts val="560"/>
              </a:spcBef>
              <a:spcAft>
                <a:spcPts val="0"/>
              </a:spcAft>
              <a:buNone/>
            </a:pPr>
            <a:endParaRPr sz="2800"/>
          </a:p>
          <a:p>
            <a:pPr marL="457200" lvl="0" indent="0" algn="l" rtl="0">
              <a:lnSpc>
                <a:spcPct val="100000"/>
              </a:lnSpc>
              <a:spcBef>
                <a:spcPts val="560"/>
              </a:spcBef>
              <a:spcAft>
                <a:spcPts val="0"/>
              </a:spcAft>
              <a:buNone/>
            </a:pPr>
            <a:endParaRPr sz="2800"/>
          </a:p>
          <a:p>
            <a:pPr marL="457200" lvl="0" indent="0" algn="l" rtl="0">
              <a:lnSpc>
                <a:spcPct val="100000"/>
              </a:lnSpc>
              <a:spcBef>
                <a:spcPts val="560"/>
              </a:spcBef>
              <a:spcAft>
                <a:spcPts val="0"/>
              </a:spcAft>
              <a:buNone/>
            </a:pPr>
            <a:r>
              <a:rPr lang="en-US" sz="2800"/>
              <a:t>                              The End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07" name="Google Shape;107;p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Define construction technology.</a:t>
            </a:r>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Discuss the impacts of construction.</a:t>
            </a:r>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Describe advances made in construction materials, tools, and equipment.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75"/>
        <p:cNvGrpSpPr/>
        <p:nvPr/>
      </p:nvGrpSpPr>
      <p:grpSpPr>
        <a:xfrm>
          <a:off x="0" y="0"/>
          <a:ext cx="0" cy="0"/>
          <a:chOff x="0" y="0"/>
          <a:chExt cx="0" cy="0"/>
        </a:xfrm>
      </p:grpSpPr>
      <p:sp>
        <p:nvSpPr>
          <p:cNvPr id="376" name="Google Shape;376;p6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Personal Protective Equipment (PPE)</a:t>
            </a:r>
            <a:endParaRPr/>
          </a:p>
        </p:txBody>
      </p:sp>
      <p:sp>
        <p:nvSpPr>
          <p:cNvPr id="377" name="Google Shape;377;p6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PPE is any item that protects a person’s body from danger.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Eye Protection</a:t>
            </a:r>
            <a:r>
              <a:rPr lang="en-US" sz="2800" b="0" i="0" u="none">
                <a:solidFill>
                  <a:schemeClr val="dk1"/>
                </a:solidFill>
                <a:latin typeface="Arial"/>
                <a:ea typeface="Arial"/>
                <a:cs typeface="Arial"/>
                <a:sym typeface="Arial"/>
              </a:rPr>
              <a:t>: Safety glasses, goggles, or face shields approved by the American National Standards Institute (ANSI). The National Safety Council estimates that up to 90 % of eye injuries could be protected by wearing protective eyewear. Some hazardous operations include sawing, drilling, chipping, and spraying.</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81"/>
        <p:cNvGrpSpPr/>
        <p:nvPr/>
      </p:nvGrpSpPr>
      <p:grpSpPr>
        <a:xfrm>
          <a:off x="0" y="0"/>
          <a:ext cx="0" cy="0"/>
          <a:chOff x="0" y="0"/>
          <a:chExt cx="0" cy="0"/>
        </a:xfrm>
      </p:grpSpPr>
      <p:sp>
        <p:nvSpPr>
          <p:cNvPr id="382" name="Google Shape;382;p6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Hearing Protection</a:t>
            </a:r>
            <a:endParaRPr/>
          </a:p>
        </p:txBody>
      </p:sp>
      <p:sp>
        <p:nvSpPr>
          <p:cNvPr id="383" name="Google Shape;383;p6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If you are in an area where hazardous sound levels are being generated, wear an approved </a:t>
            </a:r>
            <a:r>
              <a:rPr lang="en-US" sz="2800" b="1" i="0" u="none">
                <a:solidFill>
                  <a:schemeClr val="dk1"/>
                </a:solidFill>
                <a:latin typeface="Arial"/>
                <a:ea typeface="Arial"/>
                <a:cs typeface="Arial"/>
                <a:sym typeface="Arial"/>
              </a:rPr>
              <a:t>hearing protection device</a:t>
            </a:r>
            <a:r>
              <a:rPr lang="en-US" sz="2800" b="0" i="0" u="none">
                <a:solidFill>
                  <a:schemeClr val="dk1"/>
                </a:solidFill>
                <a:latin typeface="Arial"/>
                <a:ea typeface="Arial"/>
                <a:cs typeface="Arial"/>
                <a:sym typeface="Arial"/>
              </a:rPr>
              <a:t> (fig 3-6, page 55) approved by the EPA (Environmental Protection Agency) or NIOSH (National Institute for Occupational Safety and Health).</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Hearing loss </a:t>
            </a:r>
            <a:r>
              <a:rPr lang="en-US" sz="2800" b="0" i="0" u="none">
                <a:solidFill>
                  <a:schemeClr val="dk1"/>
                </a:solidFill>
                <a:latin typeface="Arial"/>
                <a:ea typeface="Arial"/>
                <a:cs typeface="Arial"/>
                <a:sym typeface="Arial"/>
              </a:rPr>
              <a:t>can result from brief exposure to very loud sounds and from extended exposure to sounds of less intensity.</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87"/>
        <p:cNvGrpSpPr/>
        <p:nvPr/>
      </p:nvGrpSpPr>
      <p:grpSpPr>
        <a:xfrm>
          <a:off x="0" y="0"/>
          <a:ext cx="0" cy="0"/>
          <a:chOff x="0" y="0"/>
          <a:chExt cx="0" cy="0"/>
        </a:xfrm>
      </p:grpSpPr>
      <p:sp>
        <p:nvSpPr>
          <p:cNvPr id="388" name="Google Shape;388;p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Respirators</a:t>
            </a:r>
            <a:endParaRPr/>
          </a:p>
        </p:txBody>
      </p:sp>
      <p:sp>
        <p:nvSpPr>
          <p:cNvPr id="389" name="Google Shape;389;p6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respirator</a:t>
            </a:r>
            <a:r>
              <a:rPr lang="en-US" sz="2000" b="0" i="0" u="none">
                <a:solidFill>
                  <a:schemeClr val="dk1"/>
                </a:solidFill>
                <a:latin typeface="Arial"/>
                <a:ea typeface="Arial"/>
                <a:cs typeface="Arial"/>
                <a:sym typeface="Arial"/>
              </a:rPr>
              <a:t> is a mask that fits over the mouth and nose preventing inhalation of dangerous materials.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Time weighted averages </a:t>
            </a:r>
            <a:r>
              <a:rPr lang="en-US" sz="2000" b="0" i="0" u="none">
                <a:solidFill>
                  <a:schemeClr val="dk1"/>
                </a:solidFill>
                <a:latin typeface="Arial"/>
                <a:ea typeface="Arial"/>
                <a:cs typeface="Arial"/>
                <a:sym typeface="Arial"/>
              </a:rPr>
              <a:t>(TWA) indicate the maximum average exposure for one day.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Hazards such as wood dust can often be handled by dust/mist respirators.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Asbestos removal and spraying solvent based chemicals requires more sophisticated respirators and cartridges.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beard will prevent any mask from sealing properly.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Inspect respirators for damage or wear before and after each use.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Check expiration dates on cartridges.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93"/>
        <p:cNvGrpSpPr/>
        <p:nvPr/>
      </p:nvGrpSpPr>
      <p:grpSpPr>
        <a:xfrm>
          <a:off x="0" y="0"/>
          <a:ext cx="0" cy="0"/>
          <a:chOff x="0" y="0"/>
          <a:chExt cx="0" cy="0"/>
        </a:xfrm>
      </p:grpSpPr>
      <p:sp>
        <p:nvSpPr>
          <p:cNvPr id="394" name="Google Shape;394;p6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Fall Resistant and Fall Arrest Devices</a:t>
            </a:r>
            <a:endParaRPr/>
          </a:p>
        </p:txBody>
      </p:sp>
      <p:sp>
        <p:nvSpPr>
          <p:cNvPr id="395" name="Google Shape;395;p6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OSHA fall protection regulations apply to situations where a fall from at least 6 feet is possible.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By preparing a site specific fall protection plan, a residential contractor may be able to meet the requirements for fall protection without the use of life lines, harness, and safety nets required in heavy construction.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Fall restraint devices </a:t>
            </a:r>
            <a:r>
              <a:rPr lang="en-US" sz="2000" b="0" i="0" u="none">
                <a:solidFill>
                  <a:schemeClr val="dk1"/>
                </a:solidFill>
                <a:latin typeface="Arial"/>
                <a:ea typeface="Arial"/>
                <a:cs typeface="Arial"/>
                <a:sym typeface="Arial"/>
              </a:rPr>
              <a:t>use guardrails or safety belts and lanyards short enough to prevent a worker from reaching the edge of an elevated surface.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Fall arrest device </a:t>
            </a:r>
            <a:r>
              <a:rPr lang="en-US" sz="2000" b="0" i="0" u="none">
                <a:solidFill>
                  <a:schemeClr val="dk1"/>
                </a:solidFill>
                <a:latin typeface="Arial"/>
                <a:ea typeface="Arial"/>
                <a:cs typeface="Arial"/>
                <a:sym typeface="Arial"/>
              </a:rPr>
              <a:t>is a device that prevents injuries by using devices that catch a person who falls.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99"/>
        <p:cNvGrpSpPr/>
        <p:nvPr/>
      </p:nvGrpSpPr>
      <p:grpSpPr>
        <a:xfrm>
          <a:off x="0" y="0"/>
          <a:ext cx="0" cy="0"/>
          <a:chOff x="0" y="0"/>
          <a:chExt cx="0" cy="0"/>
        </a:xfrm>
      </p:grpSpPr>
      <p:sp>
        <p:nvSpPr>
          <p:cNvPr id="400" name="Google Shape;400;p6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Lifting</a:t>
            </a:r>
            <a:endParaRPr/>
          </a:p>
        </p:txBody>
      </p:sp>
      <p:sp>
        <p:nvSpPr>
          <p:cNvPr id="401" name="Google Shape;401;p6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When lifting, keep the back straight and use the leg muscles to raise the object (fig 3-13, page 59).</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object is heavy or bulky, get help rather than risk undue strain or instability.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Before lifting any object, clear a route of tripping or slipping hazards.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Look for wet or oily spots, in addition to any debris that might cause slips that result in falls or muscle strain.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Carrying long objects such as boards, pipe and ladders can cause injury to people other than the person carrying the object. Make sure the area is clear of others before lifting such an object.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05"/>
        <p:cNvGrpSpPr/>
        <p:nvPr/>
      </p:nvGrpSpPr>
      <p:grpSpPr>
        <a:xfrm>
          <a:off x="0" y="0"/>
          <a:ext cx="0" cy="0"/>
          <a:chOff x="0" y="0"/>
          <a:chExt cx="0" cy="0"/>
        </a:xfrm>
      </p:grpSpPr>
      <p:sp>
        <p:nvSpPr>
          <p:cNvPr id="406" name="Google Shape;406;p6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Ladders</a:t>
            </a:r>
            <a:endParaRPr/>
          </a:p>
        </p:txBody>
      </p:sp>
      <p:sp>
        <p:nvSpPr>
          <p:cNvPr id="407" name="Google Shape;407;p6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Use the shortest ladder that can effectively do the job.</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Duty rating </a:t>
            </a:r>
            <a:r>
              <a:rPr lang="en-US" sz="2400" b="0" i="0" u="none">
                <a:solidFill>
                  <a:schemeClr val="dk1"/>
                </a:solidFill>
                <a:latin typeface="Arial"/>
                <a:ea typeface="Arial"/>
                <a:cs typeface="Arial"/>
                <a:sym typeface="Arial"/>
              </a:rPr>
              <a:t>is the maximum recommended load. This includes your weight plus any tools and materials that you may have on the ladder.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Fiberglass has become the leading choice among professionals because it is electrically non conductive, durable, and non corrosive.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Check the ladder before use for broken or damaged parts.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Never stand on the top platform of a stepladder.</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11"/>
        <p:cNvGrpSpPr/>
        <p:nvPr/>
      </p:nvGrpSpPr>
      <p:grpSpPr>
        <a:xfrm>
          <a:off x="0" y="0"/>
          <a:ext cx="0" cy="0"/>
          <a:chOff x="0" y="0"/>
          <a:chExt cx="0" cy="0"/>
        </a:xfrm>
      </p:grpSpPr>
      <p:sp>
        <p:nvSpPr>
          <p:cNvPr id="412" name="Google Shape;412;p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Electrical Safety</a:t>
            </a:r>
            <a:endParaRPr/>
          </a:p>
        </p:txBody>
      </p:sp>
      <p:sp>
        <p:nvSpPr>
          <p:cNvPr id="413" name="Google Shape;413;p6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Corded tools must be properly grounded. Grounded tools have a three prong plug. The third prong connects to a ground wire that is attached to the tool’s housing.</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Additional protection can be obtained by using a GFCI (ground fault circuit interrupter). The GFCI breaks the circuit immediately when a short or grounded condition occurs. </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17"/>
        <p:cNvGrpSpPr/>
        <p:nvPr/>
      </p:nvGrpSpPr>
      <p:grpSpPr>
        <a:xfrm>
          <a:off x="0" y="0"/>
          <a:ext cx="0" cy="0"/>
          <a:chOff x="0" y="0"/>
          <a:chExt cx="0" cy="0"/>
        </a:xfrm>
      </p:grpSpPr>
      <p:sp>
        <p:nvSpPr>
          <p:cNvPr id="418" name="Google Shape;418;p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Hand Tool Safety</a:t>
            </a:r>
            <a:endParaRPr/>
          </a:p>
        </p:txBody>
      </p:sp>
      <p:sp>
        <p:nvSpPr>
          <p:cNvPr id="419" name="Google Shape;419;p6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Push sharp tools such as knives, screw drivers, and chisels away from your body. Never pull them towards you.</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When passing sharp tools to coworkers, pass them handle first.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Check hammer heads and handles for cracks and splits. Ensure that hammer heads are securely fastened to the handle.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23"/>
        <p:cNvGrpSpPr/>
        <p:nvPr/>
      </p:nvGrpSpPr>
      <p:grpSpPr>
        <a:xfrm>
          <a:off x="0" y="0"/>
          <a:ext cx="0" cy="0"/>
          <a:chOff x="0" y="0"/>
          <a:chExt cx="0" cy="0"/>
        </a:xfrm>
      </p:grpSpPr>
      <p:sp>
        <p:nvSpPr>
          <p:cNvPr id="424" name="Google Shape;424;p7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Power Tools Safety</a:t>
            </a:r>
            <a:endParaRPr/>
          </a:p>
        </p:txBody>
      </p:sp>
      <p:sp>
        <p:nvSpPr>
          <p:cNvPr id="425" name="Google Shape;425;p7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Know the proper use, limitations, and hazards of each power tool on the job.</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Make sure the tool is turned off before plugging it in an electrical outlet.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Never use tools with frayed cords or loose or broken switches.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Keep clothing and long hair away from revolving portable electric tools.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Do not use portable electric tools in water or while standing on a metal ladder.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Never distract anyone who is using a power tool.</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29"/>
        <p:cNvGrpSpPr/>
        <p:nvPr/>
      </p:nvGrpSpPr>
      <p:grpSpPr>
        <a:xfrm>
          <a:off x="0" y="0"/>
          <a:ext cx="0" cy="0"/>
          <a:chOff x="0" y="0"/>
          <a:chExt cx="0" cy="0"/>
        </a:xfrm>
      </p:grpSpPr>
      <p:sp>
        <p:nvSpPr>
          <p:cNvPr id="430" name="Google Shape;430;p7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Fire Hazards and Fire Extinguishers</a:t>
            </a:r>
            <a:endParaRPr/>
          </a:p>
        </p:txBody>
      </p:sp>
      <p:sp>
        <p:nvSpPr>
          <p:cNvPr id="431" name="Google Shape;431;p7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Stored building materials must be at a safe distance from fuels, solvents, and sources of high temperature.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Rubbish should be placed in containers and removed from the site at frequent intervals.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Propane and acetylene used for soldering are potential fire hazards. Have only the quantities needed brought to the site.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Different types of fire extinguishers are required for different classes (A through D) of fires.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Contractors</a:t>
            </a:r>
            <a:endParaRPr/>
          </a:p>
        </p:txBody>
      </p:sp>
      <p:sp>
        <p:nvSpPr>
          <p:cNvPr id="113" name="Google Shape;113;p1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strike="noStrike" cap="none">
                <a:solidFill>
                  <a:schemeClr val="dk1"/>
                </a:solidFill>
                <a:latin typeface="Arial"/>
                <a:ea typeface="Arial"/>
                <a:cs typeface="Arial"/>
                <a:sym typeface="Arial"/>
              </a:rPr>
              <a:t>General contractors </a:t>
            </a:r>
            <a:r>
              <a:rPr lang="en-US" sz="3200" b="0" i="0" u="none" strike="noStrike" cap="none">
                <a:solidFill>
                  <a:schemeClr val="dk1"/>
                </a:solidFill>
                <a:latin typeface="Arial"/>
                <a:ea typeface="Arial"/>
                <a:cs typeface="Arial"/>
                <a:sym typeface="Arial"/>
              </a:rPr>
              <a:t>assume responsibility for the completion of an entire project.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strike="noStrike" cap="none">
                <a:solidFill>
                  <a:schemeClr val="dk1"/>
                </a:solidFill>
                <a:latin typeface="Arial"/>
                <a:ea typeface="Arial"/>
                <a:cs typeface="Arial"/>
                <a:sym typeface="Arial"/>
              </a:rPr>
              <a:t>Subcontractors</a:t>
            </a:r>
            <a:r>
              <a:rPr lang="en-US" sz="3200" b="0" i="0" u="none" strike="noStrike" cap="none">
                <a:solidFill>
                  <a:schemeClr val="dk1"/>
                </a:solidFill>
                <a:latin typeface="Arial"/>
                <a:ea typeface="Arial"/>
                <a:cs typeface="Arial"/>
                <a:sym typeface="Arial"/>
              </a:rPr>
              <a:t>, or specialty contractors, are responsible for a part of the project.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For example, a general contractor for a project may hire subcontractors to complete excavation work, plumbing, and electrical installation.</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35"/>
        <p:cNvGrpSpPr/>
        <p:nvPr/>
      </p:nvGrpSpPr>
      <p:grpSpPr>
        <a:xfrm>
          <a:off x="0" y="0"/>
          <a:ext cx="0" cy="0"/>
          <a:chOff x="0" y="0"/>
          <a:chExt cx="0" cy="0"/>
        </a:xfrm>
      </p:grpSpPr>
      <p:sp>
        <p:nvSpPr>
          <p:cNvPr id="436" name="Google Shape;436;p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Hazardous Materials</a:t>
            </a:r>
            <a:endParaRPr/>
          </a:p>
        </p:txBody>
      </p:sp>
      <p:sp>
        <p:nvSpPr>
          <p:cNvPr id="437" name="Google Shape;437;p7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Employers are required to make information available to employees about both the physical hazards (such as flammability) and health hazards (such as skin irritation, lung damage, and liver damage).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Producers of hazardous material provide information on each container about potential hazards.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For more detailed information, producers and suppliers also provide </a:t>
            </a:r>
            <a:r>
              <a:rPr lang="en-US" sz="2400" b="1" i="0" u="none">
                <a:solidFill>
                  <a:schemeClr val="dk1"/>
                </a:solidFill>
                <a:latin typeface="Arial"/>
                <a:ea typeface="Arial"/>
                <a:cs typeface="Arial"/>
                <a:sym typeface="Arial"/>
              </a:rPr>
              <a:t>MSDS </a:t>
            </a:r>
            <a:r>
              <a:rPr lang="en-US" sz="2400" b="0" i="0" u="none">
                <a:solidFill>
                  <a:schemeClr val="dk1"/>
                </a:solidFill>
                <a:latin typeface="Arial"/>
                <a:ea typeface="Arial"/>
                <a:cs typeface="Arial"/>
                <a:sym typeface="Arial"/>
              </a:rPr>
              <a:t>(Material Safety Data Sheets) for each product.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41"/>
        <p:cNvGrpSpPr/>
        <p:nvPr/>
      </p:nvGrpSpPr>
      <p:grpSpPr>
        <a:xfrm>
          <a:off x="0" y="0"/>
          <a:ext cx="0" cy="0"/>
          <a:chOff x="0" y="0"/>
          <a:chExt cx="0" cy="0"/>
        </a:xfrm>
      </p:grpSpPr>
      <p:sp>
        <p:nvSpPr>
          <p:cNvPr id="442" name="Google Shape;442;p7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Heat Exposure</a:t>
            </a:r>
            <a:endParaRPr/>
          </a:p>
        </p:txBody>
      </p:sp>
      <p:sp>
        <p:nvSpPr>
          <p:cNvPr id="443" name="Google Shape;443;p7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Working in high outdoor temperatures can increase fatigue and contribute to dehydration.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Fatigue and dehydration can cause dizziness, heat exhaustion, or heat stroke.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Take breaks in more favorable conditions to relieve the effect of excessive heat exposure.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47"/>
        <p:cNvGrpSpPr/>
        <p:nvPr/>
      </p:nvGrpSpPr>
      <p:grpSpPr>
        <a:xfrm>
          <a:off x="0" y="0"/>
          <a:ext cx="0" cy="0"/>
          <a:chOff x="0" y="0"/>
          <a:chExt cx="0" cy="0"/>
        </a:xfrm>
      </p:grpSpPr>
      <p:sp>
        <p:nvSpPr>
          <p:cNvPr id="448" name="Google Shape;448;p7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449" name="Google Shape;449;p7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building permit must be obtained from the local building authority before construction can begin.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It will be important that you become familiar with your local building code.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Pipe must be inspected by the plumbing inspector before the pipe is covered by walls or floors.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Americans with Disabilities Act </a:t>
            </a:r>
            <a:r>
              <a:rPr lang="en-US" sz="1200" b="0" i="0" u="none">
                <a:solidFill>
                  <a:schemeClr val="dk1"/>
                </a:solidFill>
                <a:latin typeface="Arial"/>
                <a:ea typeface="Arial"/>
                <a:cs typeface="Arial"/>
                <a:sym typeface="Arial"/>
              </a:rPr>
              <a:t>became federal law in 1990 and applies nationwide. The ADA mandates that public accommodation must be constructed so they are accessible to all individuals.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According to the National Safety Council, approximately 1.8 million work related disabling injuries occur each year in the United States. These injuries translate to over 35 million lost workdays costing over $ 25 billion for medical care and wage compensation each year. These statistics clearly demonstrate the </a:t>
            </a:r>
            <a:r>
              <a:rPr lang="en-US" sz="1200" b="1" i="0" u="none">
                <a:solidFill>
                  <a:schemeClr val="dk1"/>
                </a:solidFill>
                <a:latin typeface="Arial"/>
                <a:ea typeface="Arial"/>
                <a:cs typeface="Arial"/>
                <a:sym typeface="Arial"/>
              </a:rPr>
              <a:t>importance of worker safety</a:t>
            </a:r>
            <a:r>
              <a:rPr lang="en-US" sz="1200" b="0" i="0" u="none">
                <a:solidFill>
                  <a:schemeClr val="dk1"/>
                </a:solidFill>
                <a:latin typeface="Arial"/>
                <a:ea typeface="Arial"/>
                <a:cs typeface="Arial"/>
                <a:sym typeface="Arial"/>
              </a:rPr>
              <a: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purpose of </a:t>
            </a:r>
            <a:r>
              <a:rPr lang="en-US" sz="1200" b="1" i="0" u="none">
                <a:solidFill>
                  <a:schemeClr val="dk1"/>
                </a:solidFill>
                <a:latin typeface="Arial"/>
                <a:ea typeface="Arial"/>
                <a:cs typeface="Arial"/>
                <a:sym typeface="Arial"/>
              </a:rPr>
              <a:t>OSHA</a:t>
            </a:r>
            <a:r>
              <a:rPr lang="en-US" sz="1200" b="0" i="0" u="none">
                <a:solidFill>
                  <a:schemeClr val="dk1"/>
                </a:solidFill>
                <a:latin typeface="Arial"/>
                <a:ea typeface="Arial"/>
                <a:cs typeface="Arial"/>
                <a:sym typeface="Arial"/>
              </a:rPr>
              <a:t> is to save lives, prevent injuries, and protect the health of American workers.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Do not wear loose or torn clothing. It can catch in revolving tools or machinery.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PPE is any item that protects a person’s body from danger.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Hearing loss </a:t>
            </a:r>
            <a:r>
              <a:rPr lang="en-US" sz="1200" b="0" i="0" u="none">
                <a:solidFill>
                  <a:schemeClr val="dk1"/>
                </a:solidFill>
                <a:latin typeface="Arial"/>
                <a:ea typeface="Arial"/>
                <a:cs typeface="Arial"/>
                <a:sym typeface="Arial"/>
              </a:rPr>
              <a:t>can result from brief exposure to very loud sounds and from extended exposure to sounds of less intensity.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respirator</a:t>
            </a:r>
            <a:r>
              <a:rPr lang="en-US" sz="1200" b="0" i="0" u="none">
                <a:solidFill>
                  <a:schemeClr val="dk1"/>
                </a:solidFill>
                <a:latin typeface="Arial"/>
                <a:ea typeface="Arial"/>
                <a:cs typeface="Arial"/>
                <a:sym typeface="Arial"/>
              </a:rPr>
              <a:t> is a mask that fits over the mouth and nose preventing inhalation of dangerous materials.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Fall restraint devices </a:t>
            </a:r>
            <a:r>
              <a:rPr lang="en-US" sz="1200" b="0" i="0" u="none">
                <a:solidFill>
                  <a:schemeClr val="dk1"/>
                </a:solidFill>
                <a:latin typeface="Arial"/>
                <a:ea typeface="Arial"/>
                <a:cs typeface="Arial"/>
                <a:sym typeface="Arial"/>
              </a:rPr>
              <a:t>use guardrails or safety belts and lanyards short enough to prevent a worker from reaching the edge of an elevated surface.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Fall arrest device </a:t>
            </a:r>
            <a:r>
              <a:rPr lang="en-US" sz="1200" b="0" i="0" u="none">
                <a:solidFill>
                  <a:schemeClr val="dk1"/>
                </a:solidFill>
                <a:latin typeface="Arial"/>
                <a:ea typeface="Arial"/>
                <a:cs typeface="Arial"/>
                <a:sym typeface="Arial"/>
              </a:rPr>
              <a:t>is a device that prevents injuries by using devices that catch a person who falls.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Duty rating </a:t>
            </a:r>
            <a:r>
              <a:rPr lang="en-US" sz="1200" b="0" i="0" u="none">
                <a:solidFill>
                  <a:schemeClr val="dk1"/>
                </a:solidFill>
                <a:latin typeface="Arial"/>
                <a:ea typeface="Arial"/>
                <a:cs typeface="Arial"/>
                <a:sym typeface="Arial"/>
              </a:rPr>
              <a:t>is the maximum recommended load. This includes your weight plus any tools and materials that you may have on the ladder.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Push sharp tools such as knives, screw drivers, and chisels away from your body. When passing sharp tools to coworkers, pass them handle first.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Producers of hazardous material provide information on each container about potential hazards. </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53"/>
        <p:cNvGrpSpPr/>
        <p:nvPr/>
      </p:nvGrpSpPr>
      <p:grpSpPr>
        <a:xfrm>
          <a:off x="0" y="0"/>
          <a:ext cx="0" cy="0"/>
          <a:chOff x="0" y="0"/>
          <a:chExt cx="0" cy="0"/>
        </a:xfrm>
      </p:grpSpPr>
      <p:sp>
        <p:nvSpPr>
          <p:cNvPr id="454" name="Google Shape;454;p7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4 Week 7 and 8</a:t>
            </a:r>
            <a:endParaRPr dirty="0"/>
          </a:p>
        </p:txBody>
      </p:sp>
      <p:sp>
        <p:nvSpPr>
          <p:cNvPr id="455" name="Google Shape;455;p7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The Construction Process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59"/>
        <p:cNvGrpSpPr/>
        <p:nvPr/>
      </p:nvGrpSpPr>
      <p:grpSpPr>
        <a:xfrm>
          <a:off x="0" y="0"/>
          <a:ext cx="0" cy="0"/>
          <a:chOff x="0" y="0"/>
          <a:chExt cx="0" cy="0"/>
        </a:xfrm>
      </p:grpSpPr>
      <p:sp>
        <p:nvSpPr>
          <p:cNvPr id="460" name="Google Shape;460;p7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461" name="Google Shape;461;p7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the construction project design process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Outline the general responsibilities of general contractors and subcontractors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List four management tasks that are done before site work begins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Recall eight tasks that are involved in preparing a site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Outline the sequence of tasks in constructing a building</a:t>
            </a:r>
            <a:endParaRPr/>
          </a:p>
          <a:p>
            <a:pPr marL="34290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65"/>
        <p:cNvGrpSpPr/>
        <p:nvPr/>
      </p:nvGrpSpPr>
      <p:grpSpPr>
        <a:xfrm>
          <a:off x="0" y="0"/>
          <a:ext cx="0" cy="0"/>
          <a:chOff x="0" y="0"/>
          <a:chExt cx="0" cy="0"/>
        </a:xfrm>
      </p:grpSpPr>
      <p:sp>
        <p:nvSpPr>
          <p:cNvPr id="466" name="Google Shape;466;p7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Initiating the Project</a:t>
            </a:r>
            <a:endParaRPr/>
          </a:p>
        </p:txBody>
      </p:sp>
      <p:sp>
        <p:nvSpPr>
          <p:cNvPr id="467" name="Google Shape;467;p7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Publicly owned projects </a:t>
            </a:r>
            <a:r>
              <a:rPr lang="en-US" sz="2800" b="0" i="0" u="none">
                <a:solidFill>
                  <a:schemeClr val="dk1"/>
                </a:solidFill>
                <a:latin typeface="Arial"/>
                <a:ea typeface="Arial"/>
                <a:cs typeface="Arial"/>
                <a:sym typeface="Arial"/>
              </a:rPr>
              <a:t>are initiated by government agencies such as transportation departments, school districts, or fire departments.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Individuals or small groups of people initiate </a:t>
            </a:r>
            <a:r>
              <a:rPr lang="en-US" sz="2800" b="1" i="0" u="none">
                <a:solidFill>
                  <a:schemeClr val="dk1"/>
                </a:solidFill>
                <a:latin typeface="Arial"/>
                <a:ea typeface="Arial"/>
                <a:cs typeface="Arial"/>
                <a:sym typeface="Arial"/>
              </a:rPr>
              <a:t>privately owned projects</a:t>
            </a:r>
            <a:r>
              <a:rPr lang="en-US" sz="2800" b="0" i="0" u="none">
                <a:solidFill>
                  <a:schemeClr val="dk1"/>
                </a:solidFill>
                <a:latin typeface="Arial"/>
                <a:ea typeface="Arial"/>
                <a:cs typeface="Arial"/>
                <a:sym typeface="Arial"/>
              </a:rPr>
              <a: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Public projects are built to satisfy community needs.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Private projects are built for individuals or companies.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71"/>
        <p:cNvGrpSpPr/>
        <p:nvPr/>
      </p:nvGrpSpPr>
      <p:grpSpPr>
        <a:xfrm>
          <a:off x="0" y="0"/>
          <a:ext cx="0" cy="0"/>
          <a:chOff x="0" y="0"/>
          <a:chExt cx="0" cy="0"/>
        </a:xfrm>
      </p:grpSpPr>
      <p:sp>
        <p:nvSpPr>
          <p:cNvPr id="472" name="Google Shape;472;p7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What Initiators Do</a:t>
            </a:r>
            <a:endParaRPr/>
          </a:p>
        </p:txBody>
      </p:sp>
      <p:sp>
        <p:nvSpPr>
          <p:cNvPr id="473" name="Google Shape;473;p7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requirements of  the project are defined.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feasibility study is conducted.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Funding is secured.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preliminary design is reviewed and approved.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design firm is hired and a contract is created for the project.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site for the project is secured.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Consultants, architects, and engineers are often employed to do much of the work.</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77"/>
        <p:cNvGrpSpPr/>
        <p:nvPr/>
      </p:nvGrpSpPr>
      <p:grpSpPr>
        <a:xfrm>
          <a:off x="0" y="0"/>
          <a:ext cx="0" cy="0"/>
          <a:chOff x="0" y="0"/>
          <a:chExt cx="0" cy="0"/>
        </a:xfrm>
      </p:grpSpPr>
      <p:sp>
        <p:nvSpPr>
          <p:cNvPr id="478" name="Google Shape;478;p7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Requirements</a:t>
            </a:r>
            <a:endParaRPr/>
          </a:p>
        </p:txBody>
      </p:sp>
      <p:sp>
        <p:nvSpPr>
          <p:cNvPr id="479" name="Google Shape;479;p7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first step is to define the </a:t>
            </a:r>
            <a:r>
              <a:rPr lang="en-US" sz="3200" b="1" i="0" u="none">
                <a:solidFill>
                  <a:schemeClr val="dk1"/>
                </a:solidFill>
                <a:latin typeface="Arial"/>
                <a:ea typeface="Arial"/>
                <a:cs typeface="Arial"/>
                <a:sym typeface="Arial"/>
              </a:rPr>
              <a:t>requirements </a:t>
            </a:r>
            <a:r>
              <a:rPr lang="en-US" sz="3200" b="0" i="0" u="none">
                <a:solidFill>
                  <a:schemeClr val="dk1"/>
                </a:solidFill>
                <a:latin typeface="Arial"/>
                <a:ea typeface="Arial"/>
                <a:cs typeface="Arial"/>
                <a:sym typeface="Arial"/>
              </a:rPr>
              <a:t>or goals for the project.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requirements for a driveway project might include identifying the location and the width of the driveway and choosing the surface finish.</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Requirements will often be refined further as work proceeds.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83"/>
        <p:cNvGrpSpPr/>
        <p:nvPr/>
      </p:nvGrpSpPr>
      <p:grpSpPr>
        <a:xfrm>
          <a:off x="0" y="0"/>
          <a:ext cx="0" cy="0"/>
          <a:chOff x="0" y="0"/>
          <a:chExt cx="0" cy="0"/>
        </a:xfrm>
      </p:grpSpPr>
      <p:sp>
        <p:nvSpPr>
          <p:cNvPr id="484" name="Google Shape;484;p8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Feasibility Study</a:t>
            </a:r>
            <a:endParaRPr/>
          </a:p>
        </p:txBody>
      </p:sp>
      <p:sp>
        <p:nvSpPr>
          <p:cNvPr id="485" name="Google Shape;485;p8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next step in the initiation process is to complete a feasibility study.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goal of the </a:t>
            </a:r>
            <a:r>
              <a:rPr lang="en-US" sz="2000" b="1" i="0" u="none">
                <a:solidFill>
                  <a:schemeClr val="dk1"/>
                </a:solidFill>
                <a:latin typeface="Arial"/>
                <a:ea typeface="Arial"/>
                <a:cs typeface="Arial"/>
                <a:sym typeface="Arial"/>
              </a:rPr>
              <a:t>feasibility study </a:t>
            </a:r>
            <a:r>
              <a:rPr lang="en-US" sz="2000" b="0" i="0" u="none">
                <a:solidFill>
                  <a:schemeClr val="dk1"/>
                </a:solidFill>
                <a:latin typeface="Arial"/>
                <a:ea typeface="Arial"/>
                <a:cs typeface="Arial"/>
                <a:sym typeface="Arial"/>
              </a:rPr>
              <a:t>is to determine if a project is practical.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study begins with questions. Is there adequate demand for the project? Does a suitable site exist? What are the costs of a project? How do design alternatives affect the cost?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To determine the viability of alternatives of a project, a </a:t>
            </a:r>
            <a:r>
              <a:rPr lang="en-US" sz="2000" b="1" i="0" u="none">
                <a:solidFill>
                  <a:schemeClr val="dk1"/>
                </a:solidFill>
                <a:latin typeface="Arial"/>
                <a:ea typeface="Arial"/>
                <a:cs typeface="Arial"/>
                <a:sym typeface="Arial"/>
              </a:rPr>
              <a:t>cost/benefit analysis </a:t>
            </a:r>
            <a:r>
              <a:rPr lang="en-US" sz="2000" b="0" i="0" u="none">
                <a:solidFill>
                  <a:schemeClr val="dk1"/>
                </a:solidFill>
                <a:latin typeface="Arial"/>
                <a:ea typeface="Arial"/>
                <a:cs typeface="Arial"/>
                <a:sym typeface="Arial"/>
              </a:rPr>
              <a:t>is often conducted.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Get estimates from contractors for each of the alternative designs. Identify the benefits of each, such as expected life, appearance, and maintenance needs and cost.</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89"/>
        <p:cNvGrpSpPr/>
        <p:nvPr/>
      </p:nvGrpSpPr>
      <p:grpSpPr>
        <a:xfrm>
          <a:off x="0" y="0"/>
          <a:ext cx="0" cy="0"/>
          <a:chOff x="0" y="0"/>
          <a:chExt cx="0" cy="0"/>
        </a:xfrm>
      </p:grpSpPr>
      <p:sp>
        <p:nvSpPr>
          <p:cNvPr id="490" name="Google Shape;490;p8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Funding</a:t>
            </a:r>
            <a:endParaRPr/>
          </a:p>
        </p:txBody>
      </p:sp>
      <p:sp>
        <p:nvSpPr>
          <p:cNvPr id="491" name="Google Shape;491;p8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first step in </a:t>
            </a:r>
            <a:r>
              <a:rPr lang="en-US" sz="2800" b="1" i="0" u="none">
                <a:solidFill>
                  <a:schemeClr val="dk1"/>
                </a:solidFill>
                <a:latin typeface="Arial"/>
                <a:ea typeface="Arial"/>
                <a:cs typeface="Arial"/>
                <a:sym typeface="Arial"/>
              </a:rPr>
              <a:t>funding</a:t>
            </a:r>
            <a:r>
              <a:rPr lang="en-US" sz="2800" b="0" i="0" u="none">
                <a:solidFill>
                  <a:schemeClr val="dk1"/>
                </a:solidFill>
                <a:latin typeface="Arial"/>
                <a:ea typeface="Arial"/>
                <a:cs typeface="Arial"/>
                <a:sym typeface="Arial"/>
              </a:rPr>
              <a:t> is to prepare a tentative budget for the project.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Private projects are normally paid for with a loan from a bank or other lending institutions. The initiator contacts the bank and obtains a commitment from the bank to provide funding for the project.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Public projects are funded by taxes. For example gasoline taxes are a major source of highway construction funds.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Construction Technology Defined</a:t>
            </a:r>
            <a:endParaRPr/>
          </a:p>
        </p:txBody>
      </p:sp>
      <p:sp>
        <p:nvSpPr>
          <p:cNvPr id="119" name="Google Shape;119;p1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Homes, roads, office buildings, shopping centers, schools, airports, and factories are examples of constructed structures.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The ability to use acquired knowledge to build these structures is construction technology.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strike="noStrike" cap="none">
                <a:solidFill>
                  <a:schemeClr val="dk1"/>
                </a:solidFill>
                <a:latin typeface="Arial"/>
                <a:ea typeface="Arial"/>
                <a:cs typeface="Arial"/>
                <a:sym typeface="Arial"/>
              </a:rPr>
              <a:t>Construction technology </a:t>
            </a:r>
            <a:r>
              <a:rPr lang="en-US" sz="3200" b="0" i="0" u="none" strike="noStrike" cap="none">
                <a:solidFill>
                  <a:schemeClr val="dk1"/>
                </a:solidFill>
                <a:latin typeface="Arial"/>
                <a:ea typeface="Arial"/>
                <a:cs typeface="Arial"/>
                <a:sym typeface="Arial"/>
              </a:rPr>
              <a:t>is defined as the knowledge needed to build constructed products.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95"/>
        <p:cNvGrpSpPr/>
        <p:nvPr/>
      </p:nvGrpSpPr>
      <p:grpSpPr>
        <a:xfrm>
          <a:off x="0" y="0"/>
          <a:ext cx="0" cy="0"/>
          <a:chOff x="0" y="0"/>
          <a:chExt cx="0" cy="0"/>
        </a:xfrm>
      </p:grpSpPr>
      <p:sp>
        <p:nvSpPr>
          <p:cNvPr id="496" name="Google Shape;496;p8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Preliminary Design</a:t>
            </a:r>
            <a:endParaRPr/>
          </a:p>
        </p:txBody>
      </p:sp>
      <p:sp>
        <p:nvSpPr>
          <p:cNvPr id="497" name="Google Shape;497;p8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At the end of the feasibility study, the design initiators will make recommendations about the project.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costs were too high for the preferred design, they might recommend that one of the alternative designs be built.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Or they might recommend the project be abandoned because the costs are greater than any likely benefits.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owner or the executive in charge decides how to proceed.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decision is to proceed, a design company is hired to develop the detailed project plans.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01"/>
        <p:cNvGrpSpPr/>
        <p:nvPr/>
      </p:nvGrpSpPr>
      <p:grpSpPr>
        <a:xfrm>
          <a:off x="0" y="0"/>
          <a:ext cx="0" cy="0"/>
          <a:chOff x="0" y="0"/>
          <a:chExt cx="0" cy="0"/>
        </a:xfrm>
      </p:grpSpPr>
      <p:sp>
        <p:nvSpPr>
          <p:cNvPr id="502" name="Google Shape;502;p8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Design Contract</a:t>
            </a:r>
            <a:endParaRPr/>
          </a:p>
        </p:txBody>
      </p:sp>
      <p:sp>
        <p:nvSpPr>
          <p:cNvPr id="503" name="Google Shape;503;p8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 </a:t>
            </a:r>
            <a:r>
              <a:rPr lang="en-US" sz="3200" b="1" i="0" u="none">
                <a:solidFill>
                  <a:schemeClr val="dk1"/>
                </a:solidFill>
                <a:latin typeface="Arial"/>
                <a:ea typeface="Arial"/>
                <a:cs typeface="Arial"/>
                <a:sym typeface="Arial"/>
              </a:rPr>
              <a:t>design contract </a:t>
            </a:r>
            <a:r>
              <a:rPr lang="en-US" sz="3200" b="0" i="0" u="none">
                <a:solidFill>
                  <a:schemeClr val="dk1"/>
                </a:solidFill>
                <a:latin typeface="Arial"/>
                <a:ea typeface="Arial"/>
                <a:cs typeface="Arial"/>
                <a:sym typeface="Arial"/>
              </a:rPr>
              <a:t>establishes the cost of the design work and the schedule for completion of the drawings and specifications.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design contract is negotiated and signed by both the design firm and the owner or executive in charge.</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07"/>
        <p:cNvGrpSpPr/>
        <p:nvPr/>
      </p:nvGrpSpPr>
      <p:grpSpPr>
        <a:xfrm>
          <a:off x="0" y="0"/>
          <a:ext cx="0" cy="0"/>
          <a:chOff x="0" y="0"/>
          <a:chExt cx="0" cy="0"/>
        </a:xfrm>
      </p:grpSpPr>
      <p:sp>
        <p:nvSpPr>
          <p:cNvPr id="508" name="Google Shape;508;p8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 Site</a:t>
            </a:r>
            <a:endParaRPr/>
          </a:p>
        </p:txBody>
      </p:sp>
      <p:sp>
        <p:nvSpPr>
          <p:cNvPr id="509" name="Google Shape;509;p8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Sites</a:t>
            </a:r>
            <a:r>
              <a:rPr lang="en-US" sz="2400" b="0" i="0" u="none">
                <a:solidFill>
                  <a:schemeClr val="dk1"/>
                </a:solidFill>
                <a:latin typeface="Arial"/>
                <a:ea typeface="Arial"/>
                <a:cs typeface="Arial"/>
                <a:sym typeface="Arial"/>
              </a:rPr>
              <a:t> for private projects are obtained by negotiating with the landowner or a real estate agent.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Once a price is agreed upon, the sale is completed and the property title is transferred to the new owner.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Sites for public projects such as highways are often secured through the government’s </a:t>
            </a:r>
            <a:r>
              <a:rPr lang="en-US" sz="2400" b="1" i="0" u="none">
                <a:solidFill>
                  <a:schemeClr val="dk1"/>
                </a:solidFill>
                <a:latin typeface="Arial"/>
                <a:ea typeface="Arial"/>
                <a:cs typeface="Arial"/>
                <a:sym typeface="Arial"/>
              </a:rPr>
              <a:t>power of eminent domain</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Government’s </a:t>
            </a:r>
            <a:r>
              <a:rPr lang="en-US" sz="2400" b="1" i="0" u="none">
                <a:solidFill>
                  <a:schemeClr val="dk1"/>
                </a:solidFill>
                <a:latin typeface="Arial"/>
                <a:ea typeface="Arial"/>
                <a:cs typeface="Arial"/>
                <a:sym typeface="Arial"/>
              </a:rPr>
              <a:t>power of eminent domain </a:t>
            </a:r>
            <a:r>
              <a:rPr lang="en-US" sz="2400" b="0" i="0" u="none">
                <a:solidFill>
                  <a:schemeClr val="dk1"/>
                </a:solidFill>
                <a:latin typeface="Arial"/>
                <a:ea typeface="Arial"/>
                <a:cs typeface="Arial"/>
                <a:sym typeface="Arial"/>
              </a:rPr>
              <a:t>is the government’s right to acquire land to be used for the benefit of the public. Owners are paid a fair market value for the land and the land becomes the property of the government.</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13"/>
        <p:cNvGrpSpPr/>
        <p:nvPr/>
      </p:nvGrpSpPr>
      <p:grpSpPr>
        <a:xfrm>
          <a:off x="0" y="0"/>
          <a:ext cx="0" cy="0"/>
          <a:chOff x="0" y="0"/>
          <a:chExt cx="0" cy="0"/>
        </a:xfrm>
      </p:grpSpPr>
      <p:sp>
        <p:nvSpPr>
          <p:cNvPr id="514" name="Google Shape;514;p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Designing the Project</a:t>
            </a:r>
            <a:endParaRPr/>
          </a:p>
        </p:txBody>
      </p:sp>
      <p:sp>
        <p:nvSpPr>
          <p:cNvPr id="515" name="Google Shape;515;p8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During this phase, detailed design work is developed for the foundation, floor plans, structure, mechanical systems, electrical systems, interior and exterior finish, and landscaping.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Review Requirements: The first step is to review the requirements for the project.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Establish a Budget: The cost estimates need to be converted into a detailed budget that can be used to guide the design process (fig 4-3, page 76).</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Reconsider Site Characteristics: Additional soil samples may be taken to determine the type of foundation that is needed.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Review Preliminary Plans: If modifications need to be made, the owner is consulted before work proceeds.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Prepare Detailed Drawings and Specifications: Drawings describe the size and shape. Specifications are written descriptions of the type and quality of materials and workmanship needed for the project.</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19"/>
        <p:cNvGrpSpPr/>
        <p:nvPr/>
      </p:nvGrpSpPr>
      <p:grpSpPr>
        <a:xfrm>
          <a:off x="0" y="0"/>
          <a:ext cx="0" cy="0"/>
          <a:chOff x="0" y="0"/>
          <a:chExt cx="0" cy="0"/>
        </a:xfrm>
      </p:grpSpPr>
      <p:sp>
        <p:nvSpPr>
          <p:cNvPr id="520" name="Google Shape;520;p8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Contactors</a:t>
            </a:r>
            <a:endParaRPr/>
          </a:p>
        </p:txBody>
      </p:sp>
      <p:sp>
        <p:nvSpPr>
          <p:cNvPr id="521" name="Google Shape;521;p8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General contractors </a:t>
            </a:r>
            <a:r>
              <a:rPr lang="en-US" sz="2800" b="0" i="0" u="none">
                <a:solidFill>
                  <a:schemeClr val="dk1"/>
                </a:solidFill>
                <a:latin typeface="Arial"/>
                <a:ea typeface="Arial"/>
                <a:cs typeface="Arial"/>
                <a:sym typeface="Arial"/>
              </a:rPr>
              <a:t>assume responsibility for completing an entire project.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general contractor may hire trades people or several subcontractors to do the project.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Sub contractors </a:t>
            </a:r>
            <a:r>
              <a:rPr lang="en-US" sz="2800" b="0" i="0" u="none">
                <a:solidFill>
                  <a:schemeClr val="dk1"/>
                </a:solidFill>
                <a:latin typeface="Arial"/>
                <a:ea typeface="Arial"/>
                <a:cs typeface="Arial"/>
                <a:sym typeface="Arial"/>
              </a:rPr>
              <a:t>are specialty contractors. They assume responsibility for completing specific parts of a construction project.</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25"/>
        <p:cNvGrpSpPr/>
        <p:nvPr/>
      </p:nvGrpSpPr>
      <p:grpSpPr>
        <a:xfrm>
          <a:off x="0" y="0"/>
          <a:ext cx="0" cy="0"/>
          <a:chOff x="0" y="0"/>
          <a:chExt cx="0" cy="0"/>
        </a:xfrm>
      </p:grpSpPr>
      <p:sp>
        <p:nvSpPr>
          <p:cNvPr id="526" name="Google Shape;526;p8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Contracts</a:t>
            </a:r>
            <a:endParaRPr/>
          </a:p>
        </p:txBody>
      </p:sp>
      <p:sp>
        <p:nvSpPr>
          <p:cNvPr id="527" name="Google Shape;527;p8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Construction contracts are awarded through either negotiation or competitive bidding. A </a:t>
            </a:r>
            <a:r>
              <a:rPr lang="en-US" sz="1400" b="1" i="0" u="none">
                <a:solidFill>
                  <a:schemeClr val="dk1"/>
                </a:solidFill>
                <a:latin typeface="Arial"/>
                <a:ea typeface="Arial"/>
                <a:cs typeface="Arial"/>
                <a:sym typeface="Arial"/>
              </a:rPr>
              <a:t>bid</a:t>
            </a:r>
            <a:r>
              <a:rPr lang="en-US" sz="1400" b="0" i="0" u="none">
                <a:solidFill>
                  <a:schemeClr val="dk1"/>
                </a:solidFill>
                <a:latin typeface="Arial"/>
                <a:ea typeface="Arial"/>
                <a:cs typeface="Arial"/>
                <a:sym typeface="Arial"/>
              </a:rPr>
              <a:t> is an offer to do a specified work for a specified price.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1. Negotiated Contracts</a:t>
            </a:r>
            <a:r>
              <a:rPr lang="en-US" sz="1400" b="0" i="0" u="none">
                <a:solidFill>
                  <a:schemeClr val="dk1"/>
                </a:solidFill>
                <a:latin typeface="Arial"/>
                <a:ea typeface="Arial"/>
                <a:cs typeface="Arial"/>
                <a:sym typeface="Arial"/>
              </a:rPr>
              <a:t>: The simplest form of negotiated contract is a </a:t>
            </a:r>
            <a:r>
              <a:rPr lang="en-US" sz="1400" b="1" i="0" u="none">
                <a:solidFill>
                  <a:schemeClr val="dk1"/>
                </a:solidFill>
                <a:latin typeface="Arial"/>
                <a:ea typeface="Arial"/>
                <a:cs typeface="Arial"/>
                <a:sym typeface="Arial"/>
              </a:rPr>
              <a:t>fixed price contract</a:t>
            </a:r>
            <a:r>
              <a:rPr lang="en-US" sz="1400" b="0" i="0" u="none">
                <a:solidFill>
                  <a:schemeClr val="dk1"/>
                </a:solidFill>
                <a:latin typeface="Arial"/>
                <a:ea typeface="Arial"/>
                <a:cs typeface="Arial"/>
                <a:sym typeface="Arial"/>
              </a:rPr>
              <a:t> where the contractor agrees to complete the project for a fixed amount of money. In a </a:t>
            </a:r>
            <a:r>
              <a:rPr lang="en-US" sz="1400" b="1" i="0" u="none">
                <a:solidFill>
                  <a:schemeClr val="dk1"/>
                </a:solidFill>
                <a:latin typeface="Arial"/>
                <a:ea typeface="Arial"/>
                <a:cs typeface="Arial"/>
                <a:sym typeface="Arial"/>
              </a:rPr>
              <a:t>design build contact </a:t>
            </a:r>
            <a:r>
              <a:rPr lang="en-US" sz="1400" b="0" i="0" u="none">
                <a:solidFill>
                  <a:schemeClr val="dk1"/>
                </a:solidFill>
                <a:latin typeface="Arial"/>
                <a:ea typeface="Arial"/>
                <a:cs typeface="Arial"/>
                <a:sym typeface="Arial"/>
              </a:rPr>
              <a:t>the designers and contractors work cooperatively to complete the project. In </a:t>
            </a:r>
            <a:r>
              <a:rPr lang="en-US" sz="1400" b="1" i="0" u="none">
                <a:solidFill>
                  <a:schemeClr val="dk1"/>
                </a:solidFill>
                <a:latin typeface="Arial"/>
                <a:ea typeface="Arial"/>
                <a:cs typeface="Arial"/>
                <a:sym typeface="Arial"/>
              </a:rPr>
              <a:t>cost plus percentage of cost </a:t>
            </a:r>
            <a:r>
              <a:rPr lang="en-US" sz="1400" b="0" i="0" u="none">
                <a:solidFill>
                  <a:schemeClr val="dk1"/>
                </a:solidFill>
                <a:latin typeface="Arial"/>
                <a:ea typeface="Arial"/>
                <a:cs typeface="Arial"/>
                <a:sym typeface="Arial"/>
              </a:rPr>
              <a:t>and </a:t>
            </a:r>
            <a:r>
              <a:rPr lang="en-US" sz="1400" b="1" i="0" u="none">
                <a:solidFill>
                  <a:schemeClr val="dk1"/>
                </a:solidFill>
                <a:latin typeface="Arial"/>
                <a:ea typeface="Arial"/>
                <a:cs typeface="Arial"/>
                <a:sym typeface="Arial"/>
              </a:rPr>
              <a:t>cost plus fixed fee </a:t>
            </a:r>
            <a:r>
              <a:rPr lang="en-US" sz="1400" b="0" i="0" u="none">
                <a:solidFill>
                  <a:schemeClr val="dk1"/>
                </a:solidFill>
                <a:latin typeface="Arial"/>
                <a:ea typeface="Arial"/>
                <a:cs typeface="Arial"/>
                <a:sym typeface="Arial"/>
              </a:rPr>
              <a:t>contracts the contractors are paid for their cost and a fixed amount in addition to their cost. </a:t>
            </a:r>
            <a:r>
              <a:rPr lang="en-US" sz="1400" b="1" i="0" u="none">
                <a:solidFill>
                  <a:schemeClr val="dk1"/>
                </a:solidFill>
                <a:latin typeface="Arial"/>
                <a:ea typeface="Arial"/>
                <a:cs typeface="Arial"/>
                <a:sym typeface="Arial"/>
              </a:rPr>
              <a:t>Incentive contracts </a:t>
            </a:r>
            <a:r>
              <a:rPr lang="en-US" sz="1400" b="0" i="0" u="none">
                <a:solidFill>
                  <a:schemeClr val="dk1"/>
                </a:solidFill>
                <a:latin typeface="Arial"/>
                <a:ea typeface="Arial"/>
                <a:cs typeface="Arial"/>
                <a:sym typeface="Arial"/>
              </a:rPr>
              <a:t>reward the contractor for saving money.</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2. Competitive Bidding</a:t>
            </a:r>
            <a:r>
              <a:rPr lang="en-US" sz="1400" b="0" i="0" u="none">
                <a:solidFill>
                  <a:schemeClr val="dk1"/>
                </a:solidFill>
                <a:latin typeface="Arial"/>
                <a:ea typeface="Arial"/>
                <a:cs typeface="Arial"/>
                <a:sym typeface="Arial"/>
              </a:rPr>
              <a:t>: Most public projects are competitively bid. </a:t>
            </a:r>
            <a:r>
              <a:rPr lang="en-US" sz="1400" b="1" i="0" u="none">
                <a:solidFill>
                  <a:schemeClr val="dk1"/>
                </a:solidFill>
                <a:latin typeface="Arial"/>
                <a:ea typeface="Arial"/>
                <a:cs typeface="Arial"/>
                <a:sym typeface="Arial"/>
              </a:rPr>
              <a:t>Advertisements</a:t>
            </a:r>
            <a:r>
              <a:rPr lang="en-US" sz="1400" b="0" i="0" u="none">
                <a:solidFill>
                  <a:schemeClr val="dk1"/>
                </a:solidFill>
                <a:latin typeface="Arial"/>
                <a:ea typeface="Arial"/>
                <a:cs typeface="Arial"/>
                <a:sym typeface="Arial"/>
              </a:rPr>
              <a:t> are placed in trade publications to notify contractors. All qualified contractors are given </a:t>
            </a:r>
            <a:r>
              <a:rPr lang="en-US" sz="1400" b="1" i="0" u="none">
                <a:solidFill>
                  <a:schemeClr val="dk1"/>
                </a:solidFill>
                <a:latin typeface="Arial"/>
                <a:ea typeface="Arial"/>
                <a:cs typeface="Arial"/>
                <a:sym typeface="Arial"/>
              </a:rPr>
              <a:t>bid documents</a:t>
            </a:r>
            <a:r>
              <a:rPr lang="en-US" sz="1400" b="0" i="0" u="none">
                <a:solidFill>
                  <a:schemeClr val="dk1"/>
                </a:solidFill>
                <a:latin typeface="Arial"/>
                <a:ea typeface="Arial"/>
                <a:cs typeface="Arial"/>
                <a:sym typeface="Arial"/>
              </a:rPr>
              <a:t> that include drawings, specifications, and other documents related to a project. These documents are used to prepare an estimate of the project building costs. Bid preparation includes the contractor’s estimates of cost  for materials, labor, tools, and equipment. Overhead (office rent, telephone bills, etc) and mark up (profit) are added. All bids are opened at the time specified in the advertisement. They are reviewed and the lowest bid is accepted. In many cases the lowest bidder is required to submit a bid bond. If the contractor fails to enter into the contract, the bonding company is responsible for the difference in cost between the lowest bidder and the next highest bid.</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31"/>
        <p:cNvGrpSpPr/>
        <p:nvPr/>
      </p:nvGrpSpPr>
      <p:grpSpPr>
        <a:xfrm>
          <a:off x="0" y="0"/>
          <a:ext cx="0" cy="0"/>
          <a:chOff x="0" y="0"/>
          <a:chExt cx="0" cy="0"/>
        </a:xfrm>
      </p:grpSpPr>
      <p:sp>
        <p:nvSpPr>
          <p:cNvPr id="532" name="Google Shape;532;p8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Awarding the Contract</a:t>
            </a:r>
            <a:endParaRPr/>
          </a:p>
        </p:txBody>
      </p:sp>
      <p:sp>
        <p:nvSpPr>
          <p:cNvPr id="533" name="Google Shape;533;p8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Both the owner and the contractor sign the contract, making it a </a:t>
            </a:r>
            <a:r>
              <a:rPr lang="en-US" sz="2800" b="1" i="0" u="none">
                <a:solidFill>
                  <a:schemeClr val="dk1"/>
                </a:solidFill>
                <a:latin typeface="Arial"/>
                <a:ea typeface="Arial"/>
                <a:cs typeface="Arial"/>
                <a:sym typeface="Arial"/>
              </a:rPr>
              <a:t>legal document</a:t>
            </a:r>
            <a:r>
              <a:rPr lang="en-US" sz="2800" b="0" i="0" u="none">
                <a:solidFill>
                  <a:schemeClr val="dk1"/>
                </a:solidFill>
                <a:latin typeface="Arial"/>
                <a:ea typeface="Arial"/>
                <a:cs typeface="Arial"/>
                <a:sym typeface="Arial"/>
              </a:rPr>
              <a: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a:t>
            </a:r>
            <a:r>
              <a:rPr lang="en-US" sz="2800" b="1" i="0" u="none">
                <a:solidFill>
                  <a:schemeClr val="dk1"/>
                </a:solidFill>
                <a:latin typeface="Arial"/>
                <a:ea typeface="Arial"/>
                <a:cs typeface="Arial"/>
                <a:sym typeface="Arial"/>
              </a:rPr>
              <a:t>performance bond</a:t>
            </a:r>
            <a:r>
              <a:rPr lang="en-US" sz="2800" b="0" i="0" u="none">
                <a:solidFill>
                  <a:schemeClr val="dk1"/>
                </a:solidFill>
                <a:latin typeface="Arial"/>
                <a:ea typeface="Arial"/>
                <a:cs typeface="Arial"/>
                <a:sym typeface="Arial"/>
              </a:rPr>
              <a:t>, may be given, which is an insurance policy that guarantees to the owner that the contractor will complete the project as specified in the contract.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If the contractor fails to perform as agreed, the </a:t>
            </a:r>
            <a:r>
              <a:rPr lang="en-US" sz="2800" b="1" i="0" u="none">
                <a:solidFill>
                  <a:schemeClr val="dk1"/>
                </a:solidFill>
                <a:latin typeface="Arial"/>
                <a:ea typeface="Arial"/>
                <a:cs typeface="Arial"/>
                <a:sym typeface="Arial"/>
              </a:rPr>
              <a:t>bonding company </a:t>
            </a:r>
            <a:r>
              <a:rPr lang="en-US" sz="2800" b="0" i="0" u="none">
                <a:solidFill>
                  <a:schemeClr val="dk1"/>
                </a:solidFill>
                <a:latin typeface="Arial"/>
                <a:ea typeface="Arial"/>
                <a:cs typeface="Arial"/>
                <a:sym typeface="Arial"/>
              </a:rPr>
              <a:t>takes over the project and completes it at no additional cost to the owner.</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37"/>
        <p:cNvGrpSpPr/>
        <p:nvPr/>
      </p:nvGrpSpPr>
      <p:grpSpPr>
        <a:xfrm>
          <a:off x="0" y="0"/>
          <a:ext cx="0" cy="0"/>
          <a:chOff x="0" y="0"/>
          <a:chExt cx="0" cy="0"/>
        </a:xfrm>
      </p:grpSpPr>
      <p:sp>
        <p:nvSpPr>
          <p:cNvPr id="538" name="Google Shape;538;p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Payment Schedule</a:t>
            </a:r>
            <a:endParaRPr/>
          </a:p>
        </p:txBody>
      </p:sp>
      <p:sp>
        <p:nvSpPr>
          <p:cNvPr id="539" name="Google Shape;539;p8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Most contracts include a </a:t>
            </a:r>
            <a:r>
              <a:rPr lang="en-US" sz="2400" b="1" i="0" u="none">
                <a:solidFill>
                  <a:schemeClr val="dk1"/>
                </a:solidFill>
                <a:latin typeface="Arial"/>
                <a:ea typeface="Arial"/>
                <a:cs typeface="Arial"/>
                <a:sym typeface="Arial"/>
              </a:rPr>
              <a:t>payment schedule</a:t>
            </a:r>
            <a:r>
              <a:rPr lang="en-US" sz="2400" b="0" i="0" u="none">
                <a:solidFill>
                  <a:schemeClr val="dk1"/>
                </a:solidFill>
                <a:latin typeface="Arial"/>
                <a:ea typeface="Arial"/>
                <a:cs typeface="Arial"/>
                <a:sym typeface="Arial"/>
              </a:rPr>
              <a:t>, which indicates the amount to be paid as major portions of the project are completed.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contractor pays for materials, labor, equipment rental, and many other items on an ongoing basis.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owner borrowed money for the project, the bank will release money to the contractor based on the payment schedule (fig 4-5, page 79).</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Issuing Notice to Proceed: Work on the site cannot begin until the owner issues a notice to proceed. This lets the contactor know that the work can begin.</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43"/>
        <p:cNvGrpSpPr/>
        <p:nvPr/>
      </p:nvGrpSpPr>
      <p:grpSpPr>
        <a:xfrm>
          <a:off x="0" y="0"/>
          <a:ext cx="0" cy="0"/>
          <a:chOff x="0" y="0"/>
          <a:chExt cx="0" cy="0"/>
        </a:xfrm>
      </p:grpSpPr>
      <p:sp>
        <p:nvSpPr>
          <p:cNvPr id="544" name="Google Shape;544;p9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Managing Construction Projects</a:t>
            </a:r>
            <a:endParaRPr/>
          </a:p>
        </p:txBody>
      </p:sp>
      <p:sp>
        <p:nvSpPr>
          <p:cNvPr id="545" name="Google Shape;545;p9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Tasks for the contractor include planning and scheduling on site work; organizing workers, materials and equipment; and obtaining permits.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Using the schedule, the contractor determines which workers will be needed and when.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schedule is also used to determine when materials and equipment must be on the site.</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49"/>
        <p:cNvGrpSpPr/>
        <p:nvPr/>
      </p:nvGrpSpPr>
      <p:grpSpPr>
        <a:xfrm>
          <a:off x="0" y="0"/>
          <a:ext cx="0" cy="0"/>
          <a:chOff x="0" y="0"/>
          <a:chExt cx="0" cy="0"/>
        </a:xfrm>
      </p:grpSpPr>
      <p:sp>
        <p:nvSpPr>
          <p:cNvPr id="550" name="Google Shape;550;p9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Preparing the Site</a:t>
            </a:r>
            <a:endParaRPr/>
          </a:p>
        </p:txBody>
      </p:sp>
      <p:sp>
        <p:nvSpPr>
          <p:cNvPr id="551" name="Google Shape;551;p9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Gaining Access to the Site</a:t>
            </a:r>
            <a:r>
              <a:rPr lang="en-US" sz="2800" b="0" i="0" u="none">
                <a:solidFill>
                  <a:schemeClr val="dk1"/>
                </a:solidFill>
                <a:latin typeface="Arial"/>
                <a:ea typeface="Arial"/>
                <a:cs typeface="Arial"/>
                <a:sym typeface="Arial"/>
              </a:rPr>
              <a:t>: For many projects the access road is made of gravel.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Rerouting Traffic</a:t>
            </a:r>
            <a:r>
              <a:rPr lang="en-US" sz="2800" b="0" i="0" u="none">
                <a:solidFill>
                  <a:schemeClr val="dk1"/>
                </a:solidFill>
                <a:latin typeface="Arial"/>
                <a:ea typeface="Arial"/>
                <a:cs typeface="Arial"/>
                <a:sym typeface="Arial"/>
              </a:rPr>
              <a:t>: Streets may be blocked when large pieces of equipment are moved to and from the site.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Clearing and Shaping the Site</a:t>
            </a:r>
            <a:r>
              <a:rPr lang="en-US" sz="2800" b="0" i="0" u="none">
                <a:solidFill>
                  <a:schemeClr val="dk1"/>
                </a:solidFill>
                <a:latin typeface="Arial"/>
                <a:ea typeface="Arial"/>
                <a:cs typeface="Arial"/>
                <a:sym typeface="Arial"/>
              </a:rPr>
              <a:t>: A construction site must be clear for building. Old structures and other obstacles must be removed. Many buildings require a flat area for building.</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Technology, Science, and Computers</a:t>
            </a:r>
            <a:endParaRPr/>
          </a:p>
        </p:txBody>
      </p:sp>
      <p:sp>
        <p:nvSpPr>
          <p:cNvPr id="125" name="Google Shape;125;p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Science</a:t>
            </a:r>
            <a:r>
              <a:rPr lang="en-US" sz="1800" b="0" i="0" u="none" strike="noStrike" cap="none">
                <a:solidFill>
                  <a:schemeClr val="dk1"/>
                </a:solidFill>
                <a:latin typeface="Arial"/>
                <a:ea typeface="Arial"/>
                <a:cs typeface="Arial"/>
                <a:sym typeface="Arial"/>
              </a:rPr>
              <a:t> is the description and classification of phenomena. For example, botany is the study and classification of different types of plants.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Technology</a:t>
            </a:r>
            <a:r>
              <a:rPr lang="en-US" sz="1800" b="0" i="0" u="none" strike="noStrike" cap="none">
                <a:solidFill>
                  <a:schemeClr val="dk1"/>
                </a:solidFill>
                <a:latin typeface="Arial"/>
                <a:ea typeface="Arial"/>
                <a:cs typeface="Arial"/>
                <a:sym typeface="Arial"/>
              </a:rPr>
              <a:t> is the use of acquired knowledge to do a task or job. In farming, this use of acquired knowledge is called agricultural technology.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Computer</a:t>
            </a:r>
            <a:r>
              <a:rPr lang="en-US" sz="1800" b="0" i="0" u="none" strike="noStrike" cap="none">
                <a:solidFill>
                  <a:schemeClr val="dk1"/>
                </a:solidFill>
                <a:latin typeface="Arial"/>
                <a:ea typeface="Arial"/>
                <a:cs typeface="Arial"/>
                <a:sym typeface="Arial"/>
              </a:rPr>
              <a:t> is an electronic device that can process, retrieve, and store data. Knowing how to use computers to design a construction project, control a manufacturing process, or track a mailed package, is a technological knowledge.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Using the </a:t>
            </a:r>
            <a:r>
              <a:rPr lang="en-US" sz="1800" b="1" i="0" u="none" strike="noStrike" cap="none">
                <a:solidFill>
                  <a:schemeClr val="dk1"/>
                </a:solidFill>
                <a:latin typeface="Arial"/>
                <a:ea typeface="Arial"/>
                <a:cs typeface="Arial"/>
                <a:sym typeface="Arial"/>
              </a:rPr>
              <a:t>scientific method</a:t>
            </a:r>
            <a:r>
              <a:rPr lang="en-US" sz="1800" b="0" i="0" u="none" strike="noStrike" cap="none">
                <a:solidFill>
                  <a:schemeClr val="dk1"/>
                </a:solidFill>
                <a:latin typeface="Arial"/>
                <a:ea typeface="Arial"/>
                <a:cs typeface="Arial"/>
                <a:sym typeface="Arial"/>
              </a:rPr>
              <a:t>, hypothesis are tested through systematic observation and carefully controlled experimentation.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Using the </a:t>
            </a:r>
            <a:r>
              <a:rPr lang="en-US" sz="1800" b="1" i="0" u="none" strike="noStrike" cap="none">
                <a:solidFill>
                  <a:schemeClr val="dk1"/>
                </a:solidFill>
                <a:latin typeface="Arial"/>
                <a:ea typeface="Arial"/>
                <a:cs typeface="Arial"/>
                <a:sym typeface="Arial"/>
              </a:rPr>
              <a:t>technological method</a:t>
            </a:r>
            <a:r>
              <a:rPr lang="en-US" sz="1800" b="0" i="0" u="none" strike="noStrike" cap="none">
                <a:solidFill>
                  <a:schemeClr val="dk1"/>
                </a:solidFill>
                <a:latin typeface="Arial"/>
                <a:ea typeface="Arial"/>
                <a:cs typeface="Arial"/>
                <a:sym typeface="Arial"/>
              </a:rPr>
              <a:t>, problems are solved by evaluating various solutions, selecting the most appropriate solution, and producing a product to solve the problem.</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55"/>
        <p:cNvGrpSpPr/>
        <p:nvPr/>
      </p:nvGrpSpPr>
      <p:grpSpPr>
        <a:xfrm>
          <a:off x="0" y="0"/>
          <a:ext cx="0" cy="0"/>
          <a:chOff x="0" y="0"/>
          <a:chExt cx="0" cy="0"/>
        </a:xfrm>
      </p:grpSpPr>
      <p:sp>
        <p:nvSpPr>
          <p:cNvPr id="556" name="Google Shape;556;p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Locating the Structure</a:t>
            </a:r>
            <a:endParaRPr/>
          </a:p>
        </p:txBody>
      </p:sp>
      <p:sp>
        <p:nvSpPr>
          <p:cNvPr id="557" name="Google Shape;557;p9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Surveying instruments are used to locate the precise location of the structure before excavation for the foundation begins.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Stakes indicate the corners of the building..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Lines may be spray painted on the ground to locate footings and other areas requiring excavation.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For large projects, a field office provides a place for managers to work. It is located near the building site, but far enough away that it will not interfere with the construction in any way.</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61"/>
        <p:cNvGrpSpPr/>
        <p:nvPr/>
      </p:nvGrpSpPr>
      <p:grpSpPr>
        <a:xfrm>
          <a:off x="0" y="0"/>
          <a:ext cx="0" cy="0"/>
          <a:chOff x="0" y="0"/>
          <a:chExt cx="0" cy="0"/>
        </a:xfrm>
      </p:grpSpPr>
      <p:sp>
        <p:nvSpPr>
          <p:cNvPr id="562" name="Google Shape;562;p9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Storing Materials and Tools</a:t>
            </a:r>
            <a:endParaRPr/>
          </a:p>
        </p:txBody>
      </p:sp>
      <p:sp>
        <p:nvSpPr>
          <p:cNvPr id="563" name="Google Shape;563;p9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Theft and vandalism on construction sites are costly.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Trailers are useful for protecting materials and tools from theft and vandalism. They also provide protection from weather.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Large items such as structural steel are stored outside. Structural steel should be unloaded near the crane that will lift it. This eliminates the need to move the steel repeatedly adding to the cost.</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67"/>
        <p:cNvGrpSpPr/>
        <p:nvPr/>
      </p:nvGrpSpPr>
      <p:grpSpPr>
        <a:xfrm>
          <a:off x="0" y="0"/>
          <a:ext cx="0" cy="0"/>
          <a:chOff x="0" y="0"/>
          <a:chExt cx="0" cy="0"/>
        </a:xfrm>
      </p:grpSpPr>
      <p:sp>
        <p:nvSpPr>
          <p:cNvPr id="568" name="Google Shape;568;p9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Obtaining Utilities</a:t>
            </a:r>
            <a:endParaRPr/>
          </a:p>
        </p:txBody>
      </p:sp>
      <p:sp>
        <p:nvSpPr>
          <p:cNvPr id="569" name="Google Shape;569;p9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Electrical power, natural gas, telephone, cable, water, and sewer services are extended to the structure by the appropriate utility companies.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Utilities are extended a second time when they are connected to the system within the structure.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Most of this work is done as the building is being built.</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73"/>
        <p:cNvGrpSpPr/>
        <p:nvPr/>
      </p:nvGrpSpPr>
      <p:grpSpPr>
        <a:xfrm>
          <a:off x="0" y="0"/>
          <a:ext cx="0" cy="0"/>
          <a:chOff x="0" y="0"/>
          <a:chExt cx="0" cy="0"/>
        </a:xfrm>
      </p:grpSpPr>
      <p:sp>
        <p:nvSpPr>
          <p:cNvPr id="574" name="Google Shape;574;p9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Making the Site Secure and Safe</a:t>
            </a:r>
            <a:endParaRPr/>
          </a:p>
        </p:txBody>
      </p:sp>
      <p:sp>
        <p:nvSpPr>
          <p:cNvPr id="575" name="Google Shape;575;p9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Safety meetings are conducted to call attention to safety and to reinforce their responsibility to work in a safe manner.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Safety checks of equipment and tools are done on a routine basis.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Barriers are installed to prevent falls.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Warning labels are placed on containers of toxic materials.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Portable electric tools are double insulated or equipped with safety grounds to prevent electrical shock.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Installing No Trespassing signs and erecting security fences around the site deters trespassers from entering the site.</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79"/>
        <p:cNvGrpSpPr/>
        <p:nvPr/>
      </p:nvGrpSpPr>
      <p:grpSpPr>
        <a:xfrm>
          <a:off x="0" y="0"/>
          <a:ext cx="0" cy="0"/>
          <a:chOff x="0" y="0"/>
          <a:chExt cx="0" cy="0"/>
        </a:xfrm>
      </p:grpSpPr>
      <p:sp>
        <p:nvSpPr>
          <p:cNvPr id="580" name="Google Shape;580;p9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Building the Project</a:t>
            </a:r>
            <a:endParaRPr/>
          </a:p>
        </p:txBody>
      </p:sp>
      <p:sp>
        <p:nvSpPr>
          <p:cNvPr id="581" name="Google Shape;581;p9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Building the project begins with the foundation and ends when the owner approves final payment to the contractor.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Laying the foundation: The type and size of the foundation is based on the size, weight, contents of the building, and the characteristics of the soil.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Slab foundations are made with steel reinforced concrete and are used most often on one storey buildings.</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85"/>
        <p:cNvGrpSpPr/>
        <p:nvPr/>
      </p:nvGrpSpPr>
      <p:grpSpPr>
        <a:xfrm>
          <a:off x="0" y="0"/>
          <a:ext cx="0" cy="0"/>
          <a:chOff x="0" y="0"/>
          <a:chExt cx="0" cy="0"/>
        </a:xfrm>
      </p:grpSpPr>
      <p:sp>
        <p:nvSpPr>
          <p:cNvPr id="586" name="Google Shape;586;p9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Framing and Enclosing</a:t>
            </a:r>
            <a:endParaRPr/>
          </a:p>
        </p:txBody>
      </p:sp>
      <p:sp>
        <p:nvSpPr>
          <p:cNvPr id="587" name="Google Shape;587;p9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Once the foundation of the building is completed, the framework of the building is completed.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Framing supports the entire structure.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Houses often have wood frames.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Many buildings have steel frames.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 high rise buildings, lower floors are enclosed before upper floors, allowing interior work to begin.</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91"/>
        <p:cNvGrpSpPr/>
        <p:nvPr/>
      </p:nvGrpSpPr>
      <p:grpSpPr>
        <a:xfrm>
          <a:off x="0" y="0"/>
          <a:ext cx="0" cy="0"/>
          <a:chOff x="0" y="0"/>
          <a:chExt cx="0" cy="0"/>
        </a:xfrm>
      </p:grpSpPr>
      <p:sp>
        <p:nvSpPr>
          <p:cNvPr id="592" name="Google Shape;592;p9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Building Mechanical Systems</a:t>
            </a:r>
            <a:endParaRPr/>
          </a:p>
        </p:txBody>
      </p:sp>
      <p:sp>
        <p:nvSpPr>
          <p:cNvPr id="593" name="Google Shape;593;p9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a structure is enclosed, work begins on the building systems: plumbing, heating, ventilating, air-conditioning, electrical, communication, and safety and security systems.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Plumbing begins first. Tubs and shower bases are also installed during this phase because walls and floor material must be fitted around these fixtures. The building sewer and water supply piping is also connected to the water and sewer mains at this time.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installation of heating, ventilation, and air-conditioning (HVAC) systems can also begin after the building is enclosed.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electrical power system is usually installed after the plumbing pipes and HVAC ducts. In this way the electrical wiring will not be run in locations that interfere with the plumbing pipes and HVAC ducts.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97"/>
        <p:cNvGrpSpPr/>
        <p:nvPr/>
      </p:nvGrpSpPr>
      <p:grpSpPr>
        <a:xfrm>
          <a:off x="0" y="0"/>
          <a:ext cx="0" cy="0"/>
          <a:chOff x="0" y="0"/>
          <a:chExt cx="0" cy="0"/>
        </a:xfrm>
      </p:grpSpPr>
      <p:sp>
        <p:nvSpPr>
          <p:cNvPr id="598" name="Google Shape;598;p9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Finishing the Building Interior</a:t>
            </a:r>
            <a:endParaRPr/>
          </a:p>
        </p:txBody>
      </p:sp>
      <p:sp>
        <p:nvSpPr>
          <p:cNvPr id="599" name="Google Shape;599;p9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Exterior work includes: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Installing trim around roof edges, windows, and exterior doors.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Covering exterior walls with siding, brick, or stone.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Building porches, patios, and decks.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Installing driveways and walks.</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03"/>
        <p:cNvGrpSpPr/>
        <p:nvPr/>
      </p:nvGrpSpPr>
      <p:grpSpPr>
        <a:xfrm>
          <a:off x="0" y="0"/>
          <a:ext cx="0" cy="0"/>
          <a:chOff x="0" y="0"/>
          <a:chExt cx="0" cy="0"/>
        </a:xfrm>
      </p:grpSpPr>
      <p:sp>
        <p:nvSpPr>
          <p:cNvPr id="604" name="Google Shape;604;p10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Landscaping</a:t>
            </a:r>
            <a:endParaRPr/>
          </a:p>
        </p:txBody>
      </p:sp>
      <p:sp>
        <p:nvSpPr>
          <p:cNvPr id="605" name="Google Shape;605;p10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Landscaping adds value to new structures.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Following a landscape plan, workers will place plants, build retaining walls or raised beds, and create lawn areas.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Irrigation system pipes and sprinkler heads are installed before planting.</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Grass areas are planted with sod or seed.</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09"/>
        <p:cNvGrpSpPr/>
        <p:nvPr/>
      </p:nvGrpSpPr>
      <p:grpSpPr>
        <a:xfrm>
          <a:off x="0" y="0"/>
          <a:ext cx="0" cy="0"/>
          <a:chOff x="0" y="0"/>
          <a:chExt cx="0" cy="0"/>
        </a:xfrm>
      </p:grpSpPr>
      <p:sp>
        <p:nvSpPr>
          <p:cNvPr id="610" name="Google Shape;610;p10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Completing the Final Inspection</a:t>
            </a:r>
            <a:endParaRPr/>
          </a:p>
        </p:txBody>
      </p:sp>
      <p:sp>
        <p:nvSpPr>
          <p:cNvPr id="611" name="Google Shape;611;p10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Numerous inspections take place during the construction process.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rough in for both plumbing and electrical systems must be inspected and approved by the appropriate inspectors before walls and ceiling are enclosed.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appropriate inspectors complete final inspections of the plumbing, HVAC, and electrical systems plus interior and exterior finish work.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These inspections ensure that the work has been done according to code.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Any items that need to be changed, repaired, or replaced are added to a </a:t>
            </a:r>
            <a:r>
              <a:rPr lang="en-US" sz="2000" b="1" i="0" u="none">
                <a:solidFill>
                  <a:schemeClr val="dk1"/>
                </a:solidFill>
                <a:latin typeface="Arial"/>
                <a:ea typeface="Arial"/>
                <a:cs typeface="Arial"/>
                <a:sym typeface="Arial"/>
              </a:rPr>
              <a:t>punch list </a:t>
            </a:r>
            <a:r>
              <a:rPr lang="en-US" sz="2000" b="0" i="0" u="none">
                <a:solidFill>
                  <a:schemeClr val="dk1"/>
                </a:solidFill>
                <a:latin typeface="Arial"/>
                <a:ea typeface="Arial"/>
                <a:cs typeface="Arial"/>
                <a:sym typeface="Arial"/>
              </a:rPr>
              <a:t>and given to the contractor responsible for correction.</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Universal Systems Model</a:t>
            </a:r>
            <a:endParaRPr/>
          </a:p>
        </p:txBody>
      </p:sp>
      <p:sp>
        <p:nvSpPr>
          <p:cNvPr id="131" name="Google Shape;131;p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t>
            </a:r>
            <a:r>
              <a:rPr lang="en-US" sz="1600" b="1" i="0" u="none">
                <a:solidFill>
                  <a:schemeClr val="dk1"/>
                </a:solidFill>
                <a:latin typeface="Arial"/>
                <a:ea typeface="Arial"/>
                <a:cs typeface="Arial"/>
                <a:sym typeface="Arial"/>
              </a:rPr>
              <a:t>universal systems model </a:t>
            </a:r>
            <a:r>
              <a:rPr lang="en-US" sz="1600" b="0" i="0" u="none">
                <a:solidFill>
                  <a:schemeClr val="dk1"/>
                </a:solidFill>
                <a:latin typeface="Arial"/>
                <a:ea typeface="Arial"/>
                <a:cs typeface="Arial"/>
                <a:sym typeface="Arial"/>
              </a:rPr>
              <a:t>describes the elements that must be brought together to create a technological system.</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These elements include inputs, processes, outputs, and feedback.</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Inputs</a:t>
            </a:r>
            <a:r>
              <a:rPr lang="en-US" sz="1600" b="0" i="0" u="none">
                <a:solidFill>
                  <a:schemeClr val="dk1"/>
                </a:solidFill>
                <a:latin typeface="Arial"/>
                <a:ea typeface="Arial"/>
                <a:cs typeface="Arial"/>
                <a:sym typeface="Arial"/>
              </a:rPr>
              <a:t> are the resources needed to produce the desired product. Inputs can be people, capital, knowledge, materials, energy, time, and money.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Processes</a:t>
            </a:r>
            <a:r>
              <a:rPr lang="en-US" sz="1600" b="0" i="0" u="none">
                <a:solidFill>
                  <a:schemeClr val="dk1"/>
                </a:solidFill>
                <a:latin typeface="Arial"/>
                <a:ea typeface="Arial"/>
                <a:cs typeface="Arial"/>
                <a:sym typeface="Arial"/>
              </a:rPr>
              <a:t> are actions taken to convert material and other inputs into desired products. Production processes include designing, engineering, and changing the form of materials.  Management processes involve planning, organizing, and controlling the work essential to produce the desired product.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Outputs</a:t>
            </a:r>
            <a:r>
              <a:rPr lang="en-US" sz="1600" b="0" i="0" u="none">
                <a:solidFill>
                  <a:schemeClr val="dk1"/>
                </a:solidFill>
                <a:latin typeface="Arial"/>
                <a:ea typeface="Arial"/>
                <a:cs typeface="Arial"/>
                <a:sym typeface="Arial"/>
              </a:rPr>
              <a:t> are products of the system. Desired products are the objects the system was created to produce. By products are created as a result of making the desired product. Undesirable products may be produced along with the desired products and often contribute to air, water, visual, and noise pollution.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Feedback</a:t>
            </a:r>
            <a:r>
              <a:rPr lang="en-US" sz="1600" b="0" i="0" u="none">
                <a:solidFill>
                  <a:schemeClr val="dk1"/>
                </a:solidFill>
                <a:latin typeface="Arial"/>
                <a:ea typeface="Arial"/>
                <a:cs typeface="Arial"/>
                <a:sym typeface="Arial"/>
              </a:rPr>
              <a:t> is information about system performance. Production processes are monitored, and feedback is provided to ensure that the processes continue to meet quality standards. Feedback is provided to trigger corrective action to the appropriate part of the production process.</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15"/>
        <p:cNvGrpSpPr/>
        <p:nvPr/>
      </p:nvGrpSpPr>
      <p:grpSpPr>
        <a:xfrm>
          <a:off x="0" y="0"/>
          <a:ext cx="0" cy="0"/>
          <a:chOff x="0" y="0"/>
          <a:chExt cx="0" cy="0"/>
        </a:xfrm>
      </p:grpSpPr>
      <p:sp>
        <p:nvSpPr>
          <p:cNvPr id="616" name="Google Shape;616;p10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Closing the Contract</a:t>
            </a:r>
            <a:endParaRPr/>
          </a:p>
        </p:txBody>
      </p:sp>
      <p:sp>
        <p:nvSpPr>
          <p:cNvPr id="617" name="Google Shape;617;p10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Once the project is completed, and the requirements of the contract have been met, the owner makes final payment and the contract is closed.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Approvals</a:t>
            </a:r>
            <a:r>
              <a:rPr lang="en-US" sz="1800" b="0" i="0" u="none">
                <a:solidFill>
                  <a:schemeClr val="dk1"/>
                </a:solidFill>
                <a:latin typeface="Arial"/>
                <a:ea typeface="Arial"/>
                <a:cs typeface="Arial"/>
                <a:sym typeface="Arial"/>
              </a:rPr>
              <a:t>: Building officials issue a </a:t>
            </a:r>
            <a:r>
              <a:rPr lang="en-US" sz="1800" b="1" i="0" u="none">
                <a:solidFill>
                  <a:schemeClr val="dk1"/>
                </a:solidFill>
                <a:latin typeface="Arial"/>
                <a:ea typeface="Arial"/>
                <a:cs typeface="Arial"/>
                <a:sym typeface="Arial"/>
              </a:rPr>
              <a:t>certificate of completion</a:t>
            </a:r>
            <a:r>
              <a:rPr lang="en-US" sz="1800" b="0" i="0" u="none">
                <a:solidFill>
                  <a:schemeClr val="dk1"/>
                </a:solidFill>
                <a:latin typeface="Arial"/>
                <a:ea typeface="Arial"/>
                <a:cs typeface="Arial"/>
                <a:sym typeface="Arial"/>
              </a:rPr>
              <a:t> once all code related items on the punch list have been corrected. The date on the certificate of completion is the date from which warranties become effective.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Release and Liens</a:t>
            </a:r>
            <a:r>
              <a:rPr lang="en-US" sz="1800" b="0" i="0" u="none">
                <a:solidFill>
                  <a:schemeClr val="dk1"/>
                </a:solidFill>
                <a:latin typeface="Arial"/>
                <a:ea typeface="Arial"/>
                <a:cs typeface="Arial"/>
                <a:sym typeface="Arial"/>
              </a:rPr>
              <a:t>: By signing a </a:t>
            </a:r>
            <a:r>
              <a:rPr lang="en-US" sz="1800" b="1" i="0" u="none">
                <a:solidFill>
                  <a:schemeClr val="dk1"/>
                </a:solidFill>
                <a:latin typeface="Arial"/>
                <a:ea typeface="Arial"/>
                <a:cs typeface="Arial"/>
                <a:sym typeface="Arial"/>
              </a:rPr>
              <a:t>release</a:t>
            </a:r>
            <a:r>
              <a:rPr lang="en-US" sz="1800" b="0" i="0" u="none">
                <a:solidFill>
                  <a:schemeClr val="dk1"/>
                </a:solidFill>
                <a:latin typeface="Arial"/>
                <a:ea typeface="Arial"/>
                <a:cs typeface="Arial"/>
                <a:sym typeface="Arial"/>
              </a:rPr>
              <a:t>, the supplier or employees give up the right to seek employment from the owner. It is the contractor’s responsibility to provide releases from all suppliers and employees. Workers or suppliers who are not paid for their labor can take legal action, placing a </a:t>
            </a:r>
            <a:r>
              <a:rPr lang="en-US" sz="1800" b="1" i="0" u="none">
                <a:solidFill>
                  <a:schemeClr val="dk1"/>
                </a:solidFill>
                <a:latin typeface="Arial"/>
                <a:ea typeface="Arial"/>
                <a:cs typeface="Arial"/>
                <a:sym typeface="Arial"/>
              </a:rPr>
              <a:t>mechanic’s lien </a:t>
            </a:r>
            <a:r>
              <a:rPr lang="en-US" sz="1800" b="0" i="0" u="none">
                <a:solidFill>
                  <a:schemeClr val="dk1"/>
                </a:solidFill>
                <a:latin typeface="Arial"/>
                <a:ea typeface="Arial"/>
                <a:cs typeface="Arial"/>
                <a:sym typeface="Arial"/>
              </a:rPr>
              <a:t>or </a:t>
            </a:r>
            <a:r>
              <a:rPr lang="en-US" sz="1800" b="1" i="0" u="none">
                <a:solidFill>
                  <a:schemeClr val="dk1"/>
                </a:solidFill>
                <a:latin typeface="Arial"/>
                <a:ea typeface="Arial"/>
                <a:cs typeface="Arial"/>
                <a:sym typeface="Arial"/>
              </a:rPr>
              <a:t>supplier’s lien </a:t>
            </a:r>
            <a:r>
              <a:rPr lang="en-US" sz="1800" b="0" i="0" u="none">
                <a:solidFill>
                  <a:schemeClr val="dk1"/>
                </a:solidFill>
                <a:latin typeface="Arial"/>
                <a:ea typeface="Arial"/>
                <a:cs typeface="Arial"/>
                <a:sym typeface="Arial"/>
              </a:rPr>
              <a:t>against the property. If the court approves the lien, the property owner must pay the money. Once a settlement is reached, a </a:t>
            </a:r>
            <a:r>
              <a:rPr lang="en-US" sz="1800" b="1" i="0" u="none">
                <a:solidFill>
                  <a:schemeClr val="dk1"/>
                </a:solidFill>
                <a:latin typeface="Arial"/>
                <a:ea typeface="Arial"/>
                <a:cs typeface="Arial"/>
                <a:sym typeface="Arial"/>
              </a:rPr>
              <a:t>release of lien </a:t>
            </a:r>
            <a:r>
              <a:rPr lang="en-US" sz="1800" b="0" i="0" u="none">
                <a:solidFill>
                  <a:schemeClr val="dk1"/>
                </a:solidFill>
                <a:latin typeface="Arial"/>
                <a:ea typeface="Arial"/>
                <a:cs typeface="Arial"/>
                <a:sym typeface="Arial"/>
              </a:rPr>
              <a:t>is issued, freeing the owner from further liability.</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21"/>
        <p:cNvGrpSpPr/>
        <p:nvPr/>
      </p:nvGrpSpPr>
      <p:grpSpPr>
        <a:xfrm>
          <a:off x="0" y="0"/>
          <a:ext cx="0" cy="0"/>
          <a:chOff x="0" y="0"/>
          <a:chExt cx="0" cy="0"/>
        </a:xfrm>
      </p:grpSpPr>
      <p:sp>
        <p:nvSpPr>
          <p:cNvPr id="622" name="Google Shape;622;p10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Closing the Contract</a:t>
            </a:r>
            <a:endParaRPr/>
          </a:p>
        </p:txBody>
      </p:sp>
      <p:sp>
        <p:nvSpPr>
          <p:cNvPr id="623" name="Google Shape;623;p10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Claims</a:t>
            </a:r>
            <a:r>
              <a:rPr lang="en-US" sz="2000" b="0" i="0" u="none">
                <a:solidFill>
                  <a:schemeClr val="dk1"/>
                </a:solidFill>
                <a:latin typeface="Arial"/>
                <a:ea typeface="Arial"/>
                <a:cs typeface="Arial"/>
                <a:sym typeface="Arial"/>
              </a:rPr>
              <a:t>: A contractor may make a </a:t>
            </a:r>
            <a:r>
              <a:rPr lang="en-US" sz="2000" b="1" i="0" u="none">
                <a:solidFill>
                  <a:schemeClr val="dk1"/>
                </a:solidFill>
                <a:latin typeface="Arial"/>
                <a:ea typeface="Arial"/>
                <a:cs typeface="Arial"/>
                <a:sym typeface="Arial"/>
              </a:rPr>
              <a:t>claim </a:t>
            </a:r>
            <a:r>
              <a:rPr lang="en-US" sz="2000" b="0" i="0" u="none">
                <a:solidFill>
                  <a:schemeClr val="dk1"/>
                </a:solidFill>
                <a:latin typeface="Arial"/>
                <a:ea typeface="Arial"/>
                <a:cs typeface="Arial"/>
                <a:sym typeface="Arial"/>
              </a:rPr>
              <a:t>when more work is required than indicated on the original contract. Once the contactor and owner agree on a settlement, they both sign a </a:t>
            </a:r>
            <a:r>
              <a:rPr lang="en-US" sz="2000" b="1" i="0" u="none">
                <a:solidFill>
                  <a:schemeClr val="dk1"/>
                </a:solidFill>
                <a:latin typeface="Arial"/>
                <a:ea typeface="Arial"/>
                <a:cs typeface="Arial"/>
                <a:sym typeface="Arial"/>
              </a:rPr>
              <a:t>release of claim</a:t>
            </a:r>
            <a:r>
              <a:rPr lang="en-US" sz="2000" b="0" i="0" u="none">
                <a:solidFill>
                  <a:schemeClr val="dk1"/>
                </a:solidFill>
                <a:latin typeface="Arial"/>
                <a:ea typeface="Arial"/>
                <a:cs typeface="Arial"/>
                <a:sym typeface="Arial"/>
              </a:rPr>
              <a:t>. Legal action is taken if a settlement cannot be negotiated.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 Warranties and Manuals</a:t>
            </a:r>
            <a:r>
              <a:rPr lang="en-US" sz="2000" b="0" i="0" u="none">
                <a:solidFill>
                  <a:schemeClr val="dk1"/>
                </a:solidFill>
                <a:latin typeface="Arial"/>
                <a:ea typeface="Arial"/>
                <a:cs typeface="Arial"/>
                <a:sym typeface="Arial"/>
              </a:rPr>
              <a:t>: A warranty is a document that guarantees the integrity of a job, product, or material. Warranties are issued by the contractor or by the supplier. Many items come with owner’s manuals. All manuals are given to the owner during the contract closing.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Final Payment</a:t>
            </a:r>
            <a:r>
              <a:rPr lang="en-US" sz="2000" b="0" i="0" u="none">
                <a:solidFill>
                  <a:schemeClr val="dk1"/>
                </a:solidFill>
                <a:latin typeface="Arial"/>
                <a:ea typeface="Arial"/>
                <a:cs typeface="Arial"/>
                <a:sym typeface="Arial"/>
              </a:rPr>
              <a:t>: The last step in the construction process is when the owner makes the final payment to the contractor. The contract is then closed. Closing the contract also releases the contractor from any bonds required by the contract. The contractor’s responsibility for the project is now limited to the responsibilities stated in the contractor’s warranty.</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27"/>
        <p:cNvGrpSpPr/>
        <p:nvPr/>
      </p:nvGrpSpPr>
      <p:grpSpPr>
        <a:xfrm>
          <a:off x="0" y="0"/>
          <a:ext cx="0" cy="0"/>
          <a:chOff x="0" y="0"/>
          <a:chExt cx="0" cy="0"/>
        </a:xfrm>
      </p:grpSpPr>
      <p:sp>
        <p:nvSpPr>
          <p:cNvPr id="628" name="Google Shape;628;p10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629" name="Google Shape;629;p10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To determine the viability of alternatives of a project, a </a:t>
            </a:r>
            <a:r>
              <a:rPr lang="en-US" sz="1000" b="1" i="0" u="none">
                <a:solidFill>
                  <a:schemeClr val="dk1"/>
                </a:solidFill>
                <a:latin typeface="Arial"/>
                <a:ea typeface="Arial"/>
                <a:cs typeface="Arial"/>
                <a:sym typeface="Arial"/>
              </a:rPr>
              <a:t>cost/benefit analysis </a:t>
            </a:r>
            <a:r>
              <a:rPr lang="en-US" sz="1000" b="0" i="0" u="none">
                <a:solidFill>
                  <a:schemeClr val="dk1"/>
                </a:solidFill>
                <a:latin typeface="Arial"/>
                <a:ea typeface="Arial"/>
                <a:cs typeface="Arial"/>
                <a:sym typeface="Arial"/>
              </a:rPr>
              <a:t>is often conducted.  Get estimates from contractors for each of the alternative designs. Identify the benefits of each, such as expected life, appearance, and maintenance needs and cost.</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The first step in </a:t>
            </a:r>
            <a:r>
              <a:rPr lang="en-US" sz="1000" b="1" i="0" u="none">
                <a:solidFill>
                  <a:schemeClr val="dk1"/>
                </a:solidFill>
                <a:latin typeface="Arial"/>
                <a:ea typeface="Arial"/>
                <a:cs typeface="Arial"/>
                <a:sym typeface="Arial"/>
              </a:rPr>
              <a:t>funding</a:t>
            </a:r>
            <a:r>
              <a:rPr lang="en-US" sz="1000" b="0" i="0" u="none">
                <a:solidFill>
                  <a:schemeClr val="dk1"/>
                </a:solidFill>
                <a:latin typeface="Arial"/>
                <a:ea typeface="Arial"/>
                <a:cs typeface="Arial"/>
                <a:sym typeface="Arial"/>
              </a:rPr>
              <a:t> is to prepare a tentative budget for the project.</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A </a:t>
            </a:r>
            <a:r>
              <a:rPr lang="en-US" sz="1000" b="1" i="0" u="none">
                <a:solidFill>
                  <a:schemeClr val="dk1"/>
                </a:solidFill>
                <a:latin typeface="Arial"/>
                <a:ea typeface="Arial"/>
                <a:cs typeface="Arial"/>
                <a:sym typeface="Arial"/>
              </a:rPr>
              <a:t>design contract </a:t>
            </a:r>
            <a:r>
              <a:rPr lang="en-US" sz="1000" b="0" i="0" u="none">
                <a:solidFill>
                  <a:schemeClr val="dk1"/>
                </a:solidFill>
                <a:latin typeface="Arial"/>
                <a:ea typeface="Arial"/>
                <a:cs typeface="Arial"/>
                <a:sym typeface="Arial"/>
              </a:rPr>
              <a:t>establishes the cost of the design work and the schedule for completion of the drawings and specifications.</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Sites</a:t>
            </a:r>
            <a:r>
              <a:rPr lang="en-US" sz="1000" b="0" i="0" u="none">
                <a:solidFill>
                  <a:schemeClr val="dk1"/>
                </a:solidFill>
                <a:latin typeface="Arial"/>
                <a:ea typeface="Arial"/>
                <a:cs typeface="Arial"/>
                <a:sym typeface="Arial"/>
              </a:rPr>
              <a:t> for private projects are obtained by negotiating with the landowner or a real estate agent.</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Government’s </a:t>
            </a:r>
            <a:r>
              <a:rPr lang="en-US" sz="1000" b="1" i="0" u="none">
                <a:solidFill>
                  <a:schemeClr val="dk1"/>
                </a:solidFill>
                <a:latin typeface="Arial"/>
                <a:ea typeface="Arial"/>
                <a:cs typeface="Arial"/>
                <a:sym typeface="Arial"/>
              </a:rPr>
              <a:t>power of eminent domain </a:t>
            </a:r>
            <a:r>
              <a:rPr lang="en-US" sz="1000" b="0" i="0" u="none">
                <a:solidFill>
                  <a:schemeClr val="dk1"/>
                </a:solidFill>
                <a:latin typeface="Arial"/>
                <a:ea typeface="Arial"/>
                <a:cs typeface="Arial"/>
                <a:sym typeface="Arial"/>
              </a:rPr>
              <a:t>is the government’s right to acquire land to be used for the benefit of the public. Owners are paid a fair market value for the land and the land becomes the property of the government.</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Designing the Project: During this phase, detailed design work is developed for the foundation, floor plans, structure, mechanical systems, electrical systems, interior and exterior finish, and landscaping.</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Construction contracts are awarded through either negotiation or competitive bidding. A </a:t>
            </a:r>
            <a:r>
              <a:rPr lang="en-US" sz="1000" b="1" i="0" u="none">
                <a:solidFill>
                  <a:schemeClr val="dk1"/>
                </a:solidFill>
                <a:latin typeface="Arial"/>
                <a:ea typeface="Arial"/>
                <a:cs typeface="Arial"/>
                <a:sym typeface="Arial"/>
              </a:rPr>
              <a:t>bid</a:t>
            </a:r>
            <a:r>
              <a:rPr lang="en-US" sz="1000" b="0" i="0" u="none">
                <a:solidFill>
                  <a:schemeClr val="dk1"/>
                </a:solidFill>
                <a:latin typeface="Arial"/>
                <a:ea typeface="Arial"/>
                <a:cs typeface="Arial"/>
                <a:sym typeface="Arial"/>
              </a:rPr>
              <a:t> is an offer to do a specified work for a specified price.</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Most contracts include a </a:t>
            </a:r>
            <a:r>
              <a:rPr lang="en-US" sz="1000" b="1" i="0" u="none">
                <a:solidFill>
                  <a:schemeClr val="dk1"/>
                </a:solidFill>
                <a:latin typeface="Arial"/>
                <a:ea typeface="Arial"/>
                <a:cs typeface="Arial"/>
                <a:sym typeface="Arial"/>
              </a:rPr>
              <a:t>payment schedule</a:t>
            </a:r>
            <a:r>
              <a:rPr lang="en-US" sz="1000" b="0" i="0" u="none">
                <a:solidFill>
                  <a:schemeClr val="dk1"/>
                </a:solidFill>
                <a:latin typeface="Arial"/>
                <a:ea typeface="Arial"/>
                <a:cs typeface="Arial"/>
                <a:sym typeface="Arial"/>
              </a:rPr>
              <a:t>, which indicates the amount to be paid as major portions of the project are completed.</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Clearing and Shaping the Site</a:t>
            </a:r>
            <a:r>
              <a:rPr lang="en-US" sz="1000" b="0" i="0" u="none">
                <a:solidFill>
                  <a:schemeClr val="dk1"/>
                </a:solidFill>
                <a:latin typeface="Arial"/>
                <a:ea typeface="Arial"/>
                <a:cs typeface="Arial"/>
                <a:sym typeface="Arial"/>
              </a:rPr>
              <a:t>: A construction site must be clear for building. Old structures and other obstacles must be removed. Many buildings require a flat area for building.</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Electrical power, natural gas, telephone, cable, water, and sewer services are extended to the structure by the appropriate utility companies.</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Installing No Trespassing signs and erecting security fences around the site deters trespassers from entering the site.</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The electrical power system is usually installed after the plumbing pipes and HVAC ducts. In this way the electrical wiring will not be run in locations that interfere with the plumbing pipes and HVAC ducts.</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By signing a </a:t>
            </a:r>
            <a:r>
              <a:rPr lang="en-US" sz="1000" b="1" i="0" u="none">
                <a:solidFill>
                  <a:schemeClr val="dk1"/>
                </a:solidFill>
                <a:latin typeface="Arial"/>
                <a:ea typeface="Arial"/>
                <a:cs typeface="Arial"/>
                <a:sym typeface="Arial"/>
              </a:rPr>
              <a:t>release</a:t>
            </a:r>
            <a:r>
              <a:rPr lang="en-US" sz="1000" b="0" i="0" u="none">
                <a:solidFill>
                  <a:schemeClr val="dk1"/>
                </a:solidFill>
                <a:latin typeface="Arial"/>
                <a:ea typeface="Arial"/>
                <a:cs typeface="Arial"/>
                <a:sym typeface="Arial"/>
              </a:rPr>
              <a:t>, the supplier or employees give up the right to seek employment from the owner. It is the contractor’s responsibility to provide releases from all suppliers and employees.</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Workers or suppliers who are not paid for their labor can take legal action, placing a </a:t>
            </a:r>
            <a:r>
              <a:rPr lang="en-US" sz="1000" b="1" i="0" u="none">
                <a:solidFill>
                  <a:schemeClr val="dk1"/>
                </a:solidFill>
                <a:latin typeface="Arial"/>
                <a:ea typeface="Arial"/>
                <a:cs typeface="Arial"/>
                <a:sym typeface="Arial"/>
              </a:rPr>
              <a:t>mechanic’s lien </a:t>
            </a:r>
            <a:r>
              <a:rPr lang="en-US" sz="1000" b="0" i="0" u="none">
                <a:solidFill>
                  <a:schemeClr val="dk1"/>
                </a:solidFill>
                <a:latin typeface="Arial"/>
                <a:ea typeface="Arial"/>
                <a:cs typeface="Arial"/>
                <a:sym typeface="Arial"/>
              </a:rPr>
              <a:t>or </a:t>
            </a:r>
            <a:r>
              <a:rPr lang="en-US" sz="1000" b="1" i="0" u="none">
                <a:solidFill>
                  <a:schemeClr val="dk1"/>
                </a:solidFill>
                <a:latin typeface="Arial"/>
                <a:ea typeface="Arial"/>
                <a:cs typeface="Arial"/>
                <a:sym typeface="Arial"/>
              </a:rPr>
              <a:t>supplier’s lien </a:t>
            </a:r>
            <a:r>
              <a:rPr lang="en-US" sz="1000" b="0" i="0" u="none">
                <a:solidFill>
                  <a:schemeClr val="dk1"/>
                </a:solidFill>
                <a:latin typeface="Arial"/>
                <a:ea typeface="Arial"/>
                <a:cs typeface="Arial"/>
                <a:sym typeface="Arial"/>
              </a:rPr>
              <a:t>against the property. If the court approves the lien, the property owner must pay the money. Once a settlement is reached, a </a:t>
            </a:r>
            <a:r>
              <a:rPr lang="en-US" sz="1000" b="1" i="0" u="none">
                <a:solidFill>
                  <a:schemeClr val="dk1"/>
                </a:solidFill>
                <a:latin typeface="Arial"/>
                <a:ea typeface="Arial"/>
                <a:cs typeface="Arial"/>
                <a:sym typeface="Arial"/>
              </a:rPr>
              <a:t>release of lien</a:t>
            </a:r>
            <a:r>
              <a:rPr lang="en-US" sz="1000" b="0" i="0" u="none">
                <a:solidFill>
                  <a:schemeClr val="dk1"/>
                </a:solidFill>
                <a:latin typeface="Arial"/>
                <a:ea typeface="Arial"/>
                <a:cs typeface="Arial"/>
                <a:sym typeface="Arial"/>
              </a:rPr>
              <a:t> is issued, freeing the owner from further liability.</a:t>
            </a:r>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33"/>
        <p:cNvGrpSpPr/>
        <p:nvPr/>
      </p:nvGrpSpPr>
      <p:grpSpPr>
        <a:xfrm>
          <a:off x="0" y="0"/>
          <a:ext cx="0" cy="0"/>
          <a:chOff x="0" y="0"/>
          <a:chExt cx="0" cy="0"/>
        </a:xfrm>
      </p:grpSpPr>
      <p:sp>
        <p:nvSpPr>
          <p:cNvPr id="634" name="Google Shape;634;p10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5 Week 9 and 10</a:t>
            </a:r>
            <a:endParaRPr dirty="0"/>
          </a:p>
        </p:txBody>
      </p:sp>
      <p:sp>
        <p:nvSpPr>
          <p:cNvPr id="635" name="Google Shape;635;p10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Construction Tools and Equipment</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39"/>
        <p:cNvGrpSpPr/>
        <p:nvPr/>
      </p:nvGrpSpPr>
      <p:grpSpPr>
        <a:xfrm>
          <a:off x="0" y="0"/>
          <a:ext cx="0" cy="0"/>
          <a:chOff x="0" y="0"/>
          <a:chExt cx="0" cy="0"/>
        </a:xfrm>
      </p:grpSpPr>
      <p:sp>
        <p:nvSpPr>
          <p:cNvPr id="640" name="Google Shape;640;p10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641" name="Google Shape;641;p10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 </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Differentiate between tools owned by individual trades people and those owned by construction companies.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Name three alternatives for obtaining tools and equipment.</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different types of trucks and trailers seen on construction sites.</a:t>
            </a:r>
            <a:endParaRPr/>
          </a:p>
          <a:p>
            <a:pPr marL="34290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45"/>
        <p:cNvGrpSpPr/>
        <p:nvPr/>
      </p:nvGrpSpPr>
      <p:grpSpPr>
        <a:xfrm>
          <a:off x="0" y="0"/>
          <a:ext cx="0" cy="0"/>
          <a:chOff x="0" y="0"/>
          <a:chExt cx="0" cy="0"/>
        </a:xfrm>
      </p:grpSpPr>
      <p:sp>
        <p:nvSpPr>
          <p:cNvPr id="646" name="Google Shape;646;p10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Tools</a:t>
            </a:r>
            <a:endParaRPr/>
          </a:p>
        </p:txBody>
      </p:sp>
      <p:sp>
        <p:nvSpPr>
          <p:cNvPr id="647" name="Google Shape;647;p10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It is a common practice for trades people to purchase and maintain their own set of tools.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They are responsible for having these tools at the job site each day.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Contractors are responsible for furnishing more expensive and larger tools, such as radial arm saws, compressors, and portable lights.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Tools owned by individuals are typically stored in their personal vehicles and taken home each day.</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51"/>
        <p:cNvGrpSpPr/>
        <p:nvPr/>
      </p:nvGrpSpPr>
      <p:grpSpPr>
        <a:xfrm>
          <a:off x="0" y="0"/>
          <a:ext cx="0" cy="0"/>
          <a:chOff x="0" y="0"/>
          <a:chExt cx="0" cy="0"/>
        </a:xfrm>
      </p:grpSpPr>
      <p:sp>
        <p:nvSpPr>
          <p:cNvPr id="652" name="Google Shape;652;p10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Obtaining Tools and Equipment</a:t>
            </a:r>
            <a:endParaRPr/>
          </a:p>
        </p:txBody>
      </p:sp>
      <p:sp>
        <p:nvSpPr>
          <p:cNvPr id="653" name="Google Shape;653;p10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Tools and equipment are major expenses for construction companies.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best tool or piece of equipment for a job is one that will do the job for the lowest cost.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Buy</a:t>
            </a:r>
            <a:r>
              <a:rPr lang="en-US" sz="2000" b="0" i="0" u="none">
                <a:solidFill>
                  <a:schemeClr val="dk1"/>
                </a:solidFill>
                <a:latin typeface="Arial"/>
                <a:ea typeface="Arial"/>
                <a:cs typeface="Arial"/>
                <a:sym typeface="Arial"/>
              </a:rPr>
              <a:t>: Buying tools and equipment is often the most economical choice for frequently used and inexpensive items. It is often less expensive to rent a replacement device while the broken one is being repaired than to purchase a new one.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Rent</a:t>
            </a:r>
            <a:r>
              <a:rPr lang="en-US" sz="2000" b="0" i="0" u="none">
                <a:solidFill>
                  <a:schemeClr val="dk1"/>
                </a:solidFill>
                <a:latin typeface="Arial"/>
                <a:ea typeface="Arial"/>
                <a:cs typeface="Arial"/>
                <a:sym typeface="Arial"/>
              </a:rPr>
              <a:t>: Expensive and infrequently used tools and equipment are most likely to be rented. Tools and equipment can also be rented to see how well a device works before making a purchase.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Subcontract</a:t>
            </a:r>
            <a:r>
              <a:rPr lang="en-US" sz="2000" b="0" i="0" u="none">
                <a:solidFill>
                  <a:schemeClr val="dk1"/>
                </a:solidFill>
                <a:latin typeface="Arial"/>
                <a:ea typeface="Arial"/>
                <a:cs typeface="Arial"/>
                <a:sym typeface="Arial"/>
              </a:rPr>
              <a:t>: In residential construction many types of specialty subcontractors are used.</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57"/>
        <p:cNvGrpSpPr/>
        <p:nvPr/>
      </p:nvGrpSpPr>
      <p:grpSpPr>
        <a:xfrm>
          <a:off x="0" y="0"/>
          <a:ext cx="0" cy="0"/>
          <a:chOff x="0" y="0"/>
          <a:chExt cx="0" cy="0"/>
        </a:xfrm>
      </p:grpSpPr>
      <p:sp>
        <p:nvSpPr>
          <p:cNvPr id="658" name="Google Shape;658;p10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Transportation</a:t>
            </a:r>
            <a:endParaRPr/>
          </a:p>
        </p:txBody>
      </p:sp>
      <p:sp>
        <p:nvSpPr>
          <p:cNvPr id="659" name="Google Shape;659;p10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Trucks and trailers are the most common hauling equipment used in construction.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Tractor trailers </a:t>
            </a:r>
            <a:r>
              <a:rPr lang="en-US" sz="2400" b="0" i="0" u="none">
                <a:solidFill>
                  <a:schemeClr val="dk1"/>
                </a:solidFill>
                <a:latin typeface="Arial"/>
                <a:ea typeface="Arial"/>
                <a:cs typeface="Arial"/>
                <a:sym typeface="Arial"/>
              </a:rPr>
              <a:t>bring large earth moving equipment to the site.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Dump trucks </a:t>
            </a:r>
            <a:r>
              <a:rPr lang="en-US" sz="2400" b="0" i="0" u="none">
                <a:solidFill>
                  <a:schemeClr val="dk1"/>
                </a:solidFill>
                <a:latin typeface="Arial"/>
                <a:ea typeface="Arial"/>
                <a:cs typeface="Arial"/>
                <a:sym typeface="Arial"/>
              </a:rPr>
              <a:t>move bulk items such as soil or gravel.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Specifically designed trucks transport cranes, concrete pumps, and concrete.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Flatbed trailers </a:t>
            </a:r>
            <a:r>
              <a:rPr lang="en-US" sz="2400" b="0" i="0" u="none">
                <a:solidFill>
                  <a:schemeClr val="dk1"/>
                </a:solidFill>
                <a:latin typeface="Arial"/>
                <a:ea typeface="Arial"/>
                <a:cs typeface="Arial"/>
                <a:sym typeface="Arial"/>
              </a:rPr>
              <a:t>can be used to move equipment and structural components (fig 5-5, page 97).</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Portable restroom facilities are brought to, cleaned, and removed from the job sites by the company that owns the portable sanitation facilities.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63"/>
        <p:cNvGrpSpPr/>
        <p:nvPr/>
      </p:nvGrpSpPr>
      <p:grpSpPr>
        <a:xfrm>
          <a:off x="0" y="0"/>
          <a:ext cx="0" cy="0"/>
          <a:chOff x="0" y="0"/>
          <a:chExt cx="0" cy="0"/>
        </a:xfrm>
      </p:grpSpPr>
      <p:sp>
        <p:nvSpPr>
          <p:cNvPr id="664" name="Google Shape;664;p1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Shop and Storage Areas</a:t>
            </a:r>
            <a:endParaRPr/>
          </a:p>
        </p:txBody>
      </p:sp>
      <p:sp>
        <p:nvSpPr>
          <p:cNvPr id="665" name="Google Shape;665;p11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a:t>
            </a:r>
            <a:r>
              <a:rPr lang="en-US" sz="2800" b="1" i="0" u="none">
                <a:solidFill>
                  <a:schemeClr val="dk1"/>
                </a:solidFill>
                <a:latin typeface="Arial"/>
                <a:ea typeface="Arial"/>
                <a:cs typeface="Arial"/>
                <a:sym typeface="Arial"/>
              </a:rPr>
              <a:t>shop</a:t>
            </a:r>
            <a:r>
              <a:rPr lang="en-US" sz="2800" b="0" i="0" u="none">
                <a:solidFill>
                  <a:schemeClr val="dk1"/>
                </a:solidFill>
                <a:latin typeface="Arial"/>
                <a:ea typeface="Arial"/>
                <a:cs typeface="Arial"/>
                <a:sym typeface="Arial"/>
              </a:rPr>
              <a:t> is mainly used to do maintenance and repair work on tools and equipment.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shop may also serve as a place to gather tools, materials, and supplies from storage that needs to be taken to the job site.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a:t>
            </a:r>
            <a:r>
              <a:rPr lang="en-US" sz="2800" b="1" i="0" u="none">
                <a:solidFill>
                  <a:schemeClr val="dk1"/>
                </a:solidFill>
                <a:latin typeface="Arial"/>
                <a:ea typeface="Arial"/>
                <a:cs typeface="Arial"/>
                <a:sym typeface="Arial"/>
              </a:rPr>
              <a:t>secure storage facility </a:t>
            </a:r>
            <a:r>
              <a:rPr lang="en-US" sz="2800" b="0" i="0" u="none">
                <a:solidFill>
                  <a:schemeClr val="dk1"/>
                </a:solidFill>
                <a:latin typeface="Arial"/>
                <a:ea typeface="Arial"/>
                <a:cs typeface="Arial"/>
                <a:sym typeface="Arial"/>
              </a:rPr>
              <a:t>deters tool theft, which is a common problem with construction companies and workers.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Supplies are materials used in the work process that do not become part of the finished product.</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69"/>
        <p:cNvGrpSpPr/>
        <p:nvPr/>
      </p:nvGrpSpPr>
      <p:grpSpPr>
        <a:xfrm>
          <a:off x="0" y="0"/>
          <a:ext cx="0" cy="0"/>
          <a:chOff x="0" y="0"/>
          <a:chExt cx="0" cy="0"/>
        </a:xfrm>
      </p:grpSpPr>
      <p:sp>
        <p:nvSpPr>
          <p:cNvPr id="670" name="Google Shape;670;p1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671" name="Google Shape;671;p11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It is a common practice for trades people to purchase and maintain their own set of tools.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Contractors are responsible for furnishing more expensive and larger tools, such as radial arm saws, compressors, and portable lights.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Buy</a:t>
            </a:r>
            <a:r>
              <a:rPr lang="en-US" sz="1600" b="0" i="0" u="none">
                <a:solidFill>
                  <a:schemeClr val="dk1"/>
                </a:solidFill>
                <a:latin typeface="Arial"/>
                <a:ea typeface="Arial"/>
                <a:cs typeface="Arial"/>
                <a:sym typeface="Arial"/>
              </a:rPr>
              <a:t>: Buying tools and equipment is often the most economical choice for frequently used and inexpensive items.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Rent</a:t>
            </a:r>
            <a:r>
              <a:rPr lang="en-US" sz="1600" b="0" i="0" u="none">
                <a:solidFill>
                  <a:schemeClr val="dk1"/>
                </a:solidFill>
                <a:latin typeface="Arial"/>
                <a:ea typeface="Arial"/>
                <a:cs typeface="Arial"/>
                <a:sym typeface="Arial"/>
              </a:rPr>
              <a:t>: Expensive and infrequently used tools and equipment are most likely to be rented.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Tractor trailers </a:t>
            </a:r>
            <a:r>
              <a:rPr lang="en-US" sz="1600" b="0" i="0" u="none">
                <a:solidFill>
                  <a:schemeClr val="dk1"/>
                </a:solidFill>
                <a:latin typeface="Arial"/>
                <a:ea typeface="Arial"/>
                <a:cs typeface="Arial"/>
                <a:sym typeface="Arial"/>
              </a:rPr>
              <a:t>bring large earth moving equipment to the site.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Dump trucks </a:t>
            </a:r>
            <a:r>
              <a:rPr lang="en-US" sz="1600" b="0" i="0" u="none">
                <a:solidFill>
                  <a:schemeClr val="dk1"/>
                </a:solidFill>
                <a:latin typeface="Arial"/>
                <a:ea typeface="Arial"/>
                <a:cs typeface="Arial"/>
                <a:sym typeface="Arial"/>
              </a:rPr>
              <a:t>move bulk items such as soil or gravel.</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Flatbed trailers </a:t>
            </a:r>
            <a:r>
              <a:rPr lang="en-US" sz="1600" b="0" i="0" u="none">
                <a:solidFill>
                  <a:schemeClr val="dk1"/>
                </a:solidFill>
                <a:latin typeface="Arial"/>
                <a:ea typeface="Arial"/>
                <a:cs typeface="Arial"/>
                <a:sym typeface="Arial"/>
              </a:rPr>
              <a:t>can be used to move equipment and structural components.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shop</a:t>
            </a:r>
            <a:r>
              <a:rPr lang="en-US" sz="1600" b="0" i="0" u="none">
                <a:solidFill>
                  <a:schemeClr val="dk1"/>
                </a:solidFill>
                <a:latin typeface="Arial"/>
                <a:ea typeface="Arial"/>
                <a:cs typeface="Arial"/>
                <a:sym typeface="Arial"/>
              </a:rPr>
              <a:t> is mainly used to do maintenance and repair work on tools and equipment.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secure storage facility </a:t>
            </a:r>
            <a:r>
              <a:rPr lang="en-US" sz="1600" b="0" i="0" u="none">
                <a:solidFill>
                  <a:schemeClr val="dk1"/>
                </a:solidFill>
                <a:latin typeface="Arial"/>
                <a:ea typeface="Arial"/>
                <a:cs typeface="Arial"/>
                <a:sym typeface="Arial"/>
              </a:rPr>
              <a:t>deters tool theft, which is a common problem with construction companies and workers.</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51628</Words>
  <Application>Microsoft Office PowerPoint</Application>
  <PresentationFormat>On-screen Show (4:3)</PresentationFormat>
  <Paragraphs>3573</Paragraphs>
  <Slides>490</Slides>
  <Notes>490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490</vt:i4>
      </vt:variant>
    </vt:vector>
  </HeadingPairs>
  <TitlesOfParts>
    <vt:vector size="492" baseType="lpstr">
      <vt:lpstr>Arial</vt:lpstr>
      <vt:lpstr>Default Design</vt:lpstr>
      <vt:lpstr>Construction Design Technology 101 and 102 Curriculum </vt:lpstr>
      <vt:lpstr>PowerPoint Presentation</vt:lpstr>
      <vt:lpstr>PowerPoint Presentation</vt:lpstr>
      <vt:lpstr>Construction Design Technology  Chapter 1 Week 1and 2</vt:lpstr>
      <vt:lpstr>Objectives</vt:lpstr>
      <vt:lpstr>Contractors</vt:lpstr>
      <vt:lpstr>Construction Technology Defined</vt:lpstr>
      <vt:lpstr>Technology, Science, and Computers</vt:lpstr>
      <vt:lpstr>Universal Systems Model</vt:lpstr>
      <vt:lpstr>Technological Systems</vt:lpstr>
      <vt:lpstr>Construction Technology’s Impact</vt:lpstr>
      <vt:lpstr>History of Construction</vt:lpstr>
      <vt:lpstr>Water</vt:lpstr>
      <vt:lpstr>Green Construction</vt:lpstr>
      <vt:lpstr>Energy and Power</vt:lpstr>
      <vt:lpstr>Roadways</vt:lpstr>
      <vt:lpstr>Industrial Construction</vt:lpstr>
      <vt:lpstr>Construction Advances - Materials</vt:lpstr>
      <vt:lpstr>Tools and Equipment</vt:lpstr>
      <vt:lpstr>Regulation</vt:lpstr>
      <vt:lpstr>Manufactured Housing</vt:lpstr>
      <vt:lpstr>Summary</vt:lpstr>
      <vt:lpstr>Chapter 2 Week 3 and 4</vt:lpstr>
      <vt:lpstr>Objectives</vt:lpstr>
      <vt:lpstr>Community Growth</vt:lpstr>
      <vt:lpstr>Managing Community Development</vt:lpstr>
      <vt:lpstr>Development Plan</vt:lpstr>
      <vt:lpstr>Transportation</vt:lpstr>
      <vt:lpstr>Utility Construction</vt:lpstr>
      <vt:lpstr>Public Service Buildings</vt:lpstr>
      <vt:lpstr>Residential Buildings</vt:lpstr>
      <vt:lpstr>Commercial Facilities</vt:lpstr>
      <vt:lpstr>Schools and Recreational Facilities</vt:lpstr>
      <vt:lpstr>Economics of Community Development -  Growing Communities</vt:lpstr>
      <vt:lpstr>Summary</vt:lpstr>
      <vt:lpstr>Chapter 3 Week 5 and 6</vt:lpstr>
      <vt:lpstr>Objectives</vt:lpstr>
      <vt:lpstr>Designing for Safety</vt:lpstr>
      <vt:lpstr>Codes</vt:lpstr>
      <vt:lpstr>Building Codes</vt:lpstr>
      <vt:lpstr>Plumbing Codes</vt:lpstr>
      <vt:lpstr>Mechanical &amp; Electrical Codes</vt:lpstr>
      <vt:lpstr>Americans with Disabilities Act</vt:lpstr>
      <vt:lpstr>Product Standards</vt:lpstr>
      <vt:lpstr>Architects and Engineers</vt:lpstr>
      <vt:lpstr>Job Site Safety</vt:lpstr>
      <vt:lpstr>Accident Statistics</vt:lpstr>
      <vt:lpstr>Occupational Safety and Health Administration (OSHA)</vt:lpstr>
      <vt:lpstr>Clothing</vt:lpstr>
      <vt:lpstr>Personal Protective Equipment (PPE)</vt:lpstr>
      <vt:lpstr>Hearing Protection</vt:lpstr>
      <vt:lpstr>Respirators</vt:lpstr>
      <vt:lpstr>Fall Resistant and Fall Arrest Devices</vt:lpstr>
      <vt:lpstr>Lifting</vt:lpstr>
      <vt:lpstr>Ladders</vt:lpstr>
      <vt:lpstr>Electrical Safety</vt:lpstr>
      <vt:lpstr>Hand Tool Safety</vt:lpstr>
      <vt:lpstr>Power Tools Safety</vt:lpstr>
      <vt:lpstr>Fire Hazards and Fire Extinguishers</vt:lpstr>
      <vt:lpstr>Hazardous Materials</vt:lpstr>
      <vt:lpstr>Heat Exposure</vt:lpstr>
      <vt:lpstr>Summary</vt:lpstr>
      <vt:lpstr>Chapter 4 Week 7 and 8</vt:lpstr>
      <vt:lpstr>Objectives</vt:lpstr>
      <vt:lpstr>Initiating the Project</vt:lpstr>
      <vt:lpstr>What Initiators Do</vt:lpstr>
      <vt:lpstr>Requirements</vt:lpstr>
      <vt:lpstr>Feasibility Study</vt:lpstr>
      <vt:lpstr>Funding</vt:lpstr>
      <vt:lpstr>Preliminary Design</vt:lpstr>
      <vt:lpstr>Design Contract</vt:lpstr>
      <vt:lpstr>The Site</vt:lpstr>
      <vt:lpstr>Designing the Project</vt:lpstr>
      <vt:lpstr>Types of Contactors</vt:lpstr>
      <vt:lpstr>Types of Contracts</vt:lpstr>
      <vt:lpstr>Awarding the Contract</vt:lpstr>
      <vt:lpstr>Payment Schedule</vt:lpstr>
      <vt:lpstr>Managing Construction Projects</vt:lpstr>
      <vt:lpstr>Preparing the Site</vt:lpstr>
      <vt:lpstr>Locating the Structure</vt:lpstr>
      <vt:lpstr>Storing Materials and Tools</vt:lpstr>
      <vt:lpstr>Obtaining Utilities</vt:lpstr>
      <vt:lpstr>Making the Site Secure and Safe</vt:lpstr>
      <vt:lpstr>Building the Project</vt:lpstr>
      <vt:lpstr>Framing and Enclosing</vt:lpstr>
      <vt:lpstr>Installing Building Mechanical Systems</vt:lpstr>
      <vt:lpstr>Finishing the Building Interior</vt:lpstr>
      <vt:lpstr>Installing Landscaping</vt:lpstr>
      <vt:lpstr>Completing the Final Inspection</vt:lpstr>
      <vt:lpstr>Closing the Contract</vt:lpstr>
      <vt:lpstr>Closing the Contract</vt:lpstr>
      <vt:lpstr>Summary</vt:lpstr>
      <vt:lpstr>Chapter 5 Week 9 and 10</vt:lpstr>
      <vt:lpstr>Objectives</vt:lpstr>
      <vt:lpstr>Tools</vt:lpstr>
      <vt:lpstr>Obtaining Tools and Equipment</vt:lpstr>
      <vt:lpstr>Transportation</vt:lpstr>
      <vt:lpstr>Shop and Storage Areas</vt:lpstr>
      <vt:lpstr>Summary</vt:lpstr>
      <vt:lpstr>Chapter 6 Week 11 and 12</vt:lpstr>
      <vt:lpstr>Objectives</vt:lpstr>
      <vt:lpstr>Concrete</vt:lpstr>
      <vt:lpstr>Admixtures</vt:lpstr>
      <vt:lpstr>Steel Reinforcing Bars</vt:lpstr>
      <vt:lpstr>Concrete Properties</vt:lpstr>
      <vt:lpstr>Concrete Quality</vt:lpstr>
      <vt:lpstr>Working with Concrete</vt:lpstr>
      <vt:lpstr>Estimating Volume</vt:lpstr>
      <vt:lpstr>Obtaining Concrete</vt:lpstr>
      <vt:lpstr>Placing</vt:lpstr>
      <vt:lpstr>Finishing</vt:lpstr>
      <vt:lpstr>Curing</vt:lpstr>
      <vt:lpstr>Testing Concrete</vt:lpstr>
      <vt:lpstr>Summary</vt:lpstr>
      <vt:lpstr>Chapter 7 Week 13 and 14</vt:lpstr>
      <vt:lpstr>Objectives</vt:lpstr>
      <vt:lpstr>Introduction</vt:lpstr>
      <vt:lpstr>Steel: Manufacturing Processes</vt:lpstr>
      <vt:lpstr>Structural Steel and Bar Stock</vt:lpstr>
      <vt:lpstr>Joining Techniques</vt:lpstr>
      <vt:lpstr>Reinforcing Steel</vt:lpstr>
      <vt:lpstr>Steel Plate and Sheet Steel</vt:lpstr>
      <vt:lpstr>Steel Pipe and Tubing</vt:lpstr>
      <vt:lpstr>Light Gage Steel Framing Members</vt:lpstr>
      <vt:lpstr>Framing Connectors</vt:lpstr>
      <vt:lpstr>Fasteners</vt:lpstr>
      <vt:lpstr>Working with Fasteners</vt:lpstr>
      <vt:lpstr>Aluminum and Copper</vt:lpstr>
      <vt:lpstr>Summary</vt:lpstr>
      <vt:lpstr>Chapter 8 Week 15 and 16</vt:lpstr>
      <vt:lpstr>Objectives</vt:lpstr>
      <vt:lpstr>Wood</vt:lpstr>
      <vt:lpstr>Classification of Wood</vt:lpstr>
      <vt:lpstr>Lumber</vt:lpstr>
      <vt:lpstr>Lumber</vt:lpstr>
      <vt:lpstr>Wood Panel Products</vt:lpstr>
      <vt:lpstr>Wood Panel Products</vt:lpstr>
      <vt:lpstr>Wood Panel Products</vt:lpstr>
      <vt:lpstr>Engineered Lumber and Beams</vt:lpstr>
      <vt:lpstr>Engineered Lumber and Beams</vt:lpstr>
      <vt:lpstr>Other Wood Products</vt:lpstr>
      <vt:lpstr>Summary</vt:lpstr>
      <vt:lpstr>Chapter 9 Week 17 and 18</vt:lpstr>
      <vt:lpstr>Objectives</vt:lpstr>
      <vt:lpstr>Masonry</vt:lpstr>
      <vt:lpstr>Brick</vt:lpstr>
      <vt:lpstr>Concrete Masonry Units</vt:lpstr>
      <vt:lpstr>Other Masonry Units</vt:lpstr>
      <vt:lpstr>Mortar</vt:lpstr>
      <vt:lpstr>Glass</vt:lpstr>
      <vt:lpstr>Plastic</vt:lpstr>
      <vt:lpstr>Summary</vt:lpstr>
      <vt:lpstr>Chapter 10 Week 19 and 20</vt:lpstr>
      <vt:lpstr>Objectives</vt:lpstr>
      <vt:lpstr>What is Architectural Design?</vt:lpstr>
      <vt:lpstr>Factors Common to All Architectural Design Problems</vt:lpstr>
      <vt:lpstr>The Design Process</vt:lpstr>
      <vt:lpstr>The Design Process</vt:lpstr>
      <vt:lpstr>The Design Process</vt:lpstr>
      <vt:lpstr>Summary</vt:lpstr>
      <vt:lpstr>Chapter 11 Week 21 and 22</vt:lpstr>
      <vt:lpstr>Objectives</vt:lpstr>
      <vt:lpstr>What is Construction Engineering?</vt:lpstr>
      <vt:lpstr>Factors Common to All Engineering Design Problems</vt:lpstr>
      <vt:lpstr>The Engineering Process</vt:lpstr>
      <vt:lpstr>The Engineering Process</vt:lpstr>
      <vt:lpstr>Summary</vt:lpstr>
      <vt:lpstr>Chapter 12 Week 23 and 24</vt:lpstr>
      <vt:lpstr>Objectives</vt:lpstr>
      <vt:lpstr>Contract Documents</vt:lpstr>
      <vt:lpstr>Architectural Drawings</vt:lpstr>
      <vt:lpstr>Small Projects</vt:lpstr>
      <vt:lpstr>Large Projects</vt:lpstr>
      <vt:lpstr>Engineering Drawings</vt:lpstr>
      <vt:lpstr>Shop Drawings</vt:lpstr>
      <vt:lpstr>Specifications</vt:lpstr>
      <vt:lpstr>Summary</vt:lpstr>
      <vt:lpstr>Chapter 13 Week 25 and 26</vt:lpstr>
      <vt:lpstr>Objectives</vt:lpstr>
      <vt:lpstr>Management Defined</vt:lpstr>
      <vt:lpstr>Management Practices</vt:lpstr>
      <vt:lpstr>Management Practices</vt:lpstr>
      <vt:lpstr>Controlling</vt:lpstr>
      <vt:lpstr>Organization and Division of Responsibility</vt:lpstr>
      <vt:lpstr>Subcontractor and Management Responsibilities</vt:lpstr>
      <vt:lpstr>Summary</vt:lpstr>
      <vt:lpstr>Chapter 14 Week 27 and 28</vt:lpstr>
      <vt:lpstr>Objectives</vt:lpstr>
      <vt:lpstr>Types of Estimates</vt:lpstr>
      <vt:lpstr>Estimating Process</vt:lpstr>
      <vt:lpstr>Materials</vt:lpstr>
      <vt:lpstr>Labor</vt:lpstr>
      <vt:lpstr>Equipment</vt:lpstr>
      <vt:lpstr>Overhead</vt:lpstr>
      <vt:lpstr>Markup &amp; Profit and Loss</vt:lpstr>
      <vt:lpstr>Submitting a Bid</vt:lpstr>
      <vt:lpstr>Summary</vt:lpstr>
      <vt:lpstr>Chapter 15 Week 29 and 30</vt:lpstr>
      <vt:lpstr>Objectives</vt:lpstr>
      <vt:lpstr>Purpose of Scheduling</vt:lpstr>
      <vt:lpstr>Scheduling Methods</vt:lpstr>
      <vt:lpstr>Scheduling Workers</vt:lpstr>
      <vt:lpstr>Obtaining Materials</vt:lpstr>
      <vt:lpstr>Obtaining Equipment and Permits</vt:lpstr>
      <vt:lpstr>Summary</vt:lpstr>
      <vt:lpstr>Chapter 16 Week 31 and 32</vt:lpstr>
      <vt:lpstr>Objectives</vt:lpstr>
      <vt:lpstr>Establishing Site Boundaries</vt:lpstr>
      <vt:lpstr>Surveying Instruments</vt:lpstr>
      <vt:lpstr>Surveying a Site</vt:lpstr>
      <vt:lpstr>Providing Access to the Site</vt:lpstr>
      <vt:lpstr>Clearing the Site</vt:lpstr>
      <vt:lpstr>Locating a Structure</vt:lpstr>
      <vt:lpstr>Locating Temporary Buildings</vt:lpstr>
      <vt:lpstr>Summary</vt:lpstr>
      <vt:lpstr>Chapter 17 Week 33 and 34</vt:lpstr>
      <vt:lpstr>Objectives</vt:lpstr>
      <vt:lpstr>Introduction</vt:lpstr>
      <vt:lpstr>Stabilization</vt:lpstr>
      <vt:lpstr>Loosening</vt:lpstr>
      <vt:lpstr>Excavation</vt:lpstr>
      <vt:lpstr>Transfer and Disposal</vt:lpstr>
      <vt:lpstr>Finish Excavating</vt:lpstr>
      <vt:lpstr>Summary</vt:lpstr>
      <vt:lpstr>Chapter 18 Week 35 and 36</vt:lpstr>
      <vt:lpstr>Objectives</vt:lpstr>
      <vt:lpstr>Introduction</vt:lpstr>
      <vt:lpstr>Types of Foundations</vt:lpstr>
      <vt:lpstr>Types of Foundations</vt:lpstr>
      <vt:lpstr>Types of Foundations</vt:lpstr>
      <vt:lpstr>Types of Foundations</vt:lpstr>
      <vt:lpstr>Types of Foundations</vt:lpstr>
      <vt:lpstr>Building a Spread Foundation</vt:lpstr>
      <vt:lpstr>Building a Spread Foundation</vt:lpstr>
      <vt:lpstr>Waterproofing Foundation Walls</vt:lpstr>
      <vt:lpstr>Summary</vt:lpstr>
      <vt:lpstr>Chapter 19 Week 37 and 38</vt:lpstr>
      <vt:lpstr>Objectives</vt:lpstr>
      <vt:lpstr>Types of Superstructures</vt:lpstr>
      <vt:lpstr>Types of Superstructures</vt:lpstr>
      <vt:lpstr>Fabric Superstructures</vt:lpstr>
      <vt:lpstr>Platform Floor Frames</vt:lpstr>
      <vt:lpstr>Spacing &amp; Span of Joists Determines Size</vt:lpstr>
      <vt:lpstr>Installing Stringers, Joist Headers, and Joists</vt:lpstr>
      <vt:lpstr>Installing Subflooring</vt:lpstr>
      <vt:lpstr>Summary</vt:lpstr>
      <vt:lpstr>Construction Design Technology 102 Chapter 20 Week 1 and 2 </vt:lpstr>
      <vt:lpstr>Objectives</vt:lpstr>
      <vt:lpstr>Types of Wall Frames</vt:lpstr>
      <vt:lpstr>Platform Frame Walls</vt:lpstr>
      <vt:lpstr>Building Platform Frame Walls</vt:lpstr>
      <vt:lpstr>Laying Out Plates</vt:lpstr>
      <vt:lpstr>Locating Rough Openings</vt:lpstr>
      <vt:lpstr>Laying Out Corner Posts and Wall Intersections</vt:lpstr>
      <vt:lpstr>Assembling the Wall Frame</vt:lpstr>
      <vt:lpstr>Erecting Walls and Installing Double Plates</vt:lpstr>
      <vt:lpstr>Innovations in Platform Wall Framing</vt:lpstr>
      <vt:lpstr>Summary</vt:lpstr>
      <vt:lpstr>Chapter 21 Week 3 and 4</vt:lpstr>
      <vt:lpstr>Objectives</vt:lpstr>
      <vt:lpstr>Introduction</vt:lpstr>
      <vt:lpstr>Types of Roofs</vt:lpstr>
      <vt:lpstr>Building Gable Roofs with Trusses</vt:lpstr>
      <vt:lpstr>Layout for Trusses</vt:lpstr>
      <vt:lpstr>Installing Trusses</vt:lpstr>
      <vt:lpstr>Custom Built Gable Roof and Ceiling Frames</vt:lpstr>
      <vt:lpstr>Installing Fascia and Sheathing</vt:lpstr>
      <vt:lpstr>Summary</vt:lpstr>
      <vt:lpstr>Chapter 22 Week 5 and 6</vt:lpstr>
      <vt:lpstr>Objectives</vt:lpstr>
      <vt:lpstr>Introduction</vt:lpstr>
      <vt:lpstr>Roofs</vt:lpstr>
      <vt:lpstr>Roofing Materials</vt:lpstr>
      <vt:lpstr>Installing Asphalt Shingles</vt:lpstr>
      <vt:lpstr>Enclosing the Roof Overhang</vt:lpstr>
      <vt:lpstr>Walls</vt:lpstr>
      <vt:lpstr>Installing Horizontal Wood Siding</vt:lpstr>
      <vt:lpstr>Summary</vt:lpstr>
      <vt:lpstr>Chapter 23 Week 7 and 8</vt:lpstr>
      <vt:lpstr>Objectives</vt:lpstr>
      <vt:lpstr>Piping Systems</vt:lpstr>
      <vt:lpstr>Water Supply Piping</vt:lpstr>
      <vt:lpstr>Drain Waste Vent System</vt:lpstr>
      <vt:lpstr>Storm Sewers</vt:lpstr>
      <vt:lpstr>Fuel Gas Piping</vt:lpstr>
      <vt:lpstr>Compressed Air Piping</vt:lpstr>
      <vt:lpstr>Firefighting Systems</vt:lpstr>
      <vt:lpstr>Process Fluid and Waste Piping Systems</vt:lpstr>
      <vt:lpstr>Designing Plumbing Systems</vt:lpstr>
      <vt:lpstr>Materials for Residential and Light Commercial Piping Systems</vt:lpstr>
      <vt:lpstr>Plumbing Installation</vt:lpstr>
      <vt:lpstr>Installing Plastic Pipe and Fittings</vt:lpstr>
      <vt:lpstr>Installing Copper Pipe and Fittings</vt:lpstr>
      <vt:lpstr>Installing Pipe Support</vt:lpstr>
      <vt:lpstr>Finish Stage</vt:lpstr>
      <vt:lpstr>Inspection and Testing Plumbing Installations</vt:lpstr>
      <vt:lpstr>Summary</vt:lpstr>
      <vt:lpstr>Chapter 24 Week 9 and 10</vt:lpstr>
      <vt:lpstr>Objectives</vt:lpstr>
      <vt:lpstr>Introduction</vt:lpstr>
      <vt:lpstr>Energy Source</vt:lpstr>
      <vt:lpstr>Heating Unit</vt:lpstr>
      <vt:lpstr>Cooling Unit</vt:lpstr>
      <vt:lpstr>Distribution Systems</vt:lpstr>
      <vt:lpstr>Duct Systems</vt:lpstr>
      <vt:lpstr>Pipe Systems</vt:lpstr>
      <vt:lpstr>Electric Radiant Heat Systems</vt:lpstr>
      <vt:lpstr>Controllers</vt:lpstr>
      <vt:lpstr>Humidity Control</vt:lpstr>
      <vt:lpstr>Cleaning Air</vt:lpstr>
      <vt:lpstr>Installing Forced Air HVAC Systems</vt:lpstr>
      <vt:lpstr>Installing Ducts, Pipes, and Wires</vt:lpstr>
      <vt:lpstr>Installing Heating and Cooling Equipment</vt:lpstr>
      <vt:lpstr>Installing Humidifiers and Filters</vt:lpstr>
      <vt:lpstr>Summary</vt:lpstr>
      <vt:lpstr>Chapter 25 Week 11 and 12</vt:lpstr>
      <vt:lpstr>Objectives</vt:lpstr>
      <vt:lpstr>Electrical Power Subsystems</vt:lpstr>
      <vt:lpstr>Circuit Breakers and Fuses</vt:lpstr>
      <vt:lpstr>Conductors</vt:lpstr>
      <vt:lpstr>Conductor Protection and Support</vt:lpstr>
      <vt:lpstr>Installing and Electrical Power System</vt:lpstr>
      <vt:lpstr>Summary</vt:lpstr>
      <vt:lpstr>Chapter 26 Week 13 and 14</vt:lpstr>
      <vt:lpstr>Objectives</vt:lpstr>
      <vt:lpstr>Introduction</vt:lpstr>
      <vt:lpstr>Types of Communication Systems</vt:lpstr>
      <vt:lpstr>Telephone Systems</vt:lpstr>
      <vt:lpstr>Television Systems</vt:lpstr>
      <vt:lpstr>Computer Systems</vt:lpstr>
      <vt:lpstr>Installing Communication Wiring</vt:lpstr>
      <vt:lpstr>Summary</vt:lpstr>
      <vt:lpstr>Chapter 27 Week 15 and 16</vt:lpstr>
      <vt:lpstr>Objectives</vt:lpstr>
      <vt:lpstr>Introduction</vt:lpstr>
      <vt:lpstr>Heat Transfer</vt:lpstr>
      <vt:lpstr>Reducing Heat Transfer</vt:lpstr>
      <vt:lpstr>Thermal Insulation Materials</vt:lpstr>
      <vt:lpstr>Vapor Barriers</vt:lpstr>
      <vt:lpstr>Installing Thermal Insulation</vt:lpstr>
      <vt:lpstr>Sound Insulation</vt:lpstr>
      <vt:lpstr>Safety</vt:lpstr>
      <vt:lpstr>Summary</vt:lpstr>
      <vt:lpstr>Chapter 28 Week 17 and 18</vt:lpstr>
      <vt:lpstr>Objectives</vt:lpstr>
      <vt:lpstr>Introduction</vt:lpstr>
      <vt:lpstr>Interior Walls and Ceilings</vt:lpstr>
      <vt:lpstr>Finished Flooring</vt:lpstr>
      <vt:lpstr>Cabinetry, Doors, and Molding</vt:lpstr>
      <vt:lpstr>Interior and Exterior Surfaces</vt:lpstr>
      <vt:lpstr>Plumbing, HVAC, Electrical, and Communication Systems</vt:lpstr>
      <vt:lpstr>Summary</vt:lpstr>
      <vt:lpstr>Chapter 29 Week 19 and 20</vt:lpstr>
      <vt:lpstr>Objectives</vt:lpstr>
      <vt:lpstr>What is Landscaping?</vt:lpstr>
      <vt:lpstr>Landscape Plan</vt:lpstr>
      <vt:lpstr>Contouring the Site</vt:lpstr>
      <vt:lpstr>Erecting Hardscape</vt:lpstr>
      <vt:lpstr>Planting Trees, Shrubs, and Other Plants</vt:lpstr>
      <vt:lpstr>Maintaining the Landscape</vt:lpstr>
      <vt:lpstr>Summary</vt:lpstr>
      <vt:lpstr>Chapter 30 Week 21 and 22</vt:lpstr>
      <vt:lpstr>Objectives</vt:lpstr>
      <vt:lpstr>Introduction</vt:lpstr>
      <vt:lpstr>Inspections</vt:lpstr>
      <vt:lpstr>Final Inspection</vt:lpstr>
      <vt:lpstr>Contract Closing</vt:lpstr>
      <vt:lpstr>Claims and Liens</vt:lpstr>
      <vt:lpstr>Warranties, Manuals, &amp; Foreclosure</vt:lpstr>
      <vt:lpstr>Final Payment</vt:lpstr>
      <vt:lpstr>Summary</vt:lpstr>
      <vt:lpstr>Chapter 31 Week 23 and 24</vt:lpstr>
      <vt:lpstr>Objectives</vt:lpstr>
      <vt:lpstr>Construction Project Operations</vt:lpstr>
      <vt:lpstr>HVAC Systems</vt:lpstr>
      <vt:lpstr>Electrical System</vt:lpstr>
      <vt:lpstr>Communication Systems</vt:lpstr>
      <vt:lpstr>Plumbing System</vt:lpstr>
      <vt:lpstr>Property Protection Systems</vt:lpstr>
      <vt:lpstr>Construction Project Maintenance</vt:lpstr>
      <vt:lpstr>Construction Project Repair</vt:lpstr>
      <vt:lpstr>Summary</vt:lpstr>
      <vt:lpstr>Chapter 32 Week 25 and 26</vt:lpstr>
      <vt:lpstr>Objectives</vt:lpstr>
      <vt:lpstr>Introduction</vt:lpstr>
      <vt:lpstr>Reasons for Remodeling</vt:lpstr>
      <vt:lpstr>Remodeling Process</vt:lpstr>
      <vt:lpstr>Site Preparation</vt:lpstr>
      <vt:lpstr>Site Preparation</vt:lpstr>
      <vt:lpstr>Site Preparation</vt:lpstr>
      <vt:lpstr>Project Alterations</vt:lpstr>
      <vt:lpstr>Recycling Construction Materials</vt:lpstr>
      <vt:lpstr>Installations </vt:lpstr>
      <vt:lpstr>Restoring Structures</vt:lpstr>
      <vt:lpstr>Summary</vt:lpstr>
      <vt:lpstr>Chapter 33 Week 27 and 28</vt:lpstr>
      <vt:lpstr>Objectives</vt:lpstr>
      <vt:lpstr>Introduction</vt:lpstr>
      <vt:lpstr>Purposes of Dams</vt:lpstr>
      <vt:lpstr>People Who Build Dams</vt:lpstr>
      <vt:lpstr>Planning and Designing Dams</vt:lpstr>
      <vt:lpstr>Features of Dams</vt:lpstr>
      <vt:lpstr>Land Acquisition</vt:lpstr>
      <vt:lpstr>Constructing Dams</vt:lpstr>
      <vt:lpstr>Summary</vt:lpstr>
      <vt:lpstr>Chapter 34 Week 29 and 30</vt:lpstr>
      <vt:lpstr>Objectives</vt:lpstr>
      <vt:lpstr>Purpose of Bridges</vt:lpstr>
      <vt:lpstr>Fixed Bridges</vt:lpstr>
      <vt:lpstr>Movable Bridges</vt:lpstr>
      <vt:lpstr>Planning and Design</vt:lpstr>
      <vt:lpstr>Bridge Building Materials</vt:lpstr>
      <vt:lpstr>Building the Substructure</vt:lpstr>
      <vt:lpstr>Building the Superstructure</vt:lpstr>
      <vt:lpstr>Summary</vt:lpstr>
      <vt:lpstr>Chapter 35 Week 31 and 32</vt:lpstr>
      <vt:lpstr>Objectives</vt:lpstr>
      <vt:lpstr>Types of Roads</vt:lpstr>
      <vt:lpstr>Road Features</vt:lpstr>
      <vt:lpstr>Identifying the Need for Roads</vt:lpstr>
      <vt:lpstr>Consideration when Planning and Designing Roads</vt:lpstr>
      <vt:lpstr>Road Features</vt:lpstr>
      <vt:lpstr>Obtaining the Right of Way</vt:lpstr>
      <vt:lpstr>Advertising the Project</vt:lpstr>
      <vt:lpstr>Worker Safety</vt:lpstr>
      <vt:lpstr>Clearing, Excavating, and Filling</vt:lpstr>
      <vt:lpstr>Surveying</vt:lpstr>
      <vt:lpstr>Placing the Roadway, Shoulders, and Curbs</vt:lpstr>
      <vt:lpstr>Traffic Signals, Signage, Barriers, and Markings</vt:lpstr>
      <vt:lpstr>Landscaping</vt:lpstr>
      <vt:lpstr>Road Maintenance</vt:lpstr>
      <vt:lpstr>Summary</vt:lpstr>
      <vt:lpstr>Chapter 36 Week 33 and 34</vt:lpstr>
      <vt:lpstr>Objectives</vt:lpstr>
      <vt:lpstr>Why Skyscrapers are Built</vt:lpstr>
      <vt:lpstr>Planning &amp; Designing Skyscrapers</vt:lpstr>
      <vt:lpstr>Feasibility Study</vt:lpstr>
      <vt:lpstr>Design Team</vt:lpstr>
      <vt:lpstr>Obtaining the Site</vt:lpstr>
      <vt:lpstr>Design Planning</vt:lpstr>
      <vt:lpstr>Constructing Skyscrapers</vt:lpstr>
      <vt:lpstr>Demolition</vt:lpstr>
      <vt:lpstr>Foundations</vt:lpstr>
      <vt:lpstr>Superstructure Framework</vt:lpstr>
      <vt:lpstr>Floors and Walls</vt:lpstr>
      <vt:lpstr>Utilities</vt:lpstr>
      <vt:lpstr>Finishing the Interior</vt:lpstr>
      <vt:lpstr>Coordinating the Work</vt:lpstr>
      <vt:lpstr>Summary</vt:lpstr>
      <vt:lpstr>Chapter 37 Week 35 and 36</vt:lpstr>
      <vt:lpstr>Objectives</vt:lpstr>
      <vt:lpstr>Pipeline Systems</vt:lpstr>
      <vt:lpstr>Planning Pipelines</vt:lpstr>
      <vt:lpstr>Determining the Route</vt:lpstr>
      <vt:lpstr>Obtaining the Site</vt:lpstr>
      <vt:lpstr>Designing Pipelines</vt:lpstr>
      <vt:lpstr>Constructing Pipelines</vt:lpstr>
      <vt:lpstr>Clearing, Grading, and Trenching</vt:lpstr>
      <vt:lpstr>Stringing and Welding Pipe Sections</vt:lpstr>
      <vt:lpstr>Depositing, Backfilling, and Testing</vt:lpstr>
      <vt:lpstr>Summary</vt:lpstr>
      <vt:lpstr>Chapter 38 Week 37 and 38</vt:lpstr>
      <vt:lpstr>Objectives</vt:lpstr>
      <vt:lpstr>Types of Construction Jobs</vt:lpstr>
      <vt:lpstr>Construction Education</vt:lpstr>
      <vt:lpstr>Characteristics of Desirable Employees</vt:lpstr>
      <vt:lpstr>Five Competencies for Employment</vt:lpstr>
      <vt:lpstr>Getting Your First Job</vt:lpstr>
      <vt:lpstr>The Interview Process</vt:lpstr>
      <vt:lpstr>Accepting a Job Offer</vt:lpstr>
      <vt:lpstr>Changing Jobs</vt:lpstr>
      <vt:lpstr>Evaluation</vt:lpstr>
      <vt:lpstr>Self Improvement on the Job</vt:lpstr>
      <vt:lpstr>Starting a Small Business</vt:lpstr>
      <vt:lpstr>Summary</vt:lpstr>
      <vt:lpstr>Chapter 39 Week 39 and 40</vt:lpstr>
      <vt:lpstr>Objectives</vt:lpstr>
      <vt:lpstr>Changes in Building</vt:lpstr>
      <vt:lpstr>Materials</vt:lpstr>
      <vt:lpstr>Energy Efficient and Alternative Energy Sources</vt:lpstr>
      <vt:lpstr>Higher Density Housing</vt:lpstr>
      <vt:lpstr>Green Construction</vt:lpstr>
      <vt:lpstr>Changes in Transportation</vt:lpstr>
      <vt:lpstr>Machines and Equipment</vt:lpstr>
      <vt:lpstr>New Bridge Designs</vt:lpstr>
      <vt:lpstr>New Energy Sources Require Construction</vt:lpstr>
      <vt:lpstr>Telecommunications and Construction</vt:lpstr>
      <vt:lpstr>Other Changes in Construction</vt:lpstr>
      <vt:lpstr>Summary</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and Building Technology 101 and 102</dc:title>
  <dc:creator>Robert Rozzelle</dc:creator>
  <cp:lastModifiedBy>Robert Rozzelle</cp:lastModifiedBy>
  <cp:revision>6</cp:revision>
  <dcterms:modified xsi:type="dcterms:W3CDTF">2025-02-03T12:48:01Z</dcterms:modified>
</cp:coreProperties>
</file>