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F1472C75-B15C-4B50-879A-915FC16C8106}">
  <a:tblStyle styleId="{F1472C75-B15C-4B50-879A-915FC16C81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E9EFF7"/>
          </a:solidFill>
        </a:fill>
      </a:tcStyle>
    </a:wholeTbl>
    <a:band1H>
      <a:tcStyle>
        <a:fill>
          <a:solidFill>
            <a:srgbClr val="D0DEEF"/>
          </a:solidFill>
        </a:fill>
      </a:tcStyle>
    </a:band1H>
    <a:band1V>
      <a:tcStyle>
        <a:fill>
          <a:solidFill>
            <a:srgbClr val="D0DEEF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 sz="6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sz="1600"/>
            </a:lvl1pPr>
            <a:lvl2pPr indent="0" lvl="1" marL="457200" rtl="0">
              <a:spcBef>
                <a:spcPts val="0"/>
              </a:spcBef>
              <a:buFont typeface="Calibri"/>
              <a:buNone/>
              <a:defRPr sz="1400"/>
            </a:lvl2pPr>
            <a:lvl3pPr indent="0" lvl="2" marL="914400" rtl="0">
              <a:spcBef>
                <a:spcPts val="0"/>
              </a:spcBef>
              <a:buFont typeface="Calibri"/>
              <a:buNone/>
              <a:defRPr sz="1200"/>
            </a:lvl3pPr>
            <a:lvl4pPr indent="0" lvl="3" marL="1371600" rtl="0">
              <a:spcBef>
                <a:spcPts val="0"/>
              </a:spcBef>
              <a:buFont typeface="Calibri"/>
              <a:buNone/>
              <a:defRPr sz="1000"/>
            </a:lvl4pPr>
            <a:lvl5pPr indent="0" lvl="4" marL="1828800" rtl="0">
              <a:spcBef>
                <a:spcPts val="0"/>
              </a:spcBef>
              <a:buFont typeface="Calibri"/>
              <a:buNone/>
              <a:defRPr sz="1000"/>
            </a:lvl5pPr>
            <a:lvl6pPr indent="0" lvl="5" marL="2286000" rtl="0">
              <a:spcBef>
                <a:spcPts val="0"/>
              </a:spcBef>
              <a:buFont typeface="Calibri"/>
              <a:buNone/>
              <a:defRPr sz="1000"/>
            </a:lvl6pPr>
            <a:lvl7pPr indent="0" lvl="6" marL="2743200" rtl="0">
              <a:spcBef>
                <a:spcPts val="0"/>
              </a:spcBef>
              <a:buFont typeface="Calibri"/>
              <a:buNone/>
              <a:defRPr sz="1000"/>
            </a:lvl7pPr>
            <a:lvl8pPr indent="0" lvl="7" marL="3200400" rtl="0">
              <a:spcBef>
                <a:spcPts val="0"/>
              </a:spcBef>
              <a:buFont typeface="Calibri"/>
              <a:buNone/>
              <a:defRPr sz="1000"/>
            </a:lvl8pPr>
            <a:lvl9pPr indent="0" lvl="8" marL="3657600" rtl="0">
              <a:spcBef>
                <a:spcPts val="0"/>
              </a:spcBef>
              <a:buFont typeface="Calibri"/>
              <a:buNone/>
              <a:defRPr sz="1000"/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888888"/>
              </a:buClr>
              <a:buFont typeface="Calibri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sz="1600"/>
            </a:lvl1pPr>
            <a:lvl2pPr indent="0" lvl="1" marL="457200" rtl="0">
              <a:spcBef>
                <a:spcPts val="0"/>
              </a:spcBef>
              <a:buFont typeface="Calibri"/>
              <a:buNone/>
              <a:defRPr sz="1400"/>
            </a:lvl2pPr>
            <a:lvl3pPr indent="0" lvl="2" marL="914400" rtl="0">
              <a:spcBef>
                <a:spcPts val="0"/>
              </a:spcBef>
              <a:buFont typeface="Calibri"/>
              <a:buNone/>
              <a:defRPr sz="1200"/>
            </a:lvl3pPr>
            <a:lvl4pPr indent="0" lvl="3" marL="1371600" rtl="0">
              <a:spcBef>
                <a:spcPts val="0"/>
              </a:spcBef>
              <a:buFont typeface="Calibri"/>
              <a:buNone/>
              <a:defRPr sz="1000"/>
            </a:lvl4pPr>
            <a:lvl5pPr indent="0" lvl="4" marL="1828800" rtl="0">
              <a:spcBef>
                <a:spcPts val="0"/>
              </a:spcBef>
              <a:buFont typeface="Calibri"/>
              <a:buNone/>
              <a:defRPr sz="1000"/>
            </a:lvl5pPr>
            <a:lvl6pPr indent="0" lvl="5" marL="2286000" rtl="0">
              <a:spcBef>
                <a:spcPts val="0"/>
              </a:spcBef>
              <a:buFont typeface="Calibri"/>
              <a:buNone/>
              <a:defRPr sz="1000"/>
            </a:lvl6pPr>
            <a:lvl7pPr indent="0" lvl="6" marL="2743200" rtl="0">
              <a:spcBef>
                <a:spcPts val="0"/>
              </a:spcBef>
              <a:buFont typeface="Calibri"/>
              <a:buNone/>
              <a:defRPr sz="1000"/>
            </a:lvl7pPr>
            <a:lvl8pPr indent="0" lvl="7" marL="3200400" rtl="0">
              <a:spcBef>
                <a:spcPts val="0"/>
              </a:spcBef>
              <a:buFont typeface="Calibri"/>
              <a:buNone/>
              <a:defRPr sz="1000"/>
            </a:lvl8pPr>
            <a:lvl9pPr indent="0" lvl="8" marL="3657600" rtl="0">
              <a:spcBef>
                <a:spcPts val="0"/>
              </a:spcBef>
              <a:buFont typeface="Calibri"/>
              <a:buNone/>
              <a:defRPr sz="1000"/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Shape 8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387125"/>
                <a:gridCol w="6938750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889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Making Connections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1.3, 1.5, 1.9)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Sept / Oct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poppers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picture clues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activate schema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building good habits (daily 5)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text features (RI 1.5)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text connections (RI 1.9)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text-to-self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text-to-text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tackling trouble (word attack)   (daily 5)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Alexander and the Terrible, Horrible, No Good, Very Bad Day (IMC-fic- E VIO)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That Big Cat (Treasures Big Book)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Who Said Boo? (my big book)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Why Do Leaves Change Colors?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(IMC-nf- 582.16 maestro)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Font typeface="Arial"/>
                        <a:buChar char="❏"/>
                      </a:pPr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Ghouls and Ghosts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Knuffle Bunny - A Cautionary Tale 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(IMC-fic- E Willems)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Knuffle Bunny - A Case of Mistaken Identity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(IMC-fic- E Willems)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 Couple of Boys Have the Best Week Ever 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Frazee)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Rescue Helicopters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(IMC-nf 629.133 Olien)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101 Facts About Rabbits (Julia Barnes) 636.9 BAR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My Pet Guinea Pig 636.9 HEA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149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Predicting / Visualizing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1.6, RL 1.3, 1.4, 1.7)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1"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Oct / Nov</a:t>
                      </a: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Does it make Sense?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Characters (RW)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SzPct val="78571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Use illustrations to describe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SzPct val="78571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characters and setting (RL 1.7)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Feelings / Senses (RW)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Setting (RL 1.3, RL 1.4)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Plot (RL 1.7)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Retell 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use key details to retell events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in story (RL 1.4)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Problem / Solution (RL 1.2)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Click Clack Moo - Cows That Type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- E Cronin)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Along Came Toto (Treasures big book)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Fireflies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- E Brinckloe)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This is Not My Hat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-E Klassen)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First Thanksgiving (my book)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Black Book of Colors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Cottin)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Up, Up, Up, It’s Apple Picking Time (Treasures read-aloud anthology)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Owl Moon (IMC- fic E Yolen - or - 2nd grade book bucket)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Harry the Dirty Dog (storylineonline.net) narrated by Betty White &amp; book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Ira Sleeps Over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Waber)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Curious George Goes to the Circus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Rey)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Curious George Goes to the Aquarium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 fic E Rey)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Font typeface="Arial"/>
                        <a:buChar char="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 Chair for my Mother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Williams)</a:t>
                      </a: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Shape 89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189850"/>
                <a:gridCol w="713602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149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Questioning 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Text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(RL 1.1, 1.2, 1.4, 1.5, 1.7, RI 1.8)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Nov / Dec</a:t>
                      </a: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 questions (RL 1.1)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Generating Questions wh words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➔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ask and answer questions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about key details in text - wh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➔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 key details to retell story events: align wh question word with signal words to retell (first, next, last) (RL 1.4)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➔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retell to identify central 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message / lesson (RL 1.2)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Details / Topic (RI 1.7)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➔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ask / answer questions about details in informational text     (RI 1.1)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Main Idea / Details (RI 1.8)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Genre (RL 1.5)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➔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differences between fiction / Nonfiction (RL 1.5)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7B7B7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B7B7B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Compare / Contrast good and bad samples on “How to” informational books (RI 1.9)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B7B7B7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 Words to tell the main idea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Christmas Without a Tree (fiction, mine)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Arthur’s Perfect Christmas (library- fic E Brown)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Christmas Around the World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(IMC-nf 394.2 Lankford)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Seven days of Kwanzaa 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(IMC-fic E Grier)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Chanukah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(IMC-nf 296.4 Rau)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My First Chanukah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(IMC- nf 296.4 dePaola)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 Very Special Christmas (mine)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Santa’s Stuck (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IMC-fic E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Rhonda Greene)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First, Next, Last  /  Central Message  Texts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Sebastian’s Rollerskates (storylineonline.net)  *** used in 2nd grade for prediction***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There was an Old Lady (series)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The Snow Child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Generating Questions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Ladybugs (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IMC-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nf, Sylvia Johnson  595.76)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What About Ladybugs? (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IMC-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nf, Godkin, 595.7)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Grouchy Ladybug (fic, my big book, Eric Carle)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Caterpillars (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IMC- 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nf, Theresa Greenaway, 638 GRE)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Very Hungry Caterpillar (IMC- fic, E Carle)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SWBST (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somebody wanted but so then)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Stray Dog (my treasures big book)  **Use with SWBST graphic organizer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Little Red Hen (youtube- type in the little red hen read aloud - speakaboo’s version)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Snowy Day (library, fic E Keats)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Blueberries for Sal (library fic E McCloskey)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  <a:tr h="3520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Shape 9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039000"/>
                <a:gridCol w="728687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149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/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Questioning 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Text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(RI 1.1, 1.2)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Nov / Dec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Compare / Contrast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Gingerbread stories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other: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Frogs (nf, Nic Bishop, library 597.8)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It’s Mine (Leo Lionni, my big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Frogs and Toads All Sang (library, fic E Arnold Lobel)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Stone Soup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A Log’s Life (Mary’s collection)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solidFill>
                            <a:srgbClr val="B7B7B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To Books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solidFill>
                            <a:srgbClr val="B7B7B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to Plant a Garden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solidFill>
                            <a:srgbClr val="B7B7B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to Grow a Sunflower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solidFill>
                            <a:srgbClr val="B7B7B7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to Make a Bird Feeder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solidFill>
                          <a:srgbClr val="B7B7B7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050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  <a:tr h="3520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Shape 99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039000"/>
                <a:gridCol w="728687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5707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/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Determining Importance 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1.2, 1.5, 1.6, 1.7 RL 1.9)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Jan / Feb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/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Fact and Opinion (RI 1.6)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Author’s Purpose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Clr>
                          <a:schemeClr val="dk1"/>
                        </a:buClr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Use text features to help understand the text (find 3 important details to identify each heading) (RI 1.5)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 Key Details to identify the main idea (RI 1.2, 1.7)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Char char="●"/>
                      </a:pPr>
                      <a:r>
                        <a:rPr lang="en-US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Compare / Contrast (RL 1.9, RI 1.3, RI 1.9)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0" i="0" sz="105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05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Fact and Opinion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101 Facts About Iguanas (nf, library, Sarah Williams, 639.3)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 Wanna Iguana (Karen Kaufman Orloff, Library)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Another Important Book (Margaret wise Brown, library)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x The Important Book (Margaret Wise Brown - couldn’t find in library)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 Living Desert and The Perfect Place  (Steck-Vaughn Pair it Turn and Learn- get through Amazon-use for Distinguishing Fact from opinion)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Author’s Purpose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(P.I.E.)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(Use pie chart to teach author’s purpose)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Have I Got a Book for You! (Melanie Watt-library) (persuade book)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Penguins (inform)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(Text Based Evidence reading passages paired selection)(saved in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Poppy the Penguin (entertain)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(Text Based Evidence reading passages paired selection)(saved in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Text Features to Help Understand the Text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What a Good Laugh (Time for Kids Article -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Feet First! (Time for Kids Article -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Student Science book (E14-15)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Compare &amp; Contrast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Mama’s Coming Home (my big book) - characters and setting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Eat Well, Feel Well (Time for Kids Article -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Orange You Glad ? (Time for Kids Article - s drive)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City or Country  and Sam and Mac (Steck-Vaughn Pair it Turn and Learn-available through Amazon-use for comparing and contrast)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</a:tr>
              <a:tr h="352005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b="1" sz="105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b="1" sz="1050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Shape 10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039000"/>
                <a:gridCol w="728687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5943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Inference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1.2, 1.5, 1.6, 1.7)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March / April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Author’s Purpose (How do we infer the purpose of the text using PIE) (just do 1 day) Do next bullet the rest of the first week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 Information words and pictures in non-fiction (RI 1.6) (How do we infer meaning of difficult words in non-fiction books) and infer word meanings from context clues and pictures (RI 1.4)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 using schema plus text evidence to understand characters feelings and thoughts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words and phrases that suggest feelings (RL 1.4)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who is telling the story (RL 1.6)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Point of View (RL 1.6)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Questioning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Inferring the author’s purpose: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This is George and Kim Carries the Flag (Steck-Vaughn Pair-It Turn and Learn) Also, good for identifying main idea and details.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Lion’s Life in the Pride (Library book) (use to infer what pictures mean prior to reading)</a:t>
                      </a:r>
                    </a:p>
                    <a:p>
                      <a:pPr indent="-2286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Teamwork (treasures big book) (Use to teach Use context clues to infer meaning of words)</a:t>
                      </a:r>
                    </a:p>
                    <a:p>
                      <a:pPr lv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 using schema</a:t>
                      </a: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: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Flashcards (see lesson plans March 7, 2016)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How Many Days to America (by Eve Bunting) YouTube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highlight>
                            <a:srgbClr val="FFFF00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The Way I Feel by Janan Cain (Nancy Burns’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highlight>
                            <a:srgbClr val="FFFF00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The Grouches (Nancy Burns’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highlight>
                            <a:srgbClr val="FFFF00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Inside Out Book Collection (Nancy Burns’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Thank You, Mr Falker (storylineonline.net)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words and phrases that suggest feelings: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Recess Queen by Alexis O’Neil (in Library - pictures focus one day, text the next)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Lily’s Purple Plastic Purse by Kevin Henkes (in Library)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You are My Sunshine (song - in S drive under Deanne) 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Point of View: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White Socks Only by Evelyn Coleman (storylineonline.net)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Where the Wild Things Are (my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Two Bad Ants (Chris Van Allsburg)-my book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Chicken Sunday (Patricia Polacco) library paperback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Shape 109"/>
          <p:cNvGraphicFramePr/>
          <p:nvPr/>
        </p:nvGraphicFramePr>
        <p:xfrm>
          <a:off x="0" y="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039000"/>
                <a:gridCol w="728687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5943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Inference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1.2, 1.5, 1.6, 1.7)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March / April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Author’s Purpose (How do we infer the purpose of the text using PIE) (just do 1 day) Do next bullet the rest of the first week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 Information words and pictures in non-fiction (RI 1.6) (How do we infer meaning of difficult words in non-fiction books) and infer word meanings from context clues and pictures (RI 1.4)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Infer using schema plus text evidence to understand characters feelings and thoughts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words and phrases that suggest feelings (RL 1.4)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who is telling the story (RL 1.6)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Point of View (RL 1.6)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Questioning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Questioning: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Anchor chart on Thin &amp; Thick questions (in S drive -Deanne anchor chart questioning)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Cloudy with a Chance of Meatballs (fiction) (my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Cloud Book by Tommy DePaola (non-fiction) (my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Read Works Passages on Inferring: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 Shell is Great (Questioning)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Moon Journal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Chicks Grow Up (close read test)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All About Money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Alternate (Extra) Inferrence Mentor Texts: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Day the Crayons Quit (Daywalt, Drew-library)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Mo Willems (theme)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Tops and Bottoms (my book)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Rosie’s Walk (Pat Hutchins-library) and youtube read aloud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Curious George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Gardener (Sarah Stewart- my book)</a:t>
                      </a: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Shape 11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{F1472C75-B15C-4B50-879A-915FC16C8106}</a:tableStyleId>
              </a:tblPr>
              <a:tblGrid>
                <a:gridCol w="1869275"/>
                <a:gridCol w="3039000"/>
                <a:gridCol w="7286875"/>
              </a:tblGrid>
              <a:tr h="950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Reading Strategy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u="none" cap="none" strike="noStrike"/>
                        <a:t>Skill/Indicators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/>
                        <a:t>Mentor</a:t>
                      </a:r>
                      <a:r>
                        <a:rPr lang="en-US" sz="2000" u="none" cap="none" strike="noStrike"/>
                        <a:t> Text</a:t>
                      </a:r>
                    </a:p>
                  </a:txBody>
                  <a:tcPr marT="45725" marB="45725" marR="91450" marL="91450">
                    <a:solidFill>
                      <a:srgbClr val="548135"/>
                    </a:solidFill>
                  </a:tcPr>
                </a:tc>
              </a:tr>
              <a:tr h="62334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61111"/>
                        <a:buFont typeface="Arial"/>
                        <a:buNone/>
                      </a:pPr>
                      <a:r>
                        <a:rPr b="1" lang="en-US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Synthesizing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(RI 1.3, 1.8, 1.9,     RL 1.9)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t/>
                      </a:r>
                      <a:endParaRPr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6-8 weeks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May / June</a:t>
                      </a:r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Use text evidence to support learning of new information (puzzle piece graphic organizer)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supporting reasons (RI 1.8)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forming opinions </a:t>
                      </a:r>
                    </a:p>
                    <a:p>
                      <a:pPr indent="-228600" lvl="0" marL="457200" rtl="0">
                        <a:spcBef>
                          <a:spcPts val="0"/>
                        </a:spcBef>
                        <a:buFont typeface="Arial"/>
                        <a:buChar char="●"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compare / Contrast (RL 1.9,  RI 1.3, RI 1.9)</a:t>
                      </a:r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Text evidence to support learning of new information: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Jonathon and his Mommy (mine)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Little Rabbit (Treasures student book unit 4)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Boy Who Cried Wolf (Anthology book from Treasures)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Little Red Hen (My book - one for each student - do as whole class)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Around the Oak (My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Identify supporting reasons: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Power Pack Plants (saved in S Drive)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Let’s Explore Caves (ReadWorks Article) (saved in s drive)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Dinosaurs to the Rescue (my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Fruit is a Suitcase for Seeds (treasures book)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Forming opinions: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Chrysanthemum (my Book)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Big Chickens (my book)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Aimsweb Benchmark Week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Bad Case of Stripes (storylineonline.net)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A Special Spider (ReadWorks Grade 1)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The Day the Class Chameleon Disappeared (my big book)</a:t>
                      </a: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latin typeface="Arial"/>
                          <a:ea typeface="Arial"/>
                          <a:cs typeface="Arial"/>
                          <a:sym typeface="Arial"/>
                        </a:rPr>
                        <a:t>Pair &amp; Share / Turn &amp; Learn (fic / nonfic - related topic - compare/contrast)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D0DEEF"/>
                    </a:solidFill>
                  </a:tcPr>
                </a:tc>
              </a:tr>
              <a:tr h="352005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t/>
                      </a:r>
                      <a:endParaRPr sz="1050" u="none" cap="none" strike="noStrike"/>
                    </a:p>
                  </a:txBody>
                  <a:tcPr marT="45725" marB="45725" marR="91450" marL="91450">
                    <a:solidFill>
                      <a:srgbClr val="92D050">
                        <a:alpha val="7331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