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21" r:id="rId2"/>
    <p:sldId id="320" r:id="rId3"/>
    <p:sldId id="319" r:id="rId4"/>
    <p:sldId id="260" r:id="rId5"/>
    <p:sldId id="262" r:id="rId6"/>
    <p:sldId id="264" r:id="rId7"/>
    <p:sldId id="266" r:id="rId8"/>
    <p:sldId id="323" r:id="rId9"/>
    <p:sldId id="324" r:id="rId10"/>
    <p:sldId id="271" r:id="rId11"/>
    <p:sldId id="276" r:id="rId12"/>
    <p:sldId id="326" r:id="rId13"/>
    <p:sldId id="325" r:id="rId14"/>
    <p:sldId id="283" r:id="rId15"/>
    <p:sldId id="327" r:id="rId16"/>
    <p:sldId id="284" r:id="rId17"/>
    <p:sldId id="285" r:id="rId18"/>
    <p:sldId id="288" r:id="rId19"/>
    <p:sldId id="329" r:id="rId20"/>
    <p:sldId id="330" r:id="rId21"/>
    <p:sldId id="331" r:id="rId22"/>
    <p:sldId id="332" r:id="rId23"/>
    <p:sldId id="333" r:id="rId24"/>
    <p:sldId id="291" r:id="rId25"/>
    <p:sldId id="293" r:id="rId26"/>
    <p:sldId id="328"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20" autoAdjust="0"/>
  </p:normalViewPr>
  <p:slideViewPr>
    <p:cSldViewPr>
      <p:cViewPr varScale="1">
        <p:scale>
          <a:sx n="52" d="100"/>
          <a:sy n="52" d="100"/>
        </p:scale>
        <p:origin x="-1896" y="-102"/>
      </p:cViewPr>
      <p:guideLst>
        <p:guide orient="horz" pos="2160"/>
        <p:guide pos="2880"/>
      </p:guideLst>
    </p:cSldViewPr>
  </p:slideViewPr>
  <p:notesTextViewPr>
    <p:cViewPr>
      <p:scale>
        <a:sx n="1" d="1"/>
        <a:sy n="1" d="1"/>
      </p:scale>
      <p:origin x="0" y="0"/>
    </p:cViewPr>
  </p:notesTextViewPr>
  <p:sorterViewPr>
    <p:cViewPr>
      <p:scale>
        <a:sx n="100" d="100"/>
        <a:sy n="100" d="100"/>
      </p:scale>
      <p:origin x="0" y="314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03CD06-5F83-4569-A4E6-7E0F7DD41D09}" type="datetimeFigureOut">
              <a:rPr lang="fr-FR" smtClean="0"/>
              <a:t>13/09/2018</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0E1597-31CF-4E44-867B-D538B15EBE2D}" type="slidenum">
              <a:rPr lang="fr-FR" smtClean="0"/>
              <a:t>‹#›</a:t>
            </a:fld>
            <a:endParaRPr lang="fr-FR"/>
          </a:p>
        </p:txBody>
      </p:sp>
    </p:spTree>
    <p:extLst>
      <p:ext uri="{BB962C8B-B14F-4D97-AF65-F5344CB8AC3E}">
        <p14:creationId xmlns:p14="http://schemas.microsoft.com/office/powerpoint/2010/main" val="75647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Powerpoint</a:t>
            </a:r>
            <a:r>
              <a:rPr lang="en-US" baseline="0" dirty="0" smtClean="0"/>
              <a:t> created by Ms. Susan </a:t>
            </a:r>
            <a:r>
              <a:rPr lang="en-US" baseline="0" dirty="0" err="1" smtClean="0"/>
              <a:t>Pojer</a:t>
            </a:r>
            <a:r>
              <a:rPr lang="en-US" baseline="0" dirty="0" smtClean="0"/>
              <a:t> and edited by Ms. Margaret Gammie. Used with permission. </a:t>
            </a:r>
            <a:endParaRPr lang="fr-FR" dirty="0" smtClean="0"/>
          </a:p>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1</a:t>
            </a:fld>
            <a:endParaRPr lang="fr-FR"/>
          </a:p>
        </p:txBody>
      </p:sp>
    </p:spTree>
    <p:extLst>
      <p:ext uri="{BB962C8B-B14F-4D97-AF65-F5344CB8AC3E}">
        <p14:creationId xmlns:p14="http://schemas.microsoft.com/office/powerpoint/2010/main" val="3596168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50000"/>
              </a:spcBef>
              <a:spcAft>
                <a:spcPct val="0"/>
              </a:spcAft>
              <a:buClrTx/>
              <a:buSzTx/>
              <a:buFontTx/>
              <a:buNone/>
              <a:tabLst/>
              <a:defRPr/>
            </a:pPr>
            <a:r>
              <a:rPr lang="en-US" sz="2800" i="1" dirty="0" smtClean="0"/>
              <a:t>Jamestown Rediscovery</a:t>
            </a:r>
            <a:r>
              <a:rPr lang="en-US" sz="2800" dirty="0" smtClean="0"/>
              <a:t> archaeologists in 2012 uncovered the first forensic evidence of survival cannibalism in a European colony in North America.</a:t>
            </a:r>
            <a:r>
              <a:rPr lang="en-US" sz="2800" baseline="0" dirty="0" smtClean="0"/>
              <a:t> </a:t>
            </a:r>
          </a:p>
          <a:p>
            <a:pPr marL="0" marR="0" lvl="1" indent="0" algn="l" defTabSz="914400" rtl="0" eaLnBrk="1" fontAlgn="base" latinLnBrk="0" hangingPunct="1">
              <a:lnSpc>
                <a:spcPct val="100000"/>
              </a:lnSpc>
              <a:spcBef>
                <a:spcPct val="50000"/>
              </a:spcBef>
              <a:spcAft>
                <a:spcPct val="0"/>
              </a:spcAft>
              <a:buClrTx/>
              <a:buSzTx/>
              <a:buFontTx/>
              <a:buNone/>
              <a:tabLst/>
              <a:defRPr/>
            </a:pPr>
            <a:r>
              <a:rPr lang="en-US" sz="2800" b="0" baseline="0" dirty="0" smtClean="0">
                <a:solidFill>
                  <a:srgbClr val="00B050"/>
                </a:solidFill>
                <a:latin typeface="Comic Sans MS" pitchFamily="66" charset="0"/>
              </a:rPr>
              <a:t>George Percy was the leader of the colony (President of the Council) at that time. </a:t>
            </a:r>
            <a:endParaRPr lang="en-US" sz="2800" b="0" baseline="0" dirty="0" smtClean="0">
              <a:solidFill>
                <a:srgbClr val="00B050"/>
              </a:solidFill>
              <a:latin typeface="Comic Sans MS" pitchFamily="66" charset="0"/>
            </a:endParaRPr>
          </a:p>
          <a:p>
            <a:pPr marL="0" marR="0" lvl="1" indent="0" algn="l" defTabSz="914400" rtl="0" eaLnBrk="1" fontAlgn="base" latinLnBrk="0" hangingPunct="1">
              <a:lnSpc>
                <a:spcPct val="100000"/>
              </a:lnSpc>
              <a:spcBef>
                <a:spcPct val="50000"/>
              </a:spcBef>
              <a:spcAft>
                <a:spcPct val="0"/>
              </a:spcAft>
              <a:buClrTx/>
              <a:buSzTx/>
              <a:buFontTx/>
              <a:buNone/>
              <a:tabLst/>
              <a:defRPr/>
            </a:pPr>
            <a:r>
              <a:rPr lang="en-US" sz="2800" b="0" baseline="0" dirty="0" smtClean="0">
                <a:solidFill>
                  <a:srgbClr val="00B050"/>
                </a:solidFill>
                <a:latin typeface="Comic Sans MS" pitchFamily="66" charset="0"/>
              </a:rPr>
              <a:t>Reading 17</a:t>
            </a:r>
            <a:r>
              <a:rPr lang="en-US" sz="2800" b="0" baseline="30000" dirty="0" smtClean="0">
                <a:solidFill>
                  <a:srgbClr val="00B050"/>
                </a:solidFill>
                <a:latin typeface="Comic Sans MS" pitchFamily="66" charset="0"/>
              </a:rPr>
              <a:t>th</a:t>
            </a:r>
            <a:r>
              <a:rPr lang="en-US" sz="2800" b="0" baseline="0" dirty="0" smtClean="0">
                <a:solidFill>
                  <a:srgbClr val="00B050"/>
                </a:solidFill>
                <a:latin typeface="Comic Sans MS" pitchFamily="66" charset="0"/>
              </a:rPr>
              <a:t> century writing is like reading a bad speller! No standardized spelling at that time. </a:t>
            </a:r>
            <a:endParaRPr lang="en-US" sz="2600" b="0" dirty="0" smtClean="0">
              <a:solidFill>
                <a:srgbClr val="00B050"/>
              </a:solidFill>
              <a:latin typeface="Comic Sans MS" pitchFamily="66" charset="0"/>
            </a:endParaRPr>
          </a:p>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13</a:t>
            </a:fld>
            <a:endParaRPr lang="fr-FR"/>
          </a:p>
        </p:txBody>
      </p:sp>
    </p:spTree>
    <p:extLst>
      <p:ext uri="{BB962C8B-B14F-4D97-AF65-F5344CB8AC3E}">
        <p14:creationId xmlns:p14="http://schemas.microsoft.com/office/powerpoint/2010/main" val="2903491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 La </a:t>
            </a:r>
            <a:r>
              <a:rPr lang="en-US" dirty="0" err="1" smtClean="0"/>
              <a:t>Warr’s</a:t>
            </a:r>
            <a:r>
              <a:rPr lang="en-US" dirty="0" smtClean="0"/>
              <a:t> fleet</a:t>
            </a:r>
            <a:r>
              <a:rPr lang="en-US" baseline="0" dirty="0" smtClean="0"/>
              <a:t> had been blown off course and spent the winter in Bermuda before mustering the strength to make it to </a:t>
            </a:r>
            <a:r>
              <a:rPr lang="en-US" baseline="0" dirty="0" smtClean="0"/>
              <a:t>Jamestown</a:t>
            </a:r>
          </a:p>
          <a:p>
            <a:r>
              <a:rPr lang="en-US" baseline="0" dirty="0" smtClean="0"/>
              <a:t>Later named Delaware after him</a:t>
            </a:r>
            <a:endParaRPr lang="en-US" dirty="0" smtClean="0"/>
          </a:p>
        </p:txBody>
      </p:sp>
      <p:sp>
        <p:nvSpPr>
          <p:cNvPr id="4" name="Slide Number Placeholder 3"/>
          <p:cNvSpPr>
            <a:spLocks noGrp="1"/>
          </p:cNvSpPr>
          <p:nvPr>
            <p:ph type="sldNum" sz="quarter" idx="10"/>
          </p:nvPr>
        </p:nvSpPr>
        <p:spPr/>
        <p:txBody>
          <a:bodyPr/>
          <a:lstStyle/>
          <a:p>
            <a:fld id="{E40E1597-31CF-4E44-867B-D538B15EBE2D}" type="slidenum">
              <a:rPr lang="fr-FR" smtClean="0"/>
              <a:t>14</a:t>
            </a:fld>
            <a:endParaRPr lang="fr-FR"/>
          </a:p>
        </p:txBody>
      </p:sp>
    </p:spTree>
    <p:extLst>
      <p:ext uri="{BB962C8B-B14F-4D97-AF65-F5344CB8AC3E}">
        <p14:creationId xmlns:p14="http://schemas.microsoft.com/office/powerpoint/2010/main" val="376177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would that important cash crop be?</a:t>
            </a:r>
            <a:endParaRPr lang="fr-FR" dirty="0" smtClean="0"/>
          </a:p>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15</a:t>
            </a:fld>
            <a:endParaRPr lang="fr-FR"/>
          </a:p>
        </p:txBody>
      </p:sp>
    </p:spTree>
    <p:extLst>
      <p:ext uri="{BB962C8B-B14F-4D97-AF65-F5344CB8AC3E}">
        <p14:creationId xmlns:p14="http://schemas.microsoft.com/office/powerpoint/2010/main" val="328755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Comes after experiments with other industries: glass, lumber, silk. Tobacco had been found in the West Indies by the Spanish and taken to Europe, where it became fashionable. Intro in Virginia meant England could stop importing from Spain. The English also liked the Virginia brand of tobacco better than what they got from Spain. </a:t>
            </a:r>
          </a:p>
          <a:p>
            <a:pPr eaLnBrk="1" hangingPunct="1">
              <a:spcBef>
                <a:spcPct val="0"/>
              </a:spcBef>
            </a:pPr>
            <a:r>
              <a:rPr lang="en-US" altLang="en-US" dirty="0" smtClean="0"/>
              <a:t>Tobacco:</a:t>
            </a:r>
            <a:r>
              <a:rPr lang="en-US" altLang="en-US" baseline="0" dirty="0" smtClean="0"/>
              <a:t> Rolfe’s “pipe dream”! </a:t>
            </a:r>
            <a:endParaRPr lang="en-US" altLang="en-US" dirty="0" smtClean="0"/>
          </a:p>
          <a:p>
            <a:pPr eaLnBrk="1" hangingPunct="1">
              <a:spcBef>
                <a:spcPct val="0"/>
              </a:spcBef>
            </a:pPr>
            <a:endParaRPr lang="en-US" altLang="en-US" dirty="0" smtClean="0"/>
          </a:p>
          <a:p>
            <a:pPr eaLnBrk="1" hangingPunct="1">
              <a:spcBef>
                <a:spcPct val="0"/>
              </a:spcBef>
            </a:pPr>
            <a:endParaRPr lang="fr-FR" altLang="en-US" dirty="0"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078CA89-46E8-4FDE-BF37-32D9680C7F13}" type="slidenum">
              <a:rPr lang="fr-FR" altLang="en-US">
                <a:solidFill>
                  <a:prstClr val="black"/>
                </a:solidFill>
                <a:latin typeface="Arial" charset="0"/>
              </a:rPr>
              <a:pPr eaLnBrk="1" hangingPunct="1">
                <a:spcBef>
                  <a:spcPct val="0"/>
                </a:spcBef>
              </a:pPr>
              <a:t>16</a:t>
            </a:fld>
            <a:endParaRPr lang="fr-FR" altLang="en-US">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Note how quickly it increases! Allows</a:t>
            </a:r>
            <a:r>
              <a:rPr lang="en-US" altLang="en-US" baseline="0" dirty="0" smtClean="0"/>
              <a:t> the colony to survive and thrive. But also note that it makes the colony almost completely dependent on one crop, which could be devastating if the crop were to fail. </a:t>
            </a:r>
            <a:endParaRPr lang="fr-FR"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112BDD9-46A6-4E92-B881-413C4020CA95}" type="slidenum">
              <a:rPr lang="fr-FR" altLang="en-US">
                <a:solidFill>
                  <a:prstClr val="black"/>
                </a:solidFill>
                <a:latin typeface="Arial" charset="0"/>
              </a:rPr>
              <a:pPr eaLnBrk="1" hangingPunct="1">
                <a:spcBef>
                  <a:spcPct val="0"/>
                </a:spcBef>
              </a:pPr>
              <a:t>17</a:t>
            </a:fld>
            <a:endParaRPr lang="fr-FR" altLang="en-US">
              <a:solidFill>
                <a:prstClr val="black"/>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Servant’s contract</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18</a:t>
            </a:fld>
            <a:endParaRPr lang="fr-FR"/>
          </a:p>
        </p:txBody>
      </p:sp>
    </p:spTree>
    <p:extLst>
      <p:ext uri="{BB962C8B-B14F-4D97-AF65-F5344CB8AC3E}">
        <p14:creationId xmlns:p14="http://schemas.microsoft.com/office/powerpoint/2010/main" val="2983223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Slavery was starting to increase in other places</a:t>
            </a:r>
            <a:endParaRPr lang="en-US" dirty="0"/>
          </a:p>
        </p:txBody>
      </p:sp>
      <p:sp>
        <p:nvSpPr>
          <p:cNvPr id="4" name="Slide Number Placeholder 3"/>
          <p:cNvSpPr>
            <a:spLocks noGrp="1"/>
          </p:cNvSpPr>
          <p:nvPr>
            <p:ph type="sldNum" sz="quarter" idx="10"/>
          </p:nvPr>
        </p:nvSpPr>
        <p:spPr/>
        <p:txBody>
          <a:bodyPr/>
          <a:lstStyle/>
          <a:p>
            <a:fld id="{E40E1597-31CF-4E44-867B-D538B15EBE2D}" type="slidenum">
              <a:rPr lang="fr-FR" smtClean="0">
                <a:solidFill>
                  <a:prstClr val="black"/>
                </a:solidFill>
              </a:rPr>
              <a:pPr/>
              <a:t>20</a:t>
            </a:fld>
            <a:endParaRPr lang="fr-FR">
              <a:solidFill>
                <a:prstClr val="black"/>
              </a:solidFill>
            </a:endParaRPr>
          </a:p>
        </p:txBody>
      </p:sp>
    </p:spTree>
    <p:extLst>
      <p:ext uri="{BB962C8B-B14F-4D97-AF65-F5344CB8AC3E}">
        <p14:creationId xmlns:p14="http://schemas.microsoft.com/office/powerpoint/2010/main" val="1489843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Slavery in the English world was originally equated with people who were considered “barbarians,” or non-Christians. </a:t>
            </a:r>
            <a:br>
              <a:rPr lang="en-US" dirty="0" smtClean="0"/>
            </a:br>
            <a:r>
              <a:rPr lang="en-US" dirty="0" smtClean="0"/>
              <a:t>English had a strong sense of insiders and outsiders</a:t>
            </a:r>
            <a:r>
              <a:rPr lang="en-US" baseline="0" dirty="0" smtClean="0"/>
              <a:t> that they applied to slavery. Freemen often associated their liberty with the enslavement of others. </a:t>
            </a:r>
          </a:p>
          <a:p>
            <a:r>
              <a:rPr lang="en-US" baseline="0" dirty="0" smtClean="0"/>
              <a:t>Slavery was a common punishment</a:t>
            </a:r>
          </a:p>
          <a:p>
            <a:r>
              <a:rPr lang="en-US" baseline="0" dirty="0" smtClean="0"/>
              <a:t>Native Americans often enslaved by the English and sold to the Caribbean (a means of removal for up to 50,000 of them). Indians participated in the slave trade by enslaving enemy tribes in order to gain access to European goods. </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21</a:t>
            </a:fld>
            <a:endParaRPr lang="fr-FR"/>
          </a:p>
        </p:txBody>
      </p:sp>
    </p:spTree>
    <p:extLst>
      <p:ext uri="{BB962C8B-B14F-4D97-AF65-F5344CB8AC3E}">
        <p14:creationId xmlns:p14="http://schemas.microsoft.com/office/powerpoint/2010/main" val="3480989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Williamsburg, VA: colonial</a:t>
            </a:r>
            <a:r>
              <a:rPr lang="en-US" baseline="0" dirty="0" smtClean="0"/>
              <a:t> </a:t>
            </a:r>
            <a:r>
              <a:rPr lang="en-US" baseline="0" dirty="0" smtClean="0"/>
              <a:t>capital</a:t>
            </a:r>
          </a:p>
          <a:p>
            <a:r>
              <a:rPr lang="en-US" baseline="0" dirty="0" smtClean="0"/>
              <a:t>First representative assembly in the colonies!</a:t>
            </a:r>
            <a:endParaRPr lang="en-US" baseline="0" dirty="0" smtClean="0"/>
          </a:p>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24</a:t>
            </a:fld>
            <a:endParaRPr lang="fr-FR"/>
          </a:p>
        </p:txBody>
      </p:sp>
    </p:spTree>
    <p:extLst>
      <p:ext uri="{BB962C8B-B14F-4D97-AF65-F5344CB8AC3E}">
        <p14:creationId xmlns:p14="http://schemas.microsoft.com/office/powerpoint/2010/main" val="3659887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solidFill>
                  <a:srgbClr val="FF0000"/>
                </a:solidFill>
                <a:latin typeface="Comic Sans MS" pitchFamily="66" charset="0"/>
              </a:rPr>
              <a:t>He distrusted the House of Burgesses and thought that the VA Company was mismanaging their duties. </a:t>
            </a:r>
            <a:endParaRPr lang="fr-FR" b="0" dirty="0"/>
          </a:p>
        </p:txBody>
      </p:sp>
      <p:sp>
        <p:nvSpPr>
          <p:cNvPr id="4" name="Slide Number Placeholder 3"/>
          <p:cNvSpPr>
            <a:spLocks noGrp="1"/>
          </p:cNvSpPr>
          <p:nvPr>
            <p:ph type="sldNum" sz="quarter" idx="10"/>
          </p:nvPr>
        </p:nvSpPr>
        <p:spPr/>
        <p:txBody>
          <a:bodyPr/>
          <a:lstStyle/>
          <a:p>
            <a:fld id="{E40E1597-31CF-4E44-867B-D538B15EBE2D}" type="slidenum">
              <a:rPr lang="fr-FR" smtClean="0"/>
              <a:t>25</a:t>
            </a:fld>
            <a:endParaRPr lang="fr-FR"/>
          </a:p>
        </p:txBody>
      </p:sp>
    </p:spTree>
    <p:extLst>
      <p:ext uri="{BB962C8B-B14F-4D97-AF65-F5344CB8AC3E}">
        <p14:creationId xmlns:p14="http://schemas.microsoft.com/office/powerpoint/2010/main" val="3160185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4</a:t>
            </a:fld>
            <a:endParaRPr lang="fr-FR"/>
          </a:p>
        </p:txBody>
      </p:sp>
    </p:spTree>
    <p:extLst>
      <p:ext uri="{BB962C8B-B14F-4D97-AF65-F5344CB8AC3E}">
        <p14:creationId xmlns:p14="http://schemas.microsoft.com/office/powerpoint/2010/main" val="3564108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Period of peace allows the English to grow their settlement </a:t>
            </a:r>
            <a:br>
              <a:rPr lang="en-US" altLang="en-US" dirty="0" smtClean="0"/>
            </a:br>
            <a:r>
              <a:rPr lang="en-US" altLang="en-US" dirty="0" smtClean="0"/>
              <a:t>Marriage of Pocahontas and Rolfe not consensual because Pocahontas was kidnapped as a means of</a:t>
            </a:r>
            <a:r>
              <a:rPr lang="en-US" altLang="en-US" baseline="0" dirty="0" smtClean="0"/>
              <a:t> pressuring her father</a:t>
            </a:r>
          </a:p>
          <a:p>
            <a:pPr eaLnBrk="1" hangingPunct="1">
              <a:spcBef>
                <a:spcPct val="0"/>
              </a:spcBef>
            </a:pPr>
            <a:r>
              <a:rPr lang="en-US" altLang="en-US" baseline="0" dirty="0" smtClean="0"/>
              <a:t>1624: made a royal colony = resources to eventually overpower Powhatan</a:t>
            </a:r>
            <a:endParaRPr lang="fr-FR"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F13CD8C-76E9-48D4-9259-B967739CCCC8}" type="slidenum">
              <a:rPr lang="fr-FR" altLang="en-US">
                <a:solidFill>
                  <a:prstClr val="black"/>
                </a:solidFill>
                <a:latin typeface="Arial" charset="0"/>
              </a:rPr>
              <a:pPr eaLnBrk="1" hangingPunct="1">
                <a:spcBef>
                  <a:spcPct val="0"/>
                </a:spcBef>
              </a:pPr>
              <a:t>26</a:t>
            </a:fld>
            <a:endParaRPr lang="fr-FR" altLang="en-US">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err="1" smtClean="0"/>
              <a:t>Who</a:t>
            </a:r>
            <a:r>
              <a:rPr lang="fr-FR" dirty="0" smtClean="0"/>
              <a:t> </a:t>
            </a:r>
            <a:r>
              <a:rPr lang="fr-FR" dirty="0" err="1" smtClean="0"/>
              <a:t>was</a:t>
            </a:r>
            <a:r>
              <a:rPr lang="fr-FR" dirty="0" smtClean="0"/>
              <a:t> Jamestown </a:t>
            </a:r>
            <a:r>
              <a:rPr lang="fr-FR" dirty="0" err="1" smtClean="0"/>
              <a:t>named</a:t>
            </a:r>
            <a:r>
              <a:rPr lang="fr-FR" baseline="0" dirty="0" smtClean="0"/>
              <a:t> </a:t>
            </a:r>
            <a:r>
              <a:rPr lang="fr-FR" baseline="0" dirty="0" err="1" smtClean="0"/>
              <a:t>after</a:t>
            </a:r>
            <a:r>
              <a:rPr lang="fr-FR" baseline="0" dirty="0" smtClean="0"/>
              <a:t>?</a:t>
            </a:r>
          </a:p>
          <a:p>
            <a:r>
              <a:rPr lang="en-US" baseline="0" dirty="0" smtClean="0"/>
              <a:t>In 1606, England had made peace with Spain. This gave James I the assurance he needed to feel comfortable establishing a colony again in North America (after Roanoke in the 1570s). </a:t>
            </a:r>
            <a:endParaRPr lang="fr-FR" baseline="0" dirty="0" smtClean="0"/>
          </a:p>
          <a:p>
            <a:r>
              <a:rPr lang="en-US" baseline="0" dirty="0" smtClean="0"/>
              <a:t>London merchants financed the colonies through groups like the Virginia Company. They would receive letters of patent from the king to establish the colony, so that if they faced a challenge for the land from another European power, they would have the force of the Crown behind them. Keep in mind that all of this was happening gradually, and when the Europeans first arrived, they did not imagine themselves taking over all of the land from the natives. </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5</a:t>
            </a:fld>
            <a:endParaRPr lang="fr-FR"/>
          </a:p>
        </p:txBody>
      </p:sp>
    </p:spTree>
    <p:extLst>
      <p:ext uri="{BB962C8B-B14F-4D97-AF65-F5344CB8AC3E}">
        <p14:creationId xmlns:p14="http://schemas.microsoft.com/office/powerpoint/2010/main" val="3763150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Hoping they would be easily defended from </a:t>
            </a:r>
            <a:r>
              <a:rPr lang="en-US" dirty="0" smtClean="0"/>
              <a:t>attacks a</a:t>
            </a:r>
            <a:r>
              <a:rPr lang="en-US" baseline="0" dirty="0" smtClean="0"/>
              <a:t> bit further inland</a:t>
            </a:r>
            <a:r>
              <a:rPr lang="en-US" dirty="0" smtClean="0"/>
              <a:t>—mosquitoes</a:t>
            </a:r>
            <a:r>
              <a:rPr lang="en-US" baseline="0" dirty="0" smtClean="0"/>
              <a:t> </a:t>
            </a:r>
            <a:r>
              <a:rPr lang="en-US" baseline="0" dirty="0" smtClean="0"/>
              <a:t>(and therefore disease) an issue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Immediately built a fort, with one fortification looking inwards, to the natives, and 2 garrisons looking outwards because of the threat of attack from Spain. Imagine if the Spanish had decided to attack and establish their own colony! </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6</a:t>
            </a:fld>
            <a:endParaRPr lang="fr-FR"/>
          </a:p>
        </p:txBody>
      </p:sp>
    </p:spTree>
    <p:extLst>
      <p:ext uri="{BB962C8B-B14F-4D97-AF65-F5344CB8AC3E}">
        <p14:creationId xmlns:p14="http://schemas.microsoft.com/office/powerpoint/2010/main" val="2973727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a chapel significant?</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t>7</a:t>
            </a:fld>
            <a:endParaRPr lang="fr-FR"/>
          </a:p>
        </p:txBody>
      </p:sp>
    </p:spTree>
    <p:extLst>
      <p:ext uri="{BB962C8B-B14F-4D97-AF65-F5344CB8AC3E}">
        <p14:creationId xmlns:p14="http://schemas.microsoft.com/office/powerpoint/2010/main" val="3013493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fr-FR" altLang="fr-FR" dirty="0" smtClean="0"/>
              <a:t>http://www.smithsonianmag.com/smithsonian-institution/new-archaeological-research-jamestown-reveals-identities-four-prominent-settlers-discovery-180956028/?no-ist</a:t>
            </a:r>
          </a:p>
          <a:p>
            <a:pPr marL="0" indent="0" fontAlgn="base">
              <a:spcBef>
                <a:spcPct val="50000"/>
              </a:spcBef>
              <a:spcAft>
                <a:spcPct val="0"/>
              </a:spcAft>
              <a:buFontTx/>
              <a:buNone/>
              <a:defRPr/>
            </a:pPr>
            <a:r>
              <a:rPr lang="en-US" sz="1200" dirty="0" smtClean="0">
                <a:solidFill>
                  <a:srgbClr val="FF0000"/>
                </a:solidFill>
                <a:effectLst>
                  <a:outerShdw blurRad="38100" dist="38100" dir="2700000" algn="tl">
                    <a:srgbClr val="C0C0C0"/>
                  </a:outerShdw>
                </a:effectLst>
                <a:latin typeface="Comic Sans MS" pitchFamily="66" charset="0"/>
              </a:rPr>
              <a:t>Spring 1607: 104 colonists. </a:t>
            </a:r>
          </a:p>
          <a:p>
            <a:pPr marL="0" indent="0" fontAlgn="base">
              <a:spcBef>
                <a:spcPct val="50000"/>
              </a:spcBef>
              <a:spcAft>
                <a:spcPct val="0"/>
              </a:spcAft>
              <a:buFontTx/>
              <a:buNone/>
              <a:defRPr/>
            </a:pPr>
            <a:r>
              <a:rPr lang="en-US" sz="1200" dirty="0" smtClean="0">
                <a:solidFill>
                  <a:srgbClr val="FF0000"/>
                </a:solidFill>
                <a:effectLst>
                  <a:outerShdw blurRad="38100" dist="38100" dir="2700000" algn="tl">
                    <a:srgbClr val="C0C0C0"/>
                  </a:outerShdw>
                </a:effectLst>
                <a:latin typeface="Comic Sans MS" pitchFamily="66" charset="0"/>
              </a:rPr>
              <a:t>Spring 1608: 38 colonists</a:t>
            </a:r>
          </a:p>
          <a:p>
            <a:endParaRPr lang="fr-FR" altLang="fr-FR"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934CD01-C4F7-4237-8E68-CE5EFCED11ED}" type="slidenum">
              <a:rPr lang="fr-FR" altLang="fr-FR">
                <a:solidFill>
                  <a:prstClr val="black"/>
                </a:solidFill>
              </a:rPr>
              <a:pPr eaLnBrk="1" hangingPunct="1"/>
              <a:t>8</a:t>
            </a:fld>
            <a:endParaRPr lang="fr-FR" altLang="fr-FR">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a:t>
            </a:r>
            <a:r>
              <a:rPr lang="en-US" baseline="0" dirty="0" smtClean="0"/>
              <a:t> who was already there when the English arrived</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solidFill>
                  <a:prstClr val="black"/>
                </a:solidFill>
              </a:rPr>
              <a:pPr/>
              <a:t>9</a:t>
            </a:fld>
            <a:endParaRPr lang="fr-FR">
              <a:solidFill>
                <a:prstClr val="black"/>
              </a:solidFill>
            </a:endParaRPr>
          </a:p>
        </p:txBody>
      </p:sp>
    </p:spTree>
    <p:extLst>
      <p:ext uri="{BB962C8B-B14F-4D97-AF65-F5344CB8AC3E}">
        <p14:creationId xmlns:p14="http://schemas.microsoft.com/office/powerpoint/2010/main" val="1115446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Story covered tomorrow in the SHEG</a:t>
            </a:r>
            <a:endParaRPr lang="en-US" dirty="0"/>
          </a:p>
        </p:txBody>
      </p:sp>
      <p:sp>
        <p:nvSpPr>
          <p:cNvPr id="4" name="Slide Number Placeholder 3"/>
          <p:cNvSpPr>
            <a:spLocks noGrp="1"/>
          </p:cNvSpPr>
          <p:nvPr>
            <p:ph type="sldNum" sz="quarter" idx="10"/>
          </p:nvPr>
        </p:nvSpPr>
        <p:spPr/>
        <p:txBody>
          <a:bodyPr/>
          <a:lstStyle/>
          <a:p>
            <a:fld id="{E40E1597-31CF-4E44-867B-D538B15EBE2D}" type="slidenum">
              <a:rPr lang="fr-FR" smtClean="0"/>
              <a:t>11</a:t>
            </a:fld>
            <a:endParaRPr lang="fr-FR"/>
          </a:p>
        </p:txBody>
      </p:sp>
    </p:spTree>
    <p:extLst>
      <p:ext uri="{BB962C8B-B14F-4D97-AF65-F5344CB8AC3E}">
        <p14:creationId xmlns:p14="http://schemas.microsoft.com/office/powerpoint/2010/main" val="3753772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50000"/>
              </a:spcBef>
              <a:spcAft>
                <a:spcPct val="0"/>
              </a:spcAft>
              <a:buClrTx/>
              <a:buSzTx/>
              <a:buFontTx/>
              <a:buNone/>
              <a:tabLst/>
              <a:defRPr/>
            </a:pPr>
            <a:r>
              <a:rPr lang="en-US" sz="2800" i="1" dirty="0" smtClean="0"/>
              <a:t>Jamestown Rediscovery</a:t>
            </a:r>
            <a:r>
              <a:rPr lang="en-US" sz="2800" dirty="0" smtClean="0"/>
              <a:t> archaeologists in 2012 uncovered the first forensic evidence of survival cannibalism in a European colony in North America.</a:t>
            </a:r>
            <a:r>
              <a:rPr lang="en-US" sz="2800" baseline="0" dirty="0" smtClean="0"/>
              <a:t> </a:t>
            </a:r>
          </a:p>
          <a:p>
            <a:pPr marL="0" marR="0" lvl="1" indent="0" algn="l" defTabSz="914400" rtl="0" eaLnBrk="1" fontAlgn="base" latinLnBrk="0" hangingPunct="1">
              <a:lnSpc>
                <a:spcPct val="100000"/>
              </a:lnSpc>
              <a:spcBef>
                <a:spcPct val="50000"/>
              </a:spcBef>
              <a:spcAft>
                <a:spcPct val="0"/>
              </a:spcAft>
              <a:buClrTx/>
              <a:buSzTx/>
              <a:buFontTx/>
              <a:buNone/>
              <a:tabLst/>
              <a:defRPr/>
            </a:pPr>
            <a:r>
              <a:rPr lang="en-US" sz="2800" b="0" baseline="0" dirty="0" smtClean="0">
                <a:solidFill>
                  <a:srgbClr val="00B050"/>
                </a:solidFill>
                <a:latin typeface="Comic Sans MS" pitchFamily="66" charset="0"/>
              </a:rPr>
              <a:t>George Percy was the leader of the colony (President of the Council) at that time. </a:t>
            </a:r>
            <a:endParaRPr lang="en-US" sz="2600" b="0" dirty="0" smtClean="0">
              <a:solidFill>
                <a:srgbClr val="00B050"/>
              </a:solidFill>
              <a:latin typeface="Comic Sans MS" pitchFamily="66" charset="0"/>
            </a:endParaRPr>
          </a:p>
          <a:p>
            <a:r>
              <a:rPr lang="fr-FR" dirty="0" err="1" smtClean="0"/>
              <a:t>Gunpowder</a:t>
            </a:r>
            <a:r>
              <a:rPr lang="fr-FR" dirty="0" smtClean="0"/>
              <a:t> </a:t>
            </a:r>
            <a:r>
              <a:rPr lang="fr-FR" dirty="0" err="1" smtClean="0"/>
              <a:t>he</a:t>
            </a:r>
            <a:r>
              <a:rPr lang="fr-FR" dirty="0" smtClean="0"/>
              <a:t> </a:t>
            </a:r>
            <a:r>
              <a:rPr lang="fr-FR" dirty="0" err="1" smtClean="0"/>
              <a:t>was</a:t>
            </a:r>
            <a:r>
              <a:rPr lang="fr-FR" dirty="0" smtClean="0"/>
              <a:t> </a:t>
            </a:r>
            <a:r>
              <a:rPr lang="fr-FR" dirty="0" err="1" smtClean="0"/>
              <a:t>carrying</a:t>
            </a:r>
            <a:r>
              <a:rPr lang="fr-FR" dirty="0" smtClean="0"/>
              <a:t> in a </a:t>
            </a:r>
            <a:r>
              <a:rPr lang="fr-FR" dirty="0" err="1" smtClean="0"/>
              <a:t>pouch</a:t>
            </a:r>
            <a:r>
              <a:rPr lang="fr-FR" dirty="0" smtClean="0"/>
              <a:t> </a:t>
            </a:r>
            <a:r>
              <a:rPr lang="fr-FR" dirty="0" err="1" smtClean="0"/>
              <a:t>exploded</a:t>
            </a:r>
            <a:r>
              <a:rPr lang="fr-FR" dirty="0" smtClean="0"/>
              <a:t> on </a:t>
            </a:r>
            <a:r>
              <a:rPr lang="fr-FR" dirty="0" err="1" smtClean="0"/>
              <a:t>his</a:t>
            </a:r>
            <a:r>
              <a:rPr lang="fr-FR" dirty="0" smtClean="0"/>
              <a:t> </a:t>
            </a:r>
            <a:r>
              <a:rPr lang="fr-FR" dirty="0" err="1" smtClean="0"/>
              <a:t>leg</a:t>
            </a:r>
            <a:r>
              <a:rPr lang="fr-FR" dirty="0" smtClean="0"/>
              <a:t>. </a:t>
            </a:r>
          </a:p>
          <a:p>
            <a:r>
              <a:rPr lang="fr-FR" dirty="0" err="1" smtClean="0"/>
              <a:t>Later</a:t>
            </a:r>
            <a:r>
              <a:rPr lang="fr-FR" dirty="0" smtClean="0"/>
              <a:t> </a:t>
            </a:r>
            <a:r>
              <a:rPr lang="fr-FR" dirty="0" err="1" smtClean="0"/>
              <a:t>explored</a:t>
            </a:r>
            <a:r>
              <a:rPr lang="fr-FR" baseline="0" dirty="0" smtClean="0"/>
              <a:t> New </a:t>
            </a:r>
            <a:r>
              <a:rPr lang="fr-FR" baseline="0" dirty="0" err="1" smtClean="0"/>
              <a:t>England</a:t>
            </a:r>
            <a:r>
              <a:rPr lang="fr-FR" baseline="0" dirty="0" smtClean="0"/>
              <a:t> for the English</a:t>
            </a:r>
            <a:endParaRPr lang="fr-FR" dirty="0"/>
          </a:p>
        </p:txBody>
      </p:sp>
      <p:sp>
        <p:nvSpPr>
          <p:cNvPr id="4" name="Slide Number Placeholder 3"/>
          <p:cNvSpPr>
            <a:spLocks noGrp="1"/>
          </p:cNvSpPr>
          <p:nvPr>
            <p:ph type="sldNum" sz="quarter" idx="10"/>
          </p:nvPr>
        </p:nvSpPr>
        <p:spPr/>
        <p:txBody>
          <a:bodyPr/>
          <a:lstStyle/>
          <a:p>
            <a:fld id="{E40E1597-31CF-4E44-867B-D538B15EBE2D}" type="slidenum">
              <a:rPr lang="fr-FR" smtClean="0">
                <a:solidFill>
                  <a:prstClr val="black"/>
                </a:solidFill>
              </a:rPr>
              <a:pPr/>
              <a:t>12</a:t>
            </a:fld>
            <a:endParaRPr lang="fr-FR">
              <a:solidFill>
                <a:prstClr val="black"/>
              </a:solidFill>
            </a:endParaRPr>
          </a:p>
        </p:txBody>
      </p:sp>
    </p:spTree>
    <p:extLst>
      <p:ext uri="{BB962C8B-B14F-4D97-AF65-F5344CB8AC3E}">
        <p14:creationId xmlns:p14="http://schemas.microsoft.com/office/powerpoint/2010/main" val="2903491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74394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689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980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16075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6021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44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0625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241318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965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635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0345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jamestown0001"/>
          <p:cNvPicPr>
            <a:picLocks noChangeAspect="1" noChangeArrowheads="1"/>
          </p:cNvPicPr>
          <p:nvPr userDrawn="1"/>
        </p:nvPicPr>
        <p:blipFill>
          <a:blip r:embed="rId13">
            <a:lum bright="18000"/>
            <a:extLst>
              <a:ext uri="{28A0092B-C50C-407E-A947-70E740481C1C}">
                <a14:useLocalDpi xmlns:a14="http://schemas.microsoft.com/office/drawing/2010/main" val="0"/>
              </a:ext>
            </a:extLst>
          </a:blip>
          <a:srcRect l="10811" r="15610" b="2000"/>
          <a:stretch>
            <a:fillRect/>
          </a:stretch>
        </p:blipFill>
        <p:spPr bwMode="auto">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8"/>
          <p:cNvSpPr>
            <a:spLocks noChangeShapeType="1"/>
          </p:cNvSpPr>
          <p:nvPr userDrawn="1"/>
        </p:nvSpPr>
        <p:spPr bwMode="auto">
          <a:xfrm>
            <a:off x="1600200" y="0"/>
            <a:ext cx="0" cy="6858000"/>
          </a:xfrm>
          <a:prstGeom prst="line">
            <a:avLst/>
          </a:prstGeom>
          <a:noFill/>
          <a:ln w="28575">
            <a:solidFill>
              <a:srgbClr val="003192"/>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a:solidFill>
                <a:srgbClr val="000000"/>
              </a:solidFill>
            </a:endParaRPr>
          </a:p>
        </p:txBody>
      </p:sp>
    </p:spTree>
    <p:extLst>
      <p:ext uri="{BB962C8B-B14F-4D97-AF65-F5344CB8AC3E}">
        <p14:creationId xmlns:p14="http://schemas.microsoft.com/office/powerpoint/2010/main" val="8350217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dirty="0" smtClean="0">
                <a:solidFill>
                  <a:srgbClr val="002060"/>
                </a:solidFill>
              </a:rPr>
              <a:t>Class Notes in CP US1</a:t>
            </a:r>
            <a:endParaRPr lang="fr-FR" dirty="0">
              <a:solidFill>
                <a:srgbClr val="002060"/>
              </a:solidFill>
            </a:endParaRPr>
          </a:p>
        </p:txBody>
      </p:sp>
      <p:sp>
        <p:nvSpPr>
          <p:cNvPr id="3" name="Content Placeholder 2"/>
          <p:cNvSpPr>
            <a:spLocks noGrp="1"/>
          </p:cNvSpPr>
          <p:nvPr>
            <p:ph idx="1"/>
          </p:nvPr>
        </p:nvSpPr>
        <p:spPr>
          <a:xfrm>
            <a:off x="1981200" y="1143000"/>
            <a:ext cx="6629400" cy="4525963"/>
          </a:xfrm>
        </p:spPr>
        <p:txBody>
          <a:bodyPr/>
          <a:lstStyle/>
          <a:p>
            <a:r>
              <a:rPr lang="en-US" dirty="0" smtClean="0">
                <a:solidFill>
                  <a:srgbClr val="002060"/>
                </a:solidFill>
              </a:rPr>
              <a:t>Anything written in </a:t>
            </a:r>
            <a:r>
              <a:rPr lang="en-US" dirty="0" smtClean="0">
                <a:solidFill>
                  <a:srgbClr val="00B050"/>
                </a:solidFill>
              </a:rPr>
              <a:t>green</a:t>
            </a:r>
            <a:r>
              <a:rPr lang="en-US" dirty="0" smtClean="0">
                <a:solidFill>
                  <a:srgbClr val="002060"/>
                </a:solidFill>
              </a:rPr>
              <a:t> is important and you should copy it into your notebook. </a:t>
            </a:r>
          </a:p>
          <a:p>
            <a:r>
              <a:rPr lang="en-US" dirty="0" smtClean="0">
                <a:solidFill>
                  <a:srgbClr val="002060"/>
                </a:solidFill>
              </a:rPr>
              <a:t>Anything written in </a:t>
            </a:r>
            <a:r>
              <a:rPr lang="en-US" dirty="0" smtClean="0">
                <a:solidFill>
                  <a:srgbClr val="FF0000"/>
                </a:solidFill>
              </a:rPr>
              <a:t>red</a:t>
            </a:r>
            <a:r>
              <a:rPr lang="en-US" dirty="0" smtClean="0">
                <a:solidFill>
                  <a:srgbClr val="002060"/>
                </a:solidFill>
              </a:rPr>
              <a:t> is also important, but you don’t need to write it down. These are often quotes or questions. We will talk about them. </a:t>
            </a:r>
          </a:p>
          <a:p>
            <a:endParaRPr lang="fr-FR" dirty="0"/>
          </a:p>
        </p:txBody>
      </p:sp>
    </p:spTree>
    <p:extLst>
      <p:ext uri="{BB962C8B-B14F-4D97-AF65-F5344CB8AC3E}">
        <p14:creationId xmlns:p14="http://schemas.microsoft.com/office/powerpoint/2010/main" val="1057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1752600" y="228600"/>
            <a:ext cx="7315200" cy="70802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000" b="1" dirty="0">
                <a:solidFill>
                  <a:srgbClr val="00B050"/>
                </a:solidFill>
                <a:effectLst>
                  <a:outerShdw blurRad="38100" dist="38100" dir="2700000" algn="tl">
                    <a:srgbClr val="C0C0C0"/>
                  </a:outerShdw>
                </a:effectLst>
                <a:latin typeface="Lucida Calligraphy" pitchFamily="66" charset="0"/>
              </a:rPr>
              <a:t>Powhatan Confederacy</a:t>
            </a:r>
          </a:p>
        </p:txBody>
      </p:sp>
      <p:pic>
        <p:nvPicPr>
          <p:cNvPr id="16387" name="Picture 4" descr="Powhatan_john_smith_map"/>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6123432" y="2529263"/>
            <a:ext cx="2743200" cy="396140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0661" name="Text Box 5"/>
          <p:cNvSpPr txBox="1">
            <a:spLocks noChangeArrowheads="1"/>
          </p:cNvSpPr>
          <p:nvPr/>
        </p:nvSpPr>
        <p:spPr bwMode="auto">
          <a:xfrm>
            <a:off x="1295400" y="1092875"/>
            <a:ext cx="7571232" cy="1384995"/>
          </a:xfrm>
          <a:prstGeom prst="rect">
            <a:avLst/>
          </a:prstGeom>
          <a:noFill/>
          <a:ln w="12700">
            <a:noFill/>
            <a:miter lim="800000"/>
            <a:headEnd/>
            <a:tailEnd/>
          </a:ln>
          <a:effectLst/>
        </p:spPr>
        <p:txBody>
          <a:bodyPr wrap="square">
            <a:spAutoFit/>
          </a:bodyPr>
          <a:lstStyle/>
          <a:p>
            <a:pPr marL="854075" lvl="1" fontAlgn="base">
              <a:spcBef>
                <a:spcPct val="50000"/>
              </a:spcBef>
              <a:spcAft>
                <a:spcPct val="0"/>
              </a:spcAft>
              <a:buClr>
                <a:srgbClr val="C82600"/>
              </a:buClr>
              <a:defRPr/>
            </a:pPr>
            <a:r>
              <a:rPr lang="en-US" sz="2800" b="1" dirty="0" smtClean="0">
                <a:solidFill>
                  <a:srgbClr val="00B050"/>
                </a:solidFill>
                <a:latin typeface="Comic Sans MS" pitchFamily="66" charset="0"/>
              </a:rPr>
              <a:t>Led by Chief Powhatan, dominated the Chesapeake. Initially saw the English as potential allies. </a:t>
            </a:r>
            <a:endParaRPr lang="en-US" sz="2800" b="1" dirty="0">
              <a:solidFill>
                <a:srgbClr val="00B050"/>
              </a:solidFill>
              <a:latin typeface="Comic Sans MS" pitchFamily="66" charset="0"/>
            </a:endParaRPr>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9550" y="2740523"/>
            <a:ext cx="4218433" cy="3538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1826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0661">
                                            <p:txEl>
                                              <p:pRg st="0" end="0"/>
                                            </p:txEl>
                                          </p:spTgt>
                                        </p:tgtEl>
                                        <p:attrNameLst>
                                          <p:attrName>style.visibility</p:attrName>
                                        </p:attrNameLst>
                                      </p:cBhvr>
                                      <p:to>
                                        <p:strVal val="visible"/>
                                      </p:to>
                                    </p:set>
                                    <p:animEffect transition="in" filter="fade">
                                      <p:cBhvr>
                                        <p:cTn id="7" dur="1000"/>
                                        <p:tgtEl>
                                          <p:spTgt spid="706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1645920" y="1295400"/>
            <a:ext cx="7315200" cy="2092881"/>
          </a:xfrm>
          <a:prstGeom prst="rect">
            <a:avLst/>
          </a:prstGeom>
          <a:noFill/>
          <a:ln w="12700">
            <a:noFill/>
            <a:miter lim="800000"/>
            <a:headEnd/>
            <a:tailEnd/>
          </a:ln>
          <a:effectLst/>
        </p:spPr>
        <p:txBody>
          <a:bodyPr wrap="square">
            <a:spAutoFit/>
          </a:bodyPr>
          <a:lstStyle/>
          <a:p>
            <a:pPr marL="579438"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rPr>
              <a:t>First Anglo-Powhatan War, 1610-1614</a:t>
            </a:r>
            <a:endParaRPr lang="en-US" sz="2600" b="1" dirty="0">
              <a:solidFill>
                <a:srgbClr val="00B050"/>
              </a:solidFill>
              <a:latin typeface="Comic Sans MS" pitchFamily="66" charset="0"/>
            </a:endParaRPr>
          </a:p>
          <a:p>
            <a:pPr marL="1036638" lvl="1"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rPr>
              <a:t>Cultural misunderstandings </a:t>
            </a:r>
            <a:r>
              <a:rPr lang="en-US" sz="2600" b="1" dirty="0" smtClean="0">
                <a:solidFill>
                  <a:srgbClr val="FF0000"/>
                </a:solidFill>
                <a:latin typeface="Comic Sans MS" pitchFamily="66" charset="0"/>
              </a:rPr>
              <a:t>(i.e. story about Pocahontas and John Smith). </a:t>
            </a:r>
          </a:p>
          <a:p>
            <a:pPr marL="1036638" lvl="1" indent="-579438" fontAlgn="base">
              <a:spcBef>
                <a:spcPct val="50000"/>
              </a:spcBef>
              <a:spcAft>
                <a:spcPct val="0"/>
              </a:spcAft>
              <a:buBlip>
                <a:blip r:embed="rId3"/>
              </a:buBlip>
              <a:defRPr/>
            </a:pPr>
            <a:r>
              <a:rPr lang="en-US" sz="2600" b="1" dirty="0">
                <a:solidFill>
                  <a:srgbClr val="00B050"/>
                </a:solidFill>
                <a:latin typeface="Comic Sans MS" pitchFamily="66" charset="0"/>
              </a:rPr>
              <a:t>English </a:t>
            </a:r>
            <a:r>
              <a:rPr lang="en-US" sz="2600" b="1" dirty="0" smtClean="0">
                <a:solidFill>
                  <a:srgbClr val="00B050"/>
                </a:solidFill>
                <a:latin typeface="Comic Sans MS" pitchFamily="66" charset="0"/>
              </a:rPr>
              <a:t>raided Powhatan </a:t>
            </a:r>
            <a:r>
              <a:rPr lang="en-US" sz="2600" b="1" dirty="0">
                <a:solidFill>
                  <a:srgbClr val="00B050"/>
                </a:solidFill>
                <a:latin typeface="Comic Sans MS" pitchFamily="66" charset="0"/>
              </a:rPr>
              <a:t>supplies </a:t>
            </a:r>
            <a:endParaRPr lang="en-US" sz="2600" b="1" dirty="0" smtClean="0">
              <a:solidFill>
                <a:srgbClr val="FF0000"/>
              </a:solidFill>
              <a:latin typeface="Comic Sans MS" pitchFamily="66" charset="0"/>
            </a:endParaRPr>
          </a:p>
        </p:txBody>
      </p:sp>
      <p:sp>
        <p:nvSpPr>
          <p:cNvPr id="118787" name="Text Box 3"/>
          <p:cNvSpPr txBox="1">
            <a:spLocks noChangeArrowheads="1"/>
          </p:cNvSpPr>
          <p:nvPr/>
        </p:nvSpPr>
        <p:spPr bwMode="auto">
          <a:xfrm>
            <a:off x="1828800" y="228600"/>
            <a:ext cx="7162800" cy="661720"/>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3700" b="1" dirty="0" smtClean="0">
                <a:solidFill>
                  <a:srgbClr val="00B050"/>
                </a:solidFill>
                <a:effectLst>
                  <a:outerShdw blurRad="38100" dist="38100" dir="2700000" algn="tl">
                    <a:srgbClr val="C0C0C0"/>
                  </a:outerShdw>
                </a:effectLst>
                <a:latin typeface="Lucida Calligraphy" pitchFamily="66" charset="0"/>
              </a:rPr>
              <a:t>Alliance Failed</a:t>
            </a:r>
            <a:endParaRPr lang="en-US" sz="3700" b="1" dirty="0">
              <a:solidFill>
                <a:srgbClr val="00B050"/>
              </a:solidFill>
              <a:effectLst>
                <a:outerShdw blurRad="38100" dist="38100" dir="2700000" algn="tl">
                  <a:srgbClr val="C0C0C0"/>
                </a:outerShdw>
              </a:effectLst>
              <a:latin typeface="Lucida Calligraphy" pitchFamily="66" charset="0"/>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3629882"/>
            <a:ext cx="4114800" cy="2834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038287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87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1691" y="1447800"/>
            <a:ext cx="7010400" cy="4525963"/>
          </a:xfrm>
        </p:spPr>
        <p:txBody>
          <a:bodyPr/>
          <a:lstStyle/>
          <a:p>
            <a:r>
              <a:rPr lang="en-US" sz="2800" b="1" dirty="0">
                <a:solidFill>
                  <a:srgbClr val="00B050"/>
                </a:solidFill>
                <a:latin typeface="Comic Sans MS" pitchFamily="66" charset="0"/>
              </a:rPr>
              <a:t>2/3rds of colonists died due to lack of food and wars with the Powhatan. </a:t>
            </a:r>
            <a:r>
              <a:rPr lang="en-US" sz="2800" b="1" dirty="0">
                <a:solidFill>
                  <a:srgbClr val="FF0000"/>
                </a:solidFill>
                <a:latin typeface="Comic Sans MS" pitchFamily="66" charset="0"/>
              </a:rPr>
              <a:t>A 7 year drought made supplies scarce for everyone in the region. Smith had returned to England in 1609 after a gunpowder accident. </a:t>
            </a:r>
          </a:p>
          <a:p>
            <a:endParaRPr lang="fr-FR"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267200"/>
            <a:ext cx="4028183" cy="2282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3"/>
          <p:cNvSpPr txBox="1">
            <a:spLocks noChangeArrowheads="1"/>
          </p:cNvSpPr>
          <p:nvPr/>
        </p:nvSpPr>
        <p:spPr bwMode="auto">
          <a:xfrm>
            <a:off x="2286000" y="256030"/>
            <a:ext cx="6160008" cy="1200329"/>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fontAlgn="base">
              <a:spcBef>
                <a:spcPct val="50000"/>
              </a:spcBef>
              <a:spcAft>
                <a:spcPct val="0"/>
              </a:spcAft>
              <a:defRPr/>
            </a:pPr>
            <a:r>
              <a:rPr lang="en-US" sz="3600" b="1" dirty="0" smtClean="0">
                <a:solidFill>
                  <a:srgbClr val="00B050"/>
                </a:solidFill>
                <a:effectLst>
                  <a:outerShdw blurRad="38100" dist="38100" dir="2700000" algn="tl">
                    <a:srgbClr val="C0C0C0"/>
                  </a:outerShdw>
                </a:effectLst>
                <a:latin typeface="Lucida Calligraphy" pitchFamily="66" charset="0"/>
              </a:rPr>
              <a:t>The Starving Time, 1609-1610</a:t>
            </a:r>
            <a:endParaRPr lang="en-US" sz="3600" b="1" dirty="0">
              <a:solidFill>
                <a:srgbClr val="00B050"/>
              </a:solidFill>
              <a:effectLst>
                <a:outerShdw blurRad="38100" dist="38100" dir="2700000" algn="tl">
                  <a:srgbClr val="C0C0C0"/>
                </a:outerShdw>
              </a:effectLst>
              <a:latin typeface="Lucida Calligraphy" pitchFamily="66" charset="0"/>
            </a:endParaRPr>
          </a:p>
        </p:txBody>
      </p:sp>
    </p:spTree>
    <p:extLst>
      <p:ext uri="{BB962C8B-B14F-4D97-AF65-F5344CB8AC3E}">
        <p14:creationId xmlns:p14="http://schemas.microsoft.com/office/powerpoint/2010/main" val="988590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304800"/>
            <a:ext cx="7010400" cy="4525963"/>
          </a:xfrm>
        </p:spPr>
        <p:txBody>
          <a:bodyPr/>
          <a:lstStyle/>
          <a:p>
            <a:r>
              <a:rPr lang="en-US" b="1" dirty="0">
                <a:solidFill>
                  <a:srgbClr val="FF0000"/>
                </a:solidFill>
                <a:latin typeface="Comic Sans MS" pitchFamily="66" charset="0"/>
              </a:rPr>
              <a:t>Due to their “</a:t>
            </a:r>
            <a:r>
              <a:rPr lang="en-US" b="1" dirty="0" err="1">
                <a:solidFill>
                  <a:srgbClr val="FF0000"/>
                </a:solidFill>
                <a:latin typeface="Comic Sans MS" pitchFamily="66" charset="0"/>
              </a:rPr>
              <a:t>crewell</a:t>
            </a:r>
            <a:r>
              <a:rPr lang="en-US" b="1" dirty="0">
                <a:solidFill>
                  <a:srgbClr val="FF0000"/>
                </a:solidFill>
                <a:latin typeface="Comic Sans MS" pitchFamily="66" charset="0"/>
              </a:rPr>
              <a:t> hunger,” the settlers entered the woods to “</a:t>
            </a:r>
            <a:r>
              <a:rPr lang="en-US" b="1" dirty="0" err="1">
                <a:solidFill>
                  <a:srgbClr val="FF0000"/>
                </a:solidFill>
                <a:latin typeface="Comic Sans MS" pitchFamily="66" charset="0"/>
              </a:rPr>
              <a:t>digge</a:t>
            </a:r>
            <a:r>
              <a:rPr lang="en-US" b="1" dirty="0">
                <a:solidFill>
                  <a:srgbClr val="FF0000"/>
                </a:solidFill>
                <a:latin typeface="Comic Sans MS" pitchFamily="66" charset="0"/>
              </a:rPr>
              <a:t> the </a:t>
            </a:r>
            <a:r>
              <a:rPr lang="en-US" b="1" dirty="0" err="1">
                <a:solidFill>
                  <a:srgbClr val="FF0000"/>
                </a:solidFill>
                <a:latin typeface="Comic Sans MS" pitchFamily="66" charset="0"/>
              </a:rPr>
              <a:t>earthe</a:t>
            </a:r>
            <a:r>
              <a:rPr lang="en-US" b="1" dirty="0">
                <a:solidFill>
                  <a:srgbClr val="FF0000"/>
                </a:solidFill>
                <a:latin typeface="Comic Sans MS" pitchFamily="66" charset="0"/>
              </a:rPr>
              <a:t> for </a:t>
            </a:r>
            <a:r>
              <a:rPr lang="en-US" b="1" dirty="0" err="1">
                <a:solidFill>
                  <a:srgbClr val="FF0000"/>
                </a:solidFill>
                <a:latin typeface="Comic Sans MS" pitchFamily="66" charset="0"/>
              </a:rPr>
              <a:t>wylde</a:t>
            </a:r>
            <a:r>
              <a:rPr lang="en-US" b="1" dirty="0">
                <a:solidFill>
                  <a:srgbClr val="FF0000"/>
                </a:solidFill>
                <a:latin typeface="Comic Sans MS" pitchFamily="66" charset="0"/>
              </a:rPr>
              <a:t> and </a:t>
            </a:r>
            <a:r>
              <a:rPr lang="en-US" b="1" dirty="0" err="1">
                <a:solidFill>
                  <a:srgbClr val="FF0000"/>
                </a:solidFill>
                <a:latin typeface="Comic Sans MS" pitchFamily="66" charset="0"/>
              </a:rPr>
              <a:t>unknowne</a:t>
            </a:r>
            <a:r>
              <a:rPr lang="en-US" b="1" dirty="0">
                <a:solidFill>
                  <a:srgbClr val="FF0000"/>
                </a:solidFill>
                <a:latin typeface="Comic Sans MS" pitchFamily="66" charset="0"/>
              </a:rPr>
              <a:t> </a:t>
            </a:r>
            <a:r>
              <a:rPr lang="en-US" b="1" dirty="0" err="1">
                <a:solidFill>
                  <a:srgbClr val="FF0000"/>
                </a:solidFill>
                <a:latin typeface="Comic Sans MS" pitchFamily="66" charset="0"/>
              </a:rPr>
              <a:t>Rootes</a:t>
            </a:r>
            <a:r>
              <a:rPr lang="en-US" b="1" dirty="0">
                <a:solidFill>
                  <a:srgbClr val="FF0000"/>
                </a:solidFill>
                <a:latin typeface="Comic Sans MS" pitchFamily="66" charset="0"/>
              </a:rPr>
              <a:t>,” but “</a:t>
            </a:r>
            <a:r>
              <a:rPr lang="en-US" b="1" dirty="0" err="1">
                <a:solidFill>
                  <a:srgbClr val="FF0000"/>
                </a:solidFill>
                <a:latin typeface="Comic Sans MS" pitchFamily="66" charset="0"/>
              </a:rPr>
              <a:t>weare</a:t>
            </a:r>
            <a:r>
              <a:rPr lang="en-US" b="1" dirty="0">
                <a:solidFill>
                  <a:srgbClr val="FF0000"/>
                </a:solidFill>
                <a:latin typeface="Comic Sans MS" pitchFamily="66" charset="0"/>
              </a:rPr>
              <a:t> </a:t>
            </a:r>
            <a:r>
              <a:rPr lang="en-US" b="1" dirty="0" err="1">
                <a:solidFill>
                  <a:srgbClr val="FF0000"/>
                </a:solidFill>
                <a:latin typeface="Comic Sans MS" pitchFamily="66" charset="0"/>
              </a:rPr>
              <a:t>Cutt</a:t>
            </a:r>
            <a:r>
              <a:rPr lang="en-US" b="1" dirty="0">
                <a:solidFill>
                  <a:srgbClr val="FF0000"/>
                </a:solidFill>
                <a:latin typeface="Comic Sans MS" pitchFamily="66" charset="0"/>
              </a:rPr>
              <a:t> off and </a:t>
            </a:r>
            <a:r>
              <a:rPr lang="en-US" b="1" dirty="0" err="1">
                <a:solidFill>
                  <a:srgbClr val="FF0000"/>
                </a:solidFill>
                <a:latin typeface="Comic Sans MS" pitchFamily="66" charset="0"/>
              </a:rPr>
              <a:t>slayne</a:t>
            </a:r>
            <a:r>
              <a:rPr lang="en-US" b="1" dirty="0">
                <a:solidFill>
                  <a:srgbClr val="FF0000"/>
                </a:solidFill>
                <a:latin typeface="Comic Sans MS" pitchFamily="66" charset="0"/>
              </a:rPr>
              <a:t> by the Savages.” Then, desperate settlers dug up “dead corpses </a:t>
            </a:r>
            <a:r>
              <a:rPr lang="en-US" b="1" dirty="0" err="1">
                <a:solidFill>
                  <a:srgbClr val="FF0000"/>
                </a:solidFill>
                <a:latin typeface="Comic Sans MS" pitchFamily="66" charset="0"/>
              </a:rPr>
              <a:t>outt</a:t>
            </a:r>
            <a:r>
              <a:rPr lang="en-US" b="1" dirty="0">
                <a:solidFill>
                  <a:srgbClr val="FF0000"/>
                </a:solidFill>
                <a:latin typeface="Comic Sans MS" pitchFamily="66" charset="0"/>
              </a:rPr>
              <a:t> of </a:t>
            </a:r>
            <a:r>
              <a:rPr lang="en-US" b="1" dirty="0" smtClean="0">
                <a:solidFill>
                  <a:srgbClr val="FF0000"/>
                </a:solidFill>
                <a:latin typeface="Comic Sans MS" pitchFamily="66" charset="0"/>
              </a:rPr>
              <a:t>graves” to </a:t>
            </a:r>
            <a:r>
              <a:rPr lang="en-US" b="1" dirty="0">
                <a:solidFill>
                  <a:srgbClr val="FF0000"/>
                </a:solidFill>
                <a:latin typeface="Comic Sans MS" pitchFamily="66" charset="0"/>
              </a:rPr>
              <a:t>eat them, and others </a:t>
            </a:r>
            <a:r>
              <a:rPr lang="en-US" b="1" dirty="0" smtClean="0">
                <a:solidFill>
                  <a:srgbClr val="FF0000"/>
                </a:solidFill>
                <a:latin typeface="Comic Sans MS" pitchFamily="66" charset="0"/>
              </a:rPr>
              <a:t>“</a:t>
            </a:r>
            <a:r>
              <a:rPr lang="en-US" b="1" dirty="0">
                <a:solidFill>
                  <a:srgbClr val="FF0000"/>
                </a:solidFill>
                <a:latin typeface="Comic Sans MS" pitchFamily="66" charset="0"/>
              </a:rPr>
              <a:t>licked </a:t>
            </a:r>
            <a:r>
              <a:rPr lang="en-US" b="1" dirty="0" err="1">
                <a:solidFill>
                  <a:srgbClr val="FF0000"/>
                </a:solidFill>
                <a:latin typeface="Comic Sans MS" pitchFamily="66" charset="0"/>
              </a:rPr>
              <a:t>upp</a:t>
            </a:r>
            <a:r>
              <a:rPr lang="en-US" b="1" dirty="0">
                <a:solidFill>
                  <a:srgbClr val="FF0000"/>
                </a:solidFill>
                <a:latin typeface="Comic Sans MS" pitchFamily="66" charset="0"/>
              </a:rPr>
              <a:t> the </a:t>
            </a:r>
            <a:r>
              <a:rPr lang="en-US" b="1" dirty="0" err="1">
                <a:solidFill>
                  <a:srgbClr val="FF0000"/>
                </a:solidFill>
                <a:latin typeface="Comic Sans MS" pitchFamily="66" charset="0"/>
              </a:rPr>
              <a:t>Bloode</a:t>
            </a:r>
            <a:r>
              <a:rPr lang="en-US" b="1" dirty="0">
                <a:solidFill>
                  <a:srgbClr val="FF0000"/>
                </a:solidFill>
                <a:latin typeface="Comic Sans MS" pitchFamily="66" charset="0"/>
              </a:rPr>
              <a:t> </a:t>
            </a:r>
            <a:r>
              <a:rPr lang="en-US" b="1" dirty="0" smtClean="0">
                <a:solidFill>
                  <a:srgbClr val="FF0000"/>
                </a:solidFill>
                <a:latin typeface="Comic Sans MS" pitchFamily="66" charset="0"/>
              </a:rPr>
              <a:t>which had </a:t>
            </a:r>
            <a:r>
              <a:rPr lang="en-US" b="1" dirty="0">
                <a:solidFill>
                  <a:srgbClr val="FF0000"/>
                </a:solidFill>
                <a:latin typeface="Comic Sans MS" pitchFamily="66" charset="0"/>
              </a:rPr>
              <a:t>fallen from their </a:t>
            </a:r>
            <a:r>
              <a:rPr lang="en-US" b="1" dirty="0" err="1" smtClean="0">
                <a:solidFill>
                  <a:srgbClr val="FF0000"/>
                </a:solidFill>
                <a:latin typeface="Comic Sans MS" pitchFamily="66" charset="0"/>
              </a:rPr>
              <a:t>weake</a:t>
            </a:r>
            <a:r>
              <a:rPr lang="en-US" b="1" dirty="0" smtClean="0">
                <a:solidFill>
                  <a:srgbClr val="FF0000"/>
                </a:solidFill>
                <a:latin typeface="Comic Sans MS" pitchFamily="66" charset="0"/>
              </a:rPr>
              <a:t> </a:t>
            </a:r>
            <a:r>
              <a:rPr lang="en-US" b="1" dirty="0" err="1" smtClean="0">
                <a:solidFill>
                  <a:srgbClr val="FF0000"/>
                </a:solidFill>
                <a:latin typeface="Comic Sans MS" pitchFamily="66" charset="0"/>
              </a:rPr>
              <a:t>fellowes</a:t>
            </a:r>
            <a:r>
              <a:rPr lang="en-US" b="1" dirty="0">
                <a:solidFill>
                  <a:srgbClr val="FF0000"/>
                </a:solidFill>
                <a:latin typeface="Comic Sans MS" pitchFamily="66" charset="0"/>
              </a:rPr>
              <a:t>.” </a:t>
            </a:r>
            <a:r>
              <a:rPr lang="en-US" b="1" dirty="0" smtClean="0">
                <a:solidFill>
                  <a:srgbClr val="FF0000"/>
                </a:solidFill>
                <a:latin typeface="Comic Sans MS" pitchFamily="66" charset="0"/>
              </a:rPr>
              <a:t/>
            </a:r>
            <a:br>
              <a:rPr lang="en-US" b="1" dirty="0" smtClean="0">
                <a:solidFill>
                  <a:srgbClr val="FF0000"/>
                </a:solidFill>
                <a:latin typeface="Comic Sans MS" pitchFamily="66" charset="0"/>
              </a:rPr>
            </a:br>
            <a:r>
              <a:rPr lang="en-US" b="1" dirty="0" smtClean="0">
                <a:solidFill>
                  <a:srgbClr val="FF0000"/>
                </a:solidFill>
                <a:latin typeface="Comic Sans MS" pitchFamily="66" charset="0"/>
              </a:rPr>
              <a:t>–George </a:t>
            </a:r>
            <a:r>
              <a:rPr lang="en-US" b="1" dirty="0">
                <a:solidFill>
                  <a:srgbClr val="FF0000"/>
                </a:solidFill>
                <a:latin typeface="Comic Sans MS" pitchFamily="66" charset="0"/>
              </a:rPr>
              <a:t>Percy </a:t>
            </a:r>
          </a:p>
          <a:p>
            <a:endParaRPr lang="fr-FR" dirty="0"/>
          </a:p>
        </p:txBody>
      </p:sp>
    </p:spTree>
    <p:extLst>
      <p:ext uri="{BB962C8B-B14F-4D97-AF65-F5344CB8AC3E}">
        <p14:creationId xmlns:p14="http://schemas.microsoft.com/office/powerpoint/2010/main" val="19641236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1856232" y="228600"/>
            <a:ext cx="6858000" cy="707886"/>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000" b="1" dirty="0" smtClean="0">
                <a:solidFill>
                  <a:srgbClr val="00B050"/>
                </a:solidFill>
                <a:effectLst>
                  <a:outerShdw blurRad="38100" dist="38100" dir="2700000" algn="tl">
                    <a:srgbClr val="C0C0C0"/>
                  </a:outerShdw>
                </a:effectLst>
                <a:latin typeface="Lucida Calligraphy" pitchFamily="66" charset="0"/>
              </a:rPr>
              <a:t>1610: Turning Point</a:t>
            </a:r>
            <a:endParaRPr lang="en-US" sz="4000" b="1" dirty="0">
              <a:solidFill>
                <a:srgbClr val="00B050"/>
              </a:solidFill>
              <a:effectLst>
                <a:outerShdw blurRad="38100" dist="38100" dir="2700000" algn="tl">
                  <a:srgbClr val="C0C0C0"/>
                </a:outerShdw>
              </a:effectLst>
              <a:latin typeface="Lucida Calligraphy" pitchFamily="66" charset="0"/>
            </a:endParaRPr>
          </a:p>
        </p:txBody>
      </p:sp>
      <p:sp>
        <p:nvSpPr>
          <p:cNvPr id="3" name="TextBox 2"/>
          <p:cNvSpPr txBox="1"/>
          <p:nvPr/>
        </p:nvSpPr>
        <p:spPr>
          <a:xfrm>
            <a:off x="1850136" y="1073730"/>
            <a:ext cx="7037832" cy="1292662"/>
          </a:xfrm>
          <a:prstGeom prst="rect">
            <a:avLst/>
          </a:prstGeom>
          <a:noFill/>
        </p:spPr>
        <p:txBody>
          <a:bodyPr wrap="square" rtlCol="0">
            <a:spAutoFit/>
          </a:bodyPr>
          <a:lstStyle/>
          <a:p>
            <a:pPr marL="285750" indent="-285750">
              <a:buFont typeface="Arial" panose="020B0604020202020204" pitchFamily="34" charset="0"/>
              <a:buChar char="•"/>
            </a:pPr>
            <a:r>
              <a:rPr lang="en-US" sz="2600" b="1" dirty="0" smtClean="0">
                <a:solidFill>
                  <a:srgbClr val="00B050"/>
                </a:solidFill>
              </a:rPr>
              <a:t>The colonists decided to abandon the colony, but they encountered Lord De La </a:t>
            </a:r>
            <a:r>
              <a:rPr lang="en-US" sz="2600" b="1" dirty="0" err="1" smtClean="0">
                <a:solidFill>
                  <a:srgbClr val="00B050"/>
                </a:solidFill>
              </a:rPr>
              <a:t>Warr</a:t>
            </a:r>
            <a:r>
              <a:rPr lang="en-US" sz="2600" b="1" dirty="0" smtClean="0">
                <a:solidFill>
                  <a:srgbClr val="00B050"/>
                </a:solidFill>
              </a:rPr>
              <a:t> with more supplies as they left. </a:t>
            </a:r>
          </a:p>
        </p:txBody>
      </p:sp>
      <p:pic>
        <p:nvPicPr>
          <p:cNvPr id="6146" name="Picture 2" descr="http://3.bp.blogspot.com/-tmSOW9n3Bvs/UvSvduhJmgI/AAAAAAAAAjM/97OhhdQfcUw/s1600/Lord+Delawar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8168" y="2590800"/>
            <a:ext cx="5001768" cy="353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500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274638"/>
            <a:ext cx="6629400" cy="1143000"/>
          </a:xfrm>
        </p:spPr>
        <p:txBody>
          <a:bodyPr/>
          <a:lstStyle/>
          <a:p>
            <a:r>
              <a:rPr lang="en-US" b="1" dirty="0" smtClean="0">
                <a:solidFill>
                  <a:srgbClr val="FF0000"/>
                </a:solidFill>
              </a:rPr>
              <a:t>Search for a Cash Crop</a:t>
            </a:r>
            <a:endParaRPr lang="fr-FR" b="1" dirty="0">
              <a:solidFill>
                <a:srgbClr val="FF0000"/>
              </a:solidFill>
            </a:endParaRPr>
          </a:p>
        </p:txBody>
      </p:sp>
      <p:sp>
        <p:nvSpPr>
          <p:cNvPr id="3" name="Content Placeholder 2"/>
          <p:cNvSpPr>
            <a:spLocks noGrp="1"/>
          </p:cNvSpPr>
          <p:nvPr>
            <p:ph idx="1"/>
          </p:nvPr>
        </p:nvSpPr>
        <p:spPr>
          <a:xfrm>
            <a:off x="2057400" y="1371600"/>
            <a:ext cx="6705600" cy="4525963"/>
          </a:xfrm>
        </p:spPr>
        <p:txBody>
          <a:bodyPr/>
          <a:lstStyle/>
          <a:p>
            <a:r>
              <a:rPr lang="en-US" b="1" dirty="0">
                <a:solidFill>
                  <a:srgbClr val="FF0000"/>
                </a:solidFill>
              </a:rPr>
              <a:t>The colonists had previously experimented with </a:t>
            </a:r>
            <a:r>
              <a:rPr lang="en-US" b="1" dirty="0" smtClean="0">
                <a:solidFill>
                  <a:srgbClr val="FF0000"/>
                </a:solidFill>
              </a:rPr>
              <a:t>industries like silk</a:t>
            </a:r>
            <a:r>
              <a:rPr lang="en-US" b="1" dirty="0">
                <a:solidFill>
                  <a:srgbClr val="FF0000"/>
                </a:solidFill>
              </a:rPr>
              <a:t>, glass, lumber, sassafras, and tar to try to make money for the Virginia Company. They desperately needed a way to make the colony profitable</a:t>
            </a:r>
            <a:r>
              <a:rPr lang="en-US" b="1" dirty="0" smtClean="0">
                <a:solidFill>
                  <a:srgbClr val="FF0000"/>
                </a:solidFill>
              </a:rPr>
              <a:t>. </a:t>
            </a:r>
            <a:r>
              <a:rPr lang="en-US" b="1" i="1" u="sng" dirty="0" smtClean="0">
                <a:solidFill>
                  <a:srgbClr val="FF0000"/>
                </a:solidFill>
              </a:rPr>
              <a:t>What was the solution? </a:t>
            </a:r>
            <a:endParaRPr lang="fr-FR" b="1" i="1" u="sng" dirty="0">
              <a:solidFill>
                <a:srgbClr val="FF0000"/>
              </a:solidFill>
            </a:endParaRPr>
          </a:p>
          <a:p>
            <a:endParaRPr lang="fr-FR" dirty="0"/>
          </a:p>
        </p:txBody>
      </p:sp>
    </p:spTree>
    <p:extLst>
      <p:ext uri="{BB962C8B-B14F-4D97-AF65-F5344CB8AC3E}">
        <p14:creationId xmlns:p14="http://schemas.microsoft.com/office/powerpoint/2010/main" val="3612003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1600200" y="228600"/>
            <a:ext cx="7467600" cy="1938992"/>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fontAlgn="base">
              <a:spcBef>
                <a:spcPct val="50000"/>
              </a:spcBef>
              <a:spcAft>
                <a:spcPct val="0"/>
              </a:spcAft>
              <a:defRPr/>
            </a:pPr>
            <a:r>
              <a:rPr lang="en-US" sz="4000" b="1" dirty="0" smtClean="0">
                <a:solidFill>
                  <a:srgbClr val="00B050"/>
                </a:solidFill>
                <a:effectLst>
                  <a:outerShdw blurRad="38100" dist="38100" dir="2700000" algn="tl">
                    <a:srgbClr val="C0C0C0"/>
                  </a:outerShdw>
                </a:effectLst>
                <a:latin typeface="Lucida Calligraphy" pitchFamily="66" charset="0"/>
              </a:rPr>
              <a:t>John Rolfe introduced tobacco </a:t>
            </a:r>
            <a:r>
              <a:rPr lang="en-US" sz="4000" b="1" dirty="0" smtClean="0">
                <a:solidFill>
                  <a:srgbClr val="00B050"/>
                </a:solidFill>
                <a:effectLst>
                  <a:outerShdw blurRad="38100" dist="38100" dir="2700000" algn="tl">
                    <a:srgbClr val="C0C0C0"/>
                  </a:outerShdw>
                </a:effectLst>
                <a:latin typeface="Lucida Calligraphy" pitchFamily="66" charset="0"/>
                <a:sym typeface="Wingdings" panose="05000000000000000000" pitchFamily="2" charset="2"/>
              </a:rPr>
              <a:t> </a:t>
            </a:r>
            <a:r>
              <a:rPr lang="en-US" sz="4000" b="1" dirty="0" smtClean="0">
                <a:solidFill>
                  <a:srgbClr val="00B050"/>
                </a:solidFill>
                <a:effectLst>
                  <a:outerShdw blurRad="38100" dist="38100" dir="2700000" algn="tl">
                    <a:srgbClr val="C0C0C0"/>
                  </a:outerShdw>
                </a:effectLst>
                <a:latin typeface="Lucida Calligraphy" pitchFamily="66" charset="0"/>
              </a:rPr>
              <a:t>prosperity  and stability for Virginia</a:t>
            </a:r>
            <a:endParaRPr lang="en-US" sz="4000" b="1" dirty="0">
              <a:solidFill>
                <a:srgbClr val="00B050"/>
              </a:solidFill>
              <a:effectLst>
                <a:outerShdw blurRad="38100" dist="38100" dir="2700000" algn="tl">
                  <a:srgbClr val="C0C0C0"/>
                </a:outerShdw>
              </a:effectLst>
              <a:latin typeface="Lucida Calligraphy" pitchFamily="66" charset="0"/>
            </a:endParaRPr>
          </a:p>
        </p:txBody>
      </p:sp>
      <p:sp>
        <p:nvSpPr>
          <p:cNvPr id="43017" name="Text Box 9"/>
          <p:cNvSpPr txBox="1">
            <a:spLocks noChangeArrowheads="1"/>
          </p:cNvSpPr>
          <p:nvPr/>
        </p:nvSpPr>
        <p:spPr bwMode="auto">
          <a:xfrm>
            <a:off x="5715000" y="3200400"/>
            <a:ext cx="3014472" cy="2062103"/>
          </a:xfrm>
          <a:prstGeom prst="rect">
            <a:avLst/>
          </a:prstGeom>
          <a:noFill/>
          <a:ln w="12700">
            <a:noFill/>
            <a:miter lim="800000"/>
            <a:headEnd/>
            <a:tailEnd/>
          </a:ln>
          <a:effectLst/>
        </p:spPr>
        <p:txBody>
          <a:bodyPr wrap="square">
            <a:spAutoFit/>
          </a:bodyPr>
          <a:lstStyle/>
          <a:p>
            <a:pPr algn="ctr" fontAlgn="base">
              <a:spcBef>
                <a:spcPct val="50000"/>
              </a:spcBef>
              <a:spcAft>
                <a:spcPct val="0"/>
              </a:spcAft>
              <a:defRPr/>
            </a:pPr>
            <a:r>
              <a:rPr lang="en-US" sz="3200" i="1" dirty="0">
                <a:solidFill>
                  <a:srgbClr val="003DB8"/>
                </a:solidFill>
                <a:effectLst>
                  <a:outerShdw blurRad="38100" dist="38100" dir="2700000" algn="tl">
                    <a:srgbClr val="C0C0C0"/>
                  </a:outerShdw>
                </a:effectLst>
                <a:latin typeface="Comic Sans MS" pitchFamily="66" charset="0"/>
              </a:rPr>
              <a:t>Virginia’s </a:t>
            </a:r>
            <a:r>
              <a:rPr lang="en-US" sz="3200" i="1" dirty="0">
                <a:solidFill>
                  <a:srgbClr val="FFCC00"/>
                </a:solidFill>
                <a:effectLst>
                  <a:outerShdw blurRad="38100" dist="38100" dir="2700000" algn="tl">
                    <a:srgbClr val="C0C0C0"/>
                  </a:outerShdw>
                </a:effectLst>
                <a:latin typeface="Comic Sans MS" pitchFamily="66" charset="0"/>
              </a:rPr>
              <a:t>gold </a:t>
            </a:r>
            <a:r>
              <a:rPr lang="en-US" sz="3200" i="1" dirty="0">
                <a:solidFill>
                  <a:srgbClr val="003DB8"/>
                </a:solidFill>
                <a:effectLst>
                  <a:outerShdw blurRad="38100" dist="38100" dir="2700000" algn="tl">
                    <a:srgbClr val="C0C0C0"/>
                  </a:outerShdw>
                </a:effectLst>
                <a:latin typeface="Comic Sans MS" pitchFamily="66" charset="0"/>
              </a:rPr>
              <a:t>and </a:t>
            </a:r>
            <a:r>
              <a:rPr lang="en-US" sz="3200" i="1" dirty="0">
                <a:solidFill>
                  <a:srgbClr val="CFCFCF"/>
                </a:solidFill>
                <a:effectLst>
                  <a:outerShdw blurRad="38100" dist="38100" dir="2700000" algn="tl">
                    <a:srgbClr val="C0C0C0"/>
                  </a:outerShdw>
                </a:effectLst>
                <a:latin typeface="Comic Sans MS" pitchFamily="66" charset="0"/>
              </a:rPr>
              <a:t>silver</a:t>
            </a:r>
            <a:r>
              <a:rPr lang="en-US" sz="3200" i="1" dirty="0">
                <a:solidFill>
                  <a:srgbClr val="003DB8"/>
                </a:solidFill>
                <a:effectLst>
                  <a:outerShdw blurRad="38100" dist="38100" dir="2700000" algn="tl">
                    <a:srgbClr val="C0C0C0"/>
                  </a:outerShdw>
                </a:effectLst>
                <a:latin typeface="Comic Sans MS" pitchFamily="66" charset="0"/>
              </a:rPr>
              <a:t>.</a:t>
            </a:r>
            <a:br>
              <a:rPr lang="en-US" sz="3200" i="1" dirty="0">
                <a:solidFill>
                  <a:srgbClr val="003DB8"/>
                </a:solidFill>
                <a:effectLst>
                  <a:outerShdw blurRad="38100" dist="38100" dir="2700000" algn="tl">
                    <a:srgbClr val="C0C0C0"/>
                  </a:outerShdw>
                </a:effectLst>
                <a:latin typeface="Comic Sans MS" pitchFamily="66" charset="0"/>
              </a:rPr>
            </a:br>
            <a:r>
              <a:rPr lang="en-US" sz="3200" dirty="0" smtClean="0">
                <a:solidFill>
                  <a:srgbClr val="000000"/>
                </a:solidFill>
                <a:effectLst>
                  <a:outerShdw blurRad="38100" dist="38100" dir="2700000" algn="tl">
                    <a:srgbClr val="C0C0C0"/>
                  </a:outerShdw>
                </a:effectLst>
                <a:latin typeface="Comic Sans MS" pitchFamily="66" charset="0"/>
              </a:rPr>
              <a:t>John </a:t>
            </a:r>
            <a:r>
              <a:rPr lang="en-US" sz="3200" dirty="0">
                <a:solidFill>
                  <a:srgbClr val="000000"/>
                </a:solidFill>
                <a:effectLst>
                  <a:outerShdw blurRad="38100" dist="38100" dir="2700000" algn="tl">
                    <a:srgbClr val="C0C0C0"/>
                  </a:outerShdw>
                </a:effectLst>
                <a:latin typeface="Comic Sans MS" pitchFamily="66" charset="0"/>
              </a:rPr>
              <a:t>Rolfe, 1612</a:t>
            </a:r>
          </a:p>
        </p:txBody>
      </p:sp>
      <p:pic>
        <p:nvPicPr>
          <p:cNvPr id="10242" name="Picture 2" descr="https://s-media-cache-ak0.pinimg.com/736x/ce/6a/46/ce6a46fa365c1bce1429f17d24a21da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9376" y="2287100"/>
            <a:ext cx="3185624" cy="4504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014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7"/>
                                        </p:tgtEl>
                                        <p:attrNameLst>
                                          <p:attrName>style.visibility</p:attrName>
                                        </p:attrNameLst>
                                      </p:cBhvr>
                                      <p:to>
                                        <p:strVal val="visible"/>
                                      </p:to>
                                    </p:set>
                                    <p:animEffect transition="in" filter="wipe(left)">
                                      <p:cBhvr>
                                        <p:cTn id="7" dur="10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981200" y="365125"/>
            <a:ext cx="6858000" cy="70167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000" b="1" dirty="0" smtClean="0">
                <a:solidFill>
                  <a:srgbClr val="FF0000"/>
                </a:solidFill>
                <a:effectLst>
                  <a:outerShdw blurRad="38100" dist="38100" dir="2700000" algn="tl">
                    <a:srgbClr val="C0C0C0"/>
                  </a:outerShdw>
                </a:effectLst>
                <a:latin typeface="Lucida Calligraphy" pitchFamily="66" charset="0"/>
              </a:rPr>
              <a:t>Success of Tobacco</a:t>
            </a:r>
            <a:endParaRPr lang="en-US" sz="4000" b="1" dirty="0">
              <a:solidFill>
                <a:srgbClr val="FF0000"/>
              </a:solidFill>
              <a:effectLst>
                <a:outerShdw blurRad="38100" dist="38100" dir="2700000" algn="tl">
                  <a:srgbClr val="C0C0C0"/>
                </a:outerShdw>
              </a:effectLst>
              <a:latin typeface="Lucida Calligraphy" pitchFamily="66" charset="0"/>
            </a:endParaRPr>
          </a:p>
        </p:txBody>
      </p:sp>
      <p:sp>
        <p:nvSpPr>
          <p:cNvPr id="61443" name="Text Box 3"/>
          <p:cNvSpPr txBox="1">
            <a:spLocks noChangeArrowheads="1"/>
          </p:cNvSpPr>
          <p:nvPr/>
        </p:nvSpPr>
        <p:spPr bwMode="auto">
          <a:xfrm>
            <a:off x="2209800" y="1219200"/>
            <a:ext cx="6934200" cy="4708525"/>
          </a:xfrm>
          <a:prstGeom prst="rect">
            <a:avLst/>
          </a:prstGeom>
          <a:solidFill>
            <a:schemeClr val="bg1">
              <a:alpha val="14000"/>
            </a:schemeClr>
          </a:solidFill>
          <a:ln w="12700">
            <a:noFill/>
            <a:miter lim="800000"/>
            <a:headEnd/>
            <a:tailEnd/>
          </a:ln>
          <a:effectLst/>
        </p:spPr>
        <p:txBody>
          <a:bodyPr>
            <a:spAutoFit/>
          </a:bodyPr>
          <a:lstStyle/>
          <a:p>
            <a:pPr fontAlgn="base">
              <a:spcBef>
                <a:spcPct val="0"/>
              </a:spcBef>
              <a:spcAft>
                <a:spcPct val="0"/>
              </a:spcAft>
              <a:defRPr/>
            </a:pPr>
            <a:r>
              <a:rPr lang="en-US" sz="2000" dirty="0">
                <a:solidFill>
                  <a:srgbClr val="FF0000"/>
                </a:solidFill>
                <a:effectLst>
                  <a:outerShdw blurRad="38100" dist="38100" dir="2700000" algn="tl">
                    <a:srgbClr val="C0C0C0"/>
                  </a:outerShdw>
                </a:effectLst>
                <a:latin typeface="Comic Sans MS" pitchFamily="66" charset="0"/>
              </a:rPr>
              <a:t>1618</a:t>
            </a:r>
            <a:r>
              <a:rPr lang="en-US" sz="2000" dirty="0">
                <a:solidFill>
                  <a:srgbClr val="FF0000"/>
                </a:solidFill>
                <a:latin typeface="Comic Sans MS" pitchFamily="66" charset="0"/>
              </a:rPr>
              <a:t> — Virginia produces </a:t>
            </a:r>
            <a:r>
              <a:rPr lang="en-US" sz="2000" u="sng" dirty="0">
                <a:solidFill>
                  <a:srgbClr val="FF0000"/>
                </a:solidFill>
                <a:latin typeface="Comic Sans MS" pitchFamily="66" charset="0"/>
              </a:rPr>
              <a:t>20,000 pounds</a:t>
            </a:r>
            <a:r>
              <a:rPr lang="en-US" sz="2000" dirty="0">
                <a:solidFill>
                  <a:srgbClr val="FF0000"/>
                </a:solidFill>
                <a:latin typeface="Comic Sans MS" pitchFamily="66" charset="0"/>
              </a:rPr>
              <a:t> of </a:t>
            </a:r>
            <a:br>
              <a:rPr lang="en-US" sz="2000" dirty="0">
                <a:solidFill>
                  <a:srgbClr val="FF0000"/>
                </a:solidFill>
                <a:latin typeface="Comic Sans MS" pitchFamily="66" charset="0"/>
              </a:rPr>
            </a:br>
            <a:r>
              <a:rPr lang="en-US" sz="2000" dirty="0">
                <a:solidFill>
                  <a:srgbClr val="FF0000"/>
                </a:solidFill>
                <a:latin typeface="Comic Sans MS" pitchFamily="66" charset="0"/>
              </a:rPr>
              <a:t>            tobacco.</a:t>
            </a:r>
            <a:br>
              <a:rPr lang="en-US" sz="2000" dirty="0">
                <a:solidFill>
                  <a:srgbClr val="FF0000"/>
                </a:solidFill>
                <a:latin typeface="Comic Sans MS" pitchFamily="66" charset="0"/>
              </a:rPr>
            </a:br>
            <a:endParaRPr lang="en-US" sz="2000" dirty="0">
              <a:solidFill>
                <a:srgbClr val="FF0000"/>
              </a:solidFill>
              <a:latin typeface="Comic Sans MS" pitchFamily="66" charset="0"/>
            </a:endParaRPr>
          </a:p>
          <a:p>
            <a:pPr fontAlgn="base">
              <a:spcBef>
                <a:spcPct val="0"/>
              </a:spcBef>
              <a:spcAft>
                <a:spcPct val="0"/>
              </a:spcAft>
              <a:defRPr/>
            </a:pPr>
            <a:r>
              <a:rPr lang="en-US" sz="2000" dirty="0">
                <a:solidFill>
                  <a:srgbClr val="FF0000"/>
                </a:solidFill>
                <a:effectLst>
                  <a:outerShdw blurRad="38100" dist="38100" dir="2700000" algn="tl">
                    <a:srgbClr val="C0C0C0"/>
                  </a:outerShdw>
                </a:effectLst>
                <a:latin typeface="Comic Sans MS" pitchFamily="66" charset="0"/>
              </a:rPr>
              <a:t>1622</a:t>
            </a:r>
            <a:r>
              <a:rPr lang="en-US" sz="2000" dirty="0">
                <a:solidFill>
                  <a:srgbClr val="FF0000"/>
                </a:solidFill>
                <a:latin typeface="Comic Sans MS" pitchFamily="66" charset="0"/>
              </a:rPr>
              <a:t> — Despite losing nearly one-third of </a:t>
            </a:r>
            <a:br>
              <a:rPr lang="en-US" sz="2000" dirty="0">
                <a:solidFill>
                  <a:srgbClr val="FF0000"/>
                </a:solidFill>
                <a:latin typeface="Comic Sans MS" pitchFamily="66" charset="0"/>
              </a:rPr>
            </a:br>
            <a:r>
              <a:rPr lang="en-US" sz="2000" dirty="0">
                <a:solidFill>
                  <a:srgbClr val="FF0000"/>
                </a:solidFill>
                <a:latin typeface="Comic Sans MS" pitchFamily="66" charset="0"/>
              </a:rPr>
              <a:t>            its colonists in an Indian attack,</a:t>
            </a:r>
            <a:br>
              <a:rPr lang="en-US" sz="2000" dirty="0">
                <a:solidFill>
                  <a:srgbClr val="FF0000"/>
                </a:solidFill>
                <a:latin typeface="Comic Sans MS" pitchFamily="66" charset="0"/>
              </a:rPr>
            </a:br>
            <a:r>
              <a:rPr lang="en-US" sz="2000" dirty="0">
                <a:solidFill>
                  <a:srgbClr val="FF0000"/>
                </a:solidFill>
                <a:latin typeface="Comic Sans MS" pitchFamily="66" charset="0"/>
              </a:rPr>
              <a:t>            Virginia produces </a:t>
            </a:r>
            <a:r>
              <a:rPr lang="en-US" sz="2000" u="sng" dirty="0">
                <a:solidFill>
                  <a:srgbClr val="FF0000"/>
                </a:solidFill>
                <a:latin typeface="Comic Sans MS" pitchFamily="66" charset="0"/>
              </a:rPr>
              <a:t>60,000 pounds</a:t>
            </a:r>
            <a:r>
              <a:rPr lang="en-US" sz="2000" dirty="0">
                <a:solidFill>
                  <a:srgbClr val="FF0000"/>
                </a:solidFill>
                <a:latin typeface="Comic Sans MS" pitchFamily="66" charset="0"/>
              </a:rPr>
              <a:t> of</a:t>
            </a:r>
            <a:br>
              <a:rPr lang="en-US" sz="2000" dirty="0">
                <a:solidFill>
                  <a:srgbClr val="FF0000"/>
                </a:solidFill>
                <a:latin typeface="Comic Sans MS" pitchFamily="66" charset="0"/>
              </a:rPr>
            </a:br>
            <a:r>
              <a:rPr lang="en-US" sz="2000" dirty="0">
                <a:solidFill>
                  <a:srgbClr val="FF0000"/>
                </a:solidFill>
                <a:latin typeface="Comic Sans MS" pitchFamily="66" charset="0"/>
              </a:rPr>
              <a:t>            tobacco.</a:t>
            </a:r>
            <a:br>
              <a:rPr lang="en-US" sz="2000" dirty="0">
                <a:solidFill>
                  <a:srgbClr val="FF0000"/>
                </a:solidFill>
                <a:latin typeface="Comic Sans MS" pitchFamily="66" charset="0"/>
              </a:rPr>
            </a:br>
            <a:endParaRPr lang="en-US" sz="2000" dirty="0">
              <a:solidFill>
                <a:srgbClr val="FF0000"/>
              </a:solidFill>
              <a:latin typeface="Comic Sans MS" pitchFamily="66" charset="0"/>
            </a:endParaRPr>
          </a:p>
          <a:p>
            <a:pPr fontAlgn="base">
              <a:spcBef>
                <a:spcPct val="0"/>
              </a:spcBef>
              <a:spcAft>
                <a:spcPct val="0"/>
              </a:spcAft>
              <a:defRPr/>
            </a:pPr>
            <a:r>
              <a:rPr lang="en-US" sz="2000" dirty="0">
                <a:solidFill>
                  <a:srgbClr val="FF0000"/>
                </a:solidFill>
                <a:effectLst>
                  <a:outerShdw blurRad="38100" dist="38100" dir="2700000" algn="tl">
                    <a:srgbClr val="C0C0C0"/>
                  </a:outerShdw>
                </a:effectLst>
                <a:latin typeface="Comic Sans MS" pitchFamily="66" charset="0"/>
              </a:rPr>
              <a:t>1627</a:t>
            </a:r>
            <a:r>
              <a:rPr lang="en-US" sz="2000" dirty="0">
                <a:solidFill>
                  <a:srgbClr val="FF0000"/>
                </a:solidFill>
                <a:latin typeface="Comic Sans MS" pitchFamily="66" charset="0"/>
              </a:rPr>
              <a:t> — Virginia produces </a:t>
            </a:r>
            <a:br>
              <a:rPr lang="en-US" sz="2000" dirty="0">
                <a:solidFill>
                  <a:srgbClr val="FF0000"/>
                </a:solidFill>
                <a:latin typeface="Comic Sans MS" pitchFamily="66" charset="0"/>
              </a:rPr>
            </a:br>
            <a:r>
              <a:rPr lang="en-US" sz="2000" dirty="0">
                <a:solidFill>
                  <a:srgbClr val="FF0000"/>
                </a:solidFill>
                <a:latin typeface="Comic Sans MS" pitchFamily="66" charset="0"/>
              </a:rPr>
              <a:t>             </a:t>
            </a:r>
            <a:r>
              <a:rPr lang="en-US" sz="2000" u="sng" dirty="0">
                <a:solidFill>
                  <a:srgbClr val="FF0000"/>
                </a:solidFill>
                <a:latin typeface="Comic Sans MS" pitchFamily="66" charset="0"/>
              </a:rPr>
              <a:t>500,000 pounds</a:t>
            </a:r>
            <a:r>
              <a:rPr lang="en-US" sz="2000" dirty="0">
                <a:solidFill>
                  <a:srgbClr val="FF0000"/>
                </a:solidFill>
                <a:latin typeface="Comic Sans MS" pitchFamily="66" charset="0"/>
              </a:rPr>
              <a:t/>
            </a:r>
            <a:br>
              <a:rPr lang="en-US" sz="2000" dirty="0">
                <a:solidFill>
                  <a:srgbClr val="FF0000"/>
                </a:solidFill>
                <a:latin typeface="Comic Sans MS" pitchFamily="66" charset="0"/>
              </a:rPr>
            </a:br>
            <a:r>
              <a:rPr lang="en-US" sz="2000" dirty="0">
                <a:solidFill>
                  <a:srgbClr val="FF0000"/>
                </a:solidFill>
                <a:latin typeface="Comic Sans MS" pitchFamily="66" charset="0"/>
              </a:rPr>
              <a:t>             of tobacco.</a:t>
            </a:r>
            <a:br>
              <a:rPr lang="en-US" sz="2000" dirty="0">
                <a:solidFill>
                  <a:srgbClr val="FF0000"/>
                </a:solidFill>
                <a:latin typeface="Comic Sans MS" pitchFamily="66" charset="0"/>
              </a:rPr>
            </a:br>
            <a:endParaRPr lang="en-US" sz="2000" dirty="0">
              <a:solidFill>
                <a:srgbClr val="FF0000"/>
              </a:solidFill>
              <a:latin typeface="Comic Sans MS" pitchFamily="66" charset="0"/>
            </a:endParaRPr>
          </a:p>
          <a:p>
            <a:pPr fontAlgn="base">
              <a:spcBef>
                <a:spcPct val="0"/>
              </a:spcBef>
              <a:spcAft>
                <a:spcPct val="0"/>
              </a:spcAft>
              <a:defRPr/>
            </a:pPr>
            <a:r>
              <a:rPr lang="en-US" sz="2000" dirty="0">
                <a:solidFill>
                  <a:srgbClr val="FF0000"/>
                </a:solidFill>
                <a:effectLst>
                  <a:outerShdw blurRad="38100" dist="38100" dir="2700000" algn="tl">
                    <a:srgbClr val="C0C0C0"/>
                  </a:outerShdw>
                </a:effectLst>
                <a:latin typeface="Comic Sans MS" pitchFamily="66" charset="0"/>
              </a:rPr>
              <a:t>1629</a:t>
            </a:r>
            <a:r>
              <a:rPr lang="en-US" sz="2000" dirty="0">
                <a:solidFill>
                  <a:srgbClr val="FF0000"/>
                </a:solidFill>
                <a:latin typeface="Comic Sans MS" pitchFamily="66" charset="0"/>
              </a:rPr>
              <a:t> — Virginia produces </a:t>
            </a:r>
            <a:br>
              <a:rPr lang="en-US" sz="2000" dirty="0">
                <a:solidFill>
                  <a:srgbClr val="FF0000"/>
                </a:solidFill>
                <a:latin typeface="Comic Sans MS" pitchFamily="66" charset="0"/>
              </a:rPr>
            </a:br>
            <a:r>
              <a:rPr lang="en-US" sz="2000" dirty="0">
                <a:solidFill>
                  <a:srgbClr val="FF0000"/>
                </a:solidFill>
                <a:latin typeface="Comic Sans MS" pitchFamily="66" charset="0"/>
              </a:rPr>
              <a:t>             </a:t>
            </a:r>
            <a:r>
              <a:rPr lang="en-US" sz="2000" u="sng" dirty="0">
                <a:solidFill>
                  <a:srgbClr val="FF0000"/>
                </a:solidFill>
                <a:latin typeface="Comic Sans MS" pitchFamily="66" charset="0"/>
              </a:rPr>
              <a:t>1,500,000 pounds</a:t>
            </a:r>
            <a:r>
              <a:rPr lang="en-US" sz="2000" dirty="0">
                <a:solidFill>
                  <a:srgbClr val="FF0000"/>
                </a:solidFill>
                <a:latin typeface="Comic Sans MS" pitchFamily="66" charset="0"/>
              </a:rPr>
              <a:t> </a:t>
            </a:r>
            <a:br>
              <a:rPr lang="en-US" sz="2000" dirty="0">
                <a:solidFill>
                  <a:srgbClr val="FF0000"/>
                </a:solidFill>
                <a:latin typeface="Comic Sans MS" pitchFamily="66" charset="0"/>
              </a:rPr>
            </a:br>
            <a:r>
              <a:rPr lang="en-US" sz="2000" dirty="0">
                <a:solidFill>
                  <a:srgbClr val="FF0000"/>
                </a:solidFill>
                <a:latin typeface="Comic Sans MS" pitchFamily="66" charset="0"/>
              </a:rPr>
              <a:t>             of tobacco.</a:t>
            </a:r>
          </a:p>
        </p:txBody>
      </p:sp>
      <p:pic>
        <p:nvPicPr>
          <p:cNvPr id="30724"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9518" t="7943" r="7977" b="22058"/>
          <a:stretch/>
        </p:blipFill>
        <p:spPr bwMode="auto">
          <a:xfrm>
            <a:off x="6096000" y="3429000"/>
            <a:ext cx="2286000" cy="256032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63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0" y="228600"/>
            <a:ext cx="9144000" cy="646331"/>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fontAlgn="base">
              <a:spcBef>
                <a:spcPct val="50000"/>
              </a:spcBef>
              <a:spcAft>
                <a:spcPct val="0"/>
              </a:spcAft>
              <a:defRPr/>
            </a:pPr>
            <a:r>
              <a:rPr lang="en-US" sz="3600" b="1" dirty="0" smtClean="0">
                <a:solidFill>
                  <a:srgbClr val="00B050"/>
                </a:solidFill>
                <a:effectLst>
                  <a:outerShdw blurRad="38100" dist="38100" dir="2700000" algn="tl">
                    <a:srgbClr val="C0C0C0"/>
                  </a:outerShdw>
                </a:effectLst>
                <a:latin typeface="Lucida Calligraphy" pitchFamily="66" charset="0"/>
              </a:rPr>
              <a:t>Tobacco </a:t>
            </a:r>
            <a:r>
              <a:rPr lang="en-US" sz="3600" b="1" dirty="0" smtClean="0">
                <a:solidFill>
                  <a:srgbClr val="00B050"/>
                </a:solidFill>
                <a:effectLst>
                  <a:outerShdw blurRad="38100" dist="38100" dir="2700000" algn="tl">
                    <a:srgbClr val="C0C0C0"/>
                  </a:outerShdw>
                </a:effectLst>
                <a:latin typeface="Lucida Calligraphy" pitchFamily="66" charset="0"/>
                <a:sym typeface="Wingdings" panose="05000000000000000000" pitchFamily="2" charset="2"/>
              </a:rPr>
              <a:t> </a:t>
            </a:r>
            <a:r>
              <a:rPr lang="en-US" sz="3600" b="1" dirty="0" smtClean="0">
                <a:solidFill>
                  <a:srgbClr val="00B050"/>
                </a:solidFill>
                <a:effectLst>
                  <a:outerShdw blurRad="38100" dist="38100" dir="2700000" algn="tl">
                    <a:srgbClr val="C0C0C0"/>
                  </a:outerShdw>
                </a:effectLst>
                <a:latin typeface="Lucida Calligraphy" pitchFamily="66" charset="0"/>
              </a:rPr>
              <a:t>Demand for Cheap Labor</a:t>
            </a:r>
            <a:endParaRPr lang="en-US" sz="3600" b="1" dirty="0">
              <a:solidFill>
                <a:srgbClr val="00B050"/>
              </a:solidFill>
              <a:effectLst>
                <a:outerShdw blurRad="38100" dist="38100" dir="2700000" algn="tl">
                  <a:srgbClr val="C0C0C0"/>
                </a:outerShdw>
              </a:effectLst>
              <a:latin typeface="Lucida Calligraphy" pitchFamily="66" charset="0"/>
            </a:endParaRPr>
          </a:p>
        </p:txBody>
      </p:sp>
      <p:sp>
        <p:nvSpPr>
          <p:cNvPr id="97283" name="Text Box 3"/>
          <p:cNvSpPr txBox="1">
            <a:spLocks noChangeArrowheads="1"/>
          </p:cNvSpPr>
          <p:nvPr/>
        </p:nvSpPr>
        <p:spPr bwMode="auto">
          <a:xfrm>
            <a:off x="228600" y="1115568"/>
            <a:ext cx="5791200" cy="1692771"/>
          </a:xfrm>
          <a:prstGeom prst="rect">
            <a:avLst/>
          </a:prstGeom>
          <a:noFill/>
          <a:ln w="12700">
            <a:noFill/>
            <a:miter lim="800000"/>
            <a:headEnd/>
            <a:tailEnd/>
          </a:ln>
          <a:effectLst/>
        </p:spPr>
        <p:txBody>
          <a:bodyPr wrap="square">
            <a:spAutoFit/>
          </a:bodyPr>
          <a:lstStyle/>
          <a:p>
            <a:pPr marL="342900" indent="-342900" fontAlgn="base">
              <a:spcBef>
                <a:spcPct val="50000"/>
              </a:spcBef>
              <a:spcAft>
                <a:spcPct val="0"/>
              </a:spcAft>
              <a:buFont typeface="Arial" panose="020B0604020202020204" pitchFamily="34" charset="0"/>
              <a:buChar char="•"/>
              <a:defRPr/>
            </a:pPr>
            <a:r>
              <a:rPr lang="en-US" sz="2600" b="1" u="sng" dirty="0">
                <a:solidFill>
                  <a:srgbClr val="00B050"/>
                </a:solidFill>
                <a:latin typeface="Comic Sans MS" pitchFamily="66" charset="0"/>
              </a:rPr>
              <a:t>Headright </a:t>
            </a:r>
            <a:r>
              <a:rPr lang="en-US" sz="2600" b="1" u="sng" dirty="0" smtClean="0">
                <a:solidFill>
                  <a:srgbClr val="00B050"/>
                </a:solidFill>
                <a:latin typeface="Comic Sans MS" pitchFamily="66" charset="0"/>
              </a:rPr>
              <a:t>System</a:t>
            </a:r>
            <a:r>
              <a:rPr lang="en-US" sz="2600" b="1" dirty="0" smtClean="0">
                <a:solidFill>
                  <a:srgbClr val="00B050"/>
                </a:solidFill>
                <a:latin typeface="Comic Sans MS" pitchFamily="66" charset="0"/>
              </a:rPr>
              <a:t>: English received 50 </a:t>
            </a:r>
            <a:r>
              <a:rPr lang="en-US" sz="2600" b="1" dirty="0">
                <a:solidFill>
                  <a:srgbClr val="00B050"/>
                </a:solidFill>
                <a:latin typeface="Comic Sans MS" pitchFamily="66" charset="0"/>
              </a:rPr>
              <a:t>acres </a:t>
            </a:r>
            <a:r>
              <a:rPr lang="en-US" sz="2600" b="1" dirty="0" smtClean="0">
                <a:solidFill>
                  <a:srgbClr val="00B050"/>
                </a:solidFill>
                <a:latin typeface="Comic Sans MS" pitchFamily="66" charset="0"/>
              </a:rPr>
              <a:t>of land for </a:t>
            </a:r>
            <a:r>
              <a:rPr lang="en-US" sz="2600" b="1" dirty="0">
                <a:solidFill>
                  <a:srgbClr val="00B050"/>
                </a:solidFill>
                <a:latin typeface="Comic Sans MS" pitchFamily="66" charset="0"/>
              </a:rPr>
              <a:t>each </a:t>
            </a:r>
            <a:r>
              <a:rPr lang="en-US" sz="2600" b="1" dirty="0" smtClean="0">
                <a:solidFill>
                  <a:srgbClr val="00B050"/>
                </a:solidFill>
                <a:latin typeface="Comic Sans MS" pitchFamily="66" charset="0"/>
              </a:rPr>
              <a:t>person that they paid to bring to America. </a:t>
            </a:r>
            <a:endParaRPr lang="en-US" sz="2600" b="1" dirty="0">
              <a:solidFill>
                <a:srgbClr val="00B050"/>
              </a:solidFill>
              <a:latin typeface="Comic Sans MS" pitchFamily="66" charset="0"/>
            </a:endParaRPr>
          </a:p>
        </p:txBody>
      </p:sp>
      <p:sp>
        <p:nvSpPr>
          <p:cNvPr id="97284" name="Text Box 4"/>
          <p:cNvSpPr txBox="1">
            <a:spLocks noChangeArrowheads="1"/>
          </p:cNvSpPr>
          <p:nvPr/>
        </p:nvSpPr>
        <p:spPr bwMode="auto">
          <a:xfrm>
            <a:off x="256032" y="2808339"/>
            <a:ext cx="5779008" cy="3893374"/>
          </a:xfrm>
          <a:prstGeom prst="rect">
            <a:avLst/>
          </a:prstGeom>
          <a:noFill/>
          <a:ln w="12700">
            <a:noFill/>
            <a:miter lim="800000"/>
            <a:headEnd/>
            <a:tailEnd/>
          </a:ln>
          <a:effectLst/>
        </p:spPr>
        <p:txBody>
          <a:bodyPr wrap="square">
            <a:spAutoFit/>
          </a:bodyPr>
          <a:lstStyle/>
          <a:p>
            <a:pPr marL="342900" indent="-342900" fontAlgn="base">
              <a:spcBef>
                <a:spcPct val="50000"/>
              </a:spcBef>
              <a:spcAft>
                <a:spcPct val="0"/>
              </a:spcAft>
              <a:buFont typeface="Arial" panose="020B0604020202020204" pitchFamily="34" charset="0"/>
              <a:buChar char="•"/>
              <a:defRPr/>
            </a:pPr>
            <a:r>
              <a:rPr lang="en-US" sz="2600" b="1" u="sng" dirty="0" smtClean="0">
                <a:solidFill>
                  <a:srgbClr val="00B050"/>
                </a:solidFill>
                <a:latin typeface="Comic Sans MS" pitchFamily="66" charset="0"/>
              </a:rPr>
              <a:t>Indentured Servitude</a:t>
            </a:r>
            <a:r>
              <a:rPr lang="en-US" sz="2600" b="1" dirty="0" smtClean="0">
                <a:solidFill>
                  <a:srgbClr val="00B050"/>
                </a:solidFill>
                <a:latin typeface="Comic Sans MS" pitchFamily="66" charset="0"/>
              </a:rPr>
              <a:t>: </a:t>
            </a:r>
            <a:br>
              <a:rPr lang="en-US" sz="2600" b="1" dirty="0" smtClean="0">
                <a:solidFill>
                  <a:srgbClr val="00B050"/>
                </a:solidFill>
                <a:latin typeface="Comic Sans MS" pitchFamily="66" charset="0"/>
              </a:rPr>
            </a:br>
            <a:r>
              <a:rPr lang="en-US" sz="2600" b="1" dirty="0" smtClean="0">
                <a:solidFill>
                  <a:srgbClr val="00B050"/>
                </a:solidFill>
                <a:latin typeface="Comic Sans MS" pitchFamily="66" charset="0"/>
              </a:rPr>
              <a:t>5-7 years of work in America in exchange for free passage. Received freedom dues at end of contract </a:t>
            </a:r>
            <a:r>
              <a:rPr lang="en-US" sz="2600" b="1" dirty="0" smtClean="0">
                <a:solidFill>
                  <a:srgbClr val="FF0000"/>
                </a:solidFill>
                <a:latin typeface="Comic Sans MS" pitchFamily="66" charset="0"/>
              </a:rPr>
              <a:t>(land, money).</a:t>
            </a:r>
          </a:p>
          <a:p>
            <a:pPr marL="342900" indent="-342900" fontAlgn="base">
              <a:spcBef>
                <a:spcPct val="50000"/>
              </a:spcBef>
              <a:spcAft>
                <a:spcPct val="0"/>
              </a:spcAft>
              <a:buFont typeface="Arial" panose="020B0604020202020204" pitchFamily="34" charset="0"/>
              <a:buChar char="•"/>
              <a:defRPr/>
            </a:pPr>
            <a:r>
              <a:rPr lang="en-US" sz="2600" b="1" dirty="0" smtClean="0">
                <a:solidFill>
                  <a:srgbClr val="FF0000"/>
                </a:solidFill>
                <a:latin typeface="Comic Sans MS" pitchFamily="66" charset="0"/>
              </a:rPr>
              <a:t>Only </a:t>
            </a:r>
            <a:r>
              <a:rPr lang="en-US" sz="2600" b="1" dirty="0">
                <a:solidFill>
                  <a:srgbClr val="FF0000"/>
                </a:solidFill>
                <a:latin typeface="Comic Sans MS" pitchFamily="66" charset="0"/>
              </a:rPr>
              <a:t>1 in 10 outlived their indentured </a:t>
            </a:r>
            <a:r>
              <a:rPr lang="en-US" sz="2600" b="1" dirty="0" smtClean="0">
                <a:solidFill>
                  <a:srgbClr val="FF0000"/>
                </a:solidFill>
                <a:latin typeface="Comic Sans MS" pitchFamily="66" charset="0"/>
              </a:rPr>
              <a:t>contracts. </a:t>
            </a:r>
            <a:r>
              <a:rPr lang="en-US" sz="2600" b="1" i="1" u="sng" dirty="0" smtClean="0">
                <a:solidFill>
                  <a:srgbClr val="FF0000"/>
                </a:solidFill>
                <a:latin typeface="Comic Sans MS" pitchFamily="66" charset="0"/>
              </a:rPr>
              <a:t>Why would someone become an indentured servant? </a:t>
            </a:r>
            <a:endParaRPr lang="en-US" sz="2600" b="1" i="1" u="sng" dirty="0">
              <a:solidFill>
                <a:srgbClr val="FF0000"/>
              </a:solidFill>
              <a:latin typeface="Comic Sans MS"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112520"/>
            <a:ext cx="2177760" cy="328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4999" y="4697815"/>
            <a:ext cx="2671865" cy="2003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49266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p:cNvSpPr txBox="1">
            <a:spLocks noChangeArrowheads="1"/>
          </p:cNvSpPr>
          <p:nvPr/>
        </p:nvSpPr>
        <p:spPr bwMode="auto">
          <a:xfrm>
            <a:off x="1981200" y="304800"/>
            <a:ext cx="6858000" cy="762000"/>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400" b="1" dirty="0" smtClean="0">
                <a:solidFill>
                  <a:srgbClr val="00B050"/>
                </a:solidFill>
                <a:effectLst>
                  <a:outerShdw blurRad="38100" dist="38100" dir="2700000" algn="tl">
                    <a:srgbClr val="C0C0C0"/>
                  </a:outerShdw>
                </a:effectLst>
                <a:latin typeface="Lucida Calligraphy" pitchFamily="66" charset="0"/>
              </a:rPr>
              <a:t>Slavery in Virginia</a:t>
            </a:r>
            <a:endParaRPr lang="en-US" sz="4400" b="1" dirty="0">
              <a:solidFill>
                <a:srgbClr val="00B050"/>
              </a:solidFill>
              <a:effectLst>
                <a:outerShdw blurRad="38100" dist="38100" dir="2700000" algn="tl">
                  <a:srgbClr val="C0C0C0"/>
                </a:outerShdw>
              </a:effectLst>
              <a:latin typeface="Lucida Calligraphy" pitchFamily="66" charset="0"/>
            </a:endParaRPr>
          </a:p>
        </p:txBody>
      </p:sp>
      <p:pic>
        <p:nvPicPr>
          <p:cNvPr id="49155" name="Picture 3" descr="English Tobacco Label"/>
          <p:cNvPicPr>
            <a:picLocks noChangeAspect="1" noChangeArrowheads="1"/>
          </p:cNvPicPr>
          <p:nvPr/>
        </p:nvPicPr>
        <p:blipFill>
          <a:blip r:embed="rId2">
            <a:extLst>
              <a:ext uri="{28A0092B-C50C-407E-A947-70E740481C1C}">
                <a14:useLocalDpi xmlns:a14="http://schemas.microsoft.com/office/drawing/2010/main" val="0"/>
              </a:ext>
            </a:extLst>
          </a:blip>
          <a:srcRect l="2539" r="2222"/>
          <a:stretch>
            <a:fillRect/>
          </a:stretch>
        </p:blipFill>
        <p:spPr bwMode="auto">
          <a:xfrm>
            <a:off x="3515591" y="3733800"/>
            <a:ext cx="3810000" cy="28575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5172" name="Text Box 4"/>
          <p:cNvSpPr txBox="1">
            <a:spLocks noChangeArrowheads="1"/>
          </p:cNvSpPr>
          <p:nvPr/>
        </p:nvSpPr>
        <p:spPr bwMode="auto">
          <a:xfrm>
            <a:off x="1905000" y="1219200"/>
            <a:ext cx="7031182" cy="2369880"/>
          </a:xfrm>
          <a:prstGeom prst="rect">
            <a:avLst/>
          </a:prstGeom>
          <a:noFill/>
          <a:ln w="12700">
            <a:noFill/>
            <a:miter lim="800000"/>
            <a:headEnd/>
            <a:tailEnd/>
          </a:ln>
          <a:effectLst/>
        </p:spPr>
        <p:txBody>
          <a:bodyPr wrap="square">
            <a:spAutoFit/>
          </a:bodyPr>
          <a:lstStyle/>
          <a:p>
            <a:pPr marL="457200" indent="-457200" fontAlgn="base">
              <a:spcBef>
                <a:spcPct val="50000"/>
              </a:spcBef>
              <a:spcAft>
                <a:spcPct val="0"/>
              </a:spcAft>
              <a:buFontTx/>
              <a:buBlip>
                <a:blip r:embed="rId3"/>
              </a:buBlip>
              <a:defRPr/>
            </a:pPr>
            <a:r>
              <a:rPr lang="en-US" sz="2800" b="1" dirty="0">
                <a:solidFill>
                  <a:srgbClr val="00B050"/>
                </a:solidFill>
                <a:latin typeface="Comic Sans MS" pitchFamily="66" charset="0"/>
              </a:rPr>
              <a:t>First Africans arrived in 1619</a:t>
            </a:r>
            <a:r>
              <a:rPr lang="en-US" sz="2800" dirty="0">
                <a:solidFill>
                  <a:srgbClr val="000000"/>
                </a:solidFill>
                <a:effectLst>
                  <a:outerShdw blurRad="38100" dist="38100" dir="2700000" algn="tl">
                    <a:srgbClr val="C0C0C0"/>
                  </a:outerShdw>
                </a:effectLst>
                <a:latin typeface="Comic Sans MS" pitchFamily="66" charset="0"/>
              </a:rPr>
              <a:t>.</a:t>
            </a:r>
            <a:endParaRPr lang="en-US" sz="2800" dirty="0">
              <a:solidFill>
                <a:srgbClr val="333399"/>
              </a:solidFill>
              <a:effectLst>
                <a:outerShdw blurRad="38100" dist="38100" dir="2700000" algn="tl">
                  <a:srgbClr val="C0C0C0"/>
                </a:outerShdw>
              </a:effectLst>
              <a:latin typeface="Comic Sans MS" pitchFamily="66" charset="0"/>
            </a:endParaRPr>
          </a:p>
          <a:p>
            <a:pPr marL="1143000" lvl="1" indent="-288925" fontAlgn="base">
              <a:spcBef>
                <a:spcPct val="50000"/>
              </a:spcBef>
              <a:spcAft>
                <a:spcPct val="0"/>
              </a:spcAft>
              <a:buClr>
                <a:srgbClr val="C82600"/>
              </a:buClr>
              <a:buFont typeface="Wingdings" pitchFamily="2" charset="2"/>
              <a:buChar char="§"/>
              <a:defRPr/>
            </a:pPr>
            <a:r>
              <a:rPr lang="en-US" sz="2400" b="1" dirty="0">
                <a:solidFill>
                  <a:srgbClr val="FF0000"/>
                </a:solidFill>
                <a:latin typeface="Comic Sans MS" pitchFamily="66" charset="0"/>
              </a:rPr>
              <a:t>Status unclear </a:t>
            </a:r>
            <a:r>
              <a:rPr lang="en-US" sz="2400" b="1" dirty="0">
                <a:solidFill>
                  <a:srgbClr val="FF0000"/>
                </a:solidFill>
                <a:latin typeface="Comic Sans MS" pitchFamily="66" charset="0"/>
                <a:sym typeface="Wingdings" pitchFamily="2" charset="2"/>
              </a:rPr>
              <a:t> perhaps slaves, perhaps indentured servants.</a:t>
            </a:r>
          </a:p>
          <a:p>
            <a:pPr marL="1143000" lvl="1" indent="-288925" fontAlgn="base">
              <a:spcBef>
                <a:spcPct val="50000"/>
              </a:spcBef>
              <a:spcAft>
                <a:spcPct val="0"/>
              </a:spcAft>
              <a:buClr>
                <a:srgbClr val="C82600"/>
              </a:buClr>
              <a:buFont typeface="Wingdings" pitchFamily="2" charset="2"/>
              <a:buChar char="§"/>
              <a:defRPr/>
            </a:pPr>
            <a:r>
              <a:rPr lang="en-US" sz="2400" b="1" dirty="0">
                <a:solidFill>
                  <a:srgbClr val="FF0000"/>
                </a:solidFill>
                <a:latin typeface="Comic Sans MS" pitchFamily="66" charset="0"/>
                <a:sym typeface="Wingdings" pitchFamily="2" charset="2"/>
              </a:rPr>
              <a:t>Slavery not prevalent </a:t>
            </a:r>
            <a:r>
              <a:rPr lang="en-US" sz="2400" b="1" dirty="0" smtClean="0">
                <a:solidFill>
                  <a:srgbClr val="FF0000"/>
                </a:solidFill>
                <a:latin typeface="Comic Sans MS" pitchFamily="66" charset="0"/>
                <a:sym typeface="Wingdings" pitchFamily="2" charset="2"/>
              </a:rPr>
              <a:t>in Virginia until </a:t>
            </a:r>
            <a:r>
              <a:rPr lang="en-US" sz="2400" b="1" dirty="0">
                <a:solidFill>
                  <a:srgbClr val="FF0000"/>
                </a:solidFill>
                <a:latin typeface="Comic Sans MS" pitchFamily="66" charset="0"/>
                <a:sym typeface="Wingdings" pitchFamily="2" charset="2"/>
              </a:rPr>
              <a:t>end of </a:t>
            </a:r>
            <a:r>
              <a:rPr lang="en-US" sz="2400" b="1" dirty="0" smtClean="0">
                <a:solidFill>
                  <a:srgbClr val="FF0000"/>
                </a:solidFill>
                <a:latin typeface="Comic Sans MS" pitchFamily="66" charset="0"/>
                <a:sym typeface="Wingdings" pitchFamily="2" charset="2"/>
              </a:rPr>
              <a:t>the 17</a:t>
            </a:r>
            <a:r>
              <a:rPr lang="en-US" sz="2400" b="1" baseline="30000" dirty="0" smtClean="0">
                <a:solidFill>
                  <a:srgbClr val="FF0000"/>
                </a:solidFill>
                <a:latin typeface="Comic Sans MS" pitchFamily="66" charset="0"/>
                <a:sym typeface="Wingdings" pitchFamily="2" charset="2"/>
              </a:rPr>
              <a:t>th</a:t>
            </a:r>
            <a:r>
              <a:rPr lang="en-US" sz="2400" b="1" dirty="0" smtClean="0">
                <a:solidFill>
                  <a:srgbClr val="FF0000"/>
                </a:solidFill>
                <a:latin typeface="Comic Sans MS" pitchFamily="66" charset="0"/>
                <a:sym typeface="Wingdings" pitchFamily="2" charset="2"/>
              </a:rPr>
              <a:t> </a:t>
            </a:r>
            <a:r>
              <a:rPr lang="en-US" sz="2400" b="1" dirty="0">
                <a:solidFill>
                  <a:srgbClr val="FF0000"/>
                </a:solidFill>
                <a:latin typeface="Comic Sans MS" pitchFamily="66" charset="0"/>
                <a:sym typeface="Wingdings" pitchFamily="2" charset="2"/>
              </a:rPr>
              <a:t>c.</a:t>
            </a:r>
            <a:endParaRPr lang="en-US" sz="2400" dirty="0">
              <a:solidFill>
                <a:srgbClr val="FF0000"/>
              </a:solidFill>
              <a:effectLst>
                <a:outerShdw blurRad="38100" dist="38100" dir="2700000" algn="tl">
                  <a:srgbClr val="C0C0C0"/>
                </a:outerShdw>
              </a:effectLst>
              <a:latin typeface="Comic Sans MS" pitchFamily="66" charset="0"/>
            </a:endParaRPr>
          </a:p>
        </p:txBody>
      </p:sp>
    </p:spTree>
    <p:extLst>
      <p:ext uri="{BB962C8B-B14F-4D97-AF65-F5344CB8AC3E}">
        <p14:creationId xmlns:p14="http://schemas.microsoft.com/office/powerpoint/2010/main" val="3234306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517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517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6858000" cy="1143000"/>
          </a:xfrm>
        </p:spPr>
        <p:txBody>
          <a:bodyPr/>
          <a:lstStyle/>
          <a:p>
            <a:r>
              <a:rPr lang="en-US" dirty="0" smtClean="0">
                <a:solidFill>
                  <a:srgbClr val="002060"/>
                </a:solidFill>
              </a:rPr>
              <a:t>Class Notes in CP US1</a:t>
            </a:r>
            <a:endParaRPr lang="fr-FR" dirty="0">
              <a:solidFill>
                <a:srgbClr val="002060"/>
              </a:solidFill>
            </a:endParaRPr>
          </a:p>
        </p:txBody>
      </p:sp>
      <p:sp>
        <p:nvSpPr>
          <p:cNvPr id="3" name="Content Placeholder 2"/>
          <p:cNvSpPr>
            <a:spLocks noGrp="1"/>
          </p:cNvSpPr>
          <p:nvPr>
            <p:ph idx="1"/>
          </p:nvPr>
        </p:nvSpPr>
        <p:spPr>
          <a:xfrm>
            <a:off x="1752600" y="1143000"/>
            <a:ext cx="7239000" cy="4525963"/>
          </a:xfrm>
        </p:spPr>
        <p:txBody>
          <a:bodyPr/>
          <a:lstStyle/>
          <a:p>
            <a:r>
              <a:rPr lang="en-US" sz="2800" dirty="0" smtClean="0">
                <a:solidFill>
                  <a:srgbClr val="002060"/>
                </a:solidFill>
              </a:rPr>
              <a:t>Feel free to use shorthand. I write out full names and words on the slides, but you can feel free to abbreviate as you need to. </a:t>
            </a:r>
          </a:p>
          <a:p>
            <a:pPr marL="457200" lvl="1" indent="0">
              <a:buNone/>
            </a:pPr>
            <a:r>
              <a:rPr lang="en-US" sz="2400" dirty="0" smtClean="0">
                <a:solidFill>
                  <a:srgbClr val="002060"/>
                </a:solidFill>
              </a:rPr>
              <a:t>Examples of shorthand:</a:t>
            </a:r>
          </a:p>
          <a:p>
            <a:pPr marL="457200" lvl="1" indent="0">
              <a:buNone/>
            </a:pPr>
            <a:r>
              <a:rPr lang="en-US" sz="2400" dirty="0">
                <a:solidFill>
                  <a:srgbClr val="002060"/>
                </a:solidFill>
              </a:rPr>
              <a:t>	</a:t>
            </a:r>
            <a:r>
              <a:rPr lang="en-US" sz="2400" dirty="0" smtClean="0">
                <a:solidFill>
                  <a:srgbClr val="002060"/>
                </a:solidFill>
              </a:rPr>
              <a:t>- </a:t>
            </a:r>
            <a:r>
              <a:rPr lang="en-US" sz="2400" dirty="0" smtClean="0">
                <a:solidFill>
                  <a:srgbClr val="FF0000"/>
                </a:solidFill>
              </a:rPr>
              <a:t>b/c</a:t>
            </a:r>
            <a:r>
              <a:rPr lang="en-US" sz="2400" dirty="0" smtClean="0">
                <a:solidFill>
                  <a:srgbClr val="002060"/>
                </a:solidFill>
              </a:rPr>
              <a:t> for because</a:t>
            </a:r>
          </a:p>
          <a:p>
            <a:pPr marL="457200" lvl="1" indent="0">
              <a:buNone/>
            </a:pPr>
            <a:r>
              <a:rPr lang="en-US" sz="2400" dirty="0">
                <a:solidFill>
                  <a:srgbClr val="002060"/>
                </a:solidFill>
              </a:rPr>
              <a:t>	</a:t>
            </a:r>
            <a:r>
              <a:rPr lang="en-US" sz="2400" dirty="0" smtClean="0">
                <a:solidFill>
                  <a:srgbClr val="002060"/>
                </a:solidFill>
              </a:rPr>
              <a:t>- </a:t>
            </a:r>
            <a:r>
              <a:rPr lang="en-US" sz="2400" dirty="0" err="1" smtClean="0">
                <a:solidFill>
                  <a:srgbClr val="FF0000"/>
                </a:solidFill>
              </a:rPr>
              <a:t>ppl</a:t>
            </a:r>
            <a:r>
              <a:rPr lang="en-US" sz="2400" dirty="0" smtClean="0">
                <a:solidFill>
                  <a:srgbClr val="002060"/>
                </a:solidFill>
              </a:rPr>
              <a:t> for people</a:t>
            </a:r>
          </a:p>
          <a:p>
            <a:pPr marL="457200" lvl="1" indent="0">
              <a:buNone/>
            </a:pPr>
            <a:r>
              <a:rPr lang="en-US" sz="2400" dirty="0">
                <a:solidFill>
                  <a:srgbClr val="002060"/>
                </a:solidFill>
              </a:rPr>
              <a:t>	</a:t>
            </a:r>
            <a:r>
              <a:rPr lang="en-US" sz="2400" dirty="0" smtClean="0">
                <a:solidFill>
                  <a:srgbClr val="002060"/>
                </a:solidFill>
              </a:rPr>
              <a:t>- </a:t>
            </a:r>
            <a:r>
              <a:rPr lang="en-US" sz="2400" dirty="0" smtClean="0">
                <a:solidFill>
                  <a:srgbClr val="FF0000"/>
                </a:solidFill>
              </a:rPr>
              <a:t>w/ </a:t>
            </a:r>
            <a:r>
              <a:rPr lang="en-US" sz="2400" dirty="0" smtClean="0">
                <a:solidFill>
                  <a:srgbClr val="002060"/>
                </a:solidFill>
              </a:rPr>
              <a:t>for with or </a:t>
            </a:r>
            <a:r>
              <a:rPr lang="en-US" sz="2400" dirty="0" smtClean="0">
                <a:solidFill>
                  <a:srgbClr val="FF0000"/>
                </a:solidFill>
              </a:rPr>
              <a:t>@</a:t>
            </a:r>
            <a:r>
              <a:rPr lang="en-US" sz="2400" dirty="0" smtClean="0">
                <a:solidFill>
                  <a:srgbClr val="002060"/>
                </a:solidFill>
              </a:rPr>
              <a:t> for at</a:t>
            </a:r>
          </a:p>
          <a:p>
            <a:pPr marL="457200" lvl="1" indent="0">
              <a:buNone/>
            </a:pPr>
            <a:r>
              <a:rPr lang="en-US" sz="2400" dirty="0">
                <a:solidFill>
                  <a:srgbClr val="002060"/>
                </a:solidFill>
              </a:rPr>
              <a:t>	</a:t>
            </a:r>
            <a:r>
              <a:rPr lang="en-US" sz="2400" dirty="0" smtClean="0">
                <a:solidFill>
                  <a:srgbClr val="002060"/>
                </a:solidFill>
              </a:rPr>
              <a:t>- </a:t>
            </a:r>
            <a:r>
              <a:rPr lang="en-US" sz="2400" dirty="0" err="1" smtClean="0">
                <a:solidFill>
                  <a:srgbClr val="FF0000"/>
                </a:solidFill>
              </a:rPr>
              <a:t>gov</a:t>
            </a:r>
            <a:r>
              <a:rPr lang="en-US" sz="2400" dirty="0" smtClean="0">
                <a:solidFill>
                  <a:srgbClr val="002060"/>
                </a:solidFill>
              </a:rPr>
              <a:t> for government, </a:t>
            </a:r>
            <a:r>
              <a:rPr lang="en-US" sz="2400" dirty="0" err="1" smtClean="0">
                <a:solidFill>
                  <a:srgbClr val="FF0000"/>
                </a:solidFill>
              </a:rPr>
              <a:t>ind</a:t>
            </a:r>
            <a:r>
              <a:rPr lang="en-US" sz="2400" dirty="0" smtClean="0">
                <a:solidFill>
                  <a:srgbClr val="002060"/>
                </a:solidFill>
              </a:rPr>
              <a:t> for industry, </a:t>
            </a:r>
            <a:r>
              <a:rPr lang="en-US" sz="2400" dirty="0" smtClean="0">
                <a:solidFill>
                  <a:srgbClr val="FF0000"/>
                </a:solidFill>
              </a:rPr>
              <a:t>ag</a:t>
            </a:r>
            <a:r>
              <a:rPr lang="en-US" sz="2400" dirty="0" smtClean="0">
                <a:solidFill>
                  <a:srgbClr val="002060"/>
                </a:solidFill>
              </a:rPr>
              <a:t> for agriculture, </a:t>
            </a:r>
            <a:r>
              <a:rPr lang="en-US" sz="2400" dirty="0" smtClean="0">
                <a:solidFill>
                  <a:srgbClr val="FF0000"/>
                </a:solidFill>
              </a:rPr>
              <a:t>col</a:t>
            </a:r>
            <a:r>
              <a:rPr lang="en-US" sz="2400" dirty="0" smtClean="0">
                <a:solidFill>
                  <a:srgbClr val="002060"/>
                </a:solidFill>
              </a:rPr>
              <a:t> for colony, </a:t>
            </a:r>
            <a:r>
              <a:rPr lang="en-US" sz="2400" dirty="0" smtClean="0">
                <a:solidFill>
                  <a:srgbClr val="FF0000"/>
                </a:solidFill>
              </a:rPr>
              <a:t>rev</a:t>
            </a:r>
            <a:r>
              <a:rPr lang="en-US" sz="2400" dirty="0" smtClean="0">
                <a:solidFill>
                  <a:srgbClr val="002060"/>
                </a:solidFill>
              </a:rPr>
              <a:t> for revolution</a:t>
            </a:r>
          </a:p>
          <a:p>
            <a:pPr marL="457200" lvl="1" indent="0">
              <a:buNone/>
            </a:pPr>
            <a:r>
              <a:rPr lang="en-US" sz="2400" dirty="0">
                <a:solidFill>
                  <a:srgbClr val="002060"/>
                </a:solidFill>
              </a:rPr>
              <a:t>	</a:t>
            </a:r>
            <a:r>
              <a:rPr lang="en-US" sz="2400" dirty="0" smtClean="0">
                <a:solidFill>
                  <a:srgbClr val="002060"/>
                </a:solidFill>
              </a:rPr>
              <a:t>- Initials for people or places after you have written their name once (i.e. </a:t>
            </a:r>
            <a:r>
              <a:rPr lang="en-US" sz="2400" dirty="0" smtClean="0">
                <a:solidFill>
                  <a:srgbClr val="FF0000"/>
                </a:solidFill>
              </a:rPr>
              <a:t>GW, JM, TJ or VA, NJ, PA</a:t>
            </a:r>
            <a:r>
              <a:rPr lang="en-US" sz="2400" dirty="0" smtClean="0">
                <a:solidFill>
                  <a:srgbClr val="002060"/>
                </a:solidFill>
              </a:rPr>
              <a:t>)</a:t>
            </a:r>
          </a:p>
          <a:p>
            <a:endParaRPr lang="fr-FR" dirty="0"/>
          </a:p>
        </p:txBody>
      </p:sp>
    </p:spTree>
    <p:extLst>
      <p:ext uri="{BB962C8B-B14F-4D97-AF65-F5344CB8AC3E}">
        <p14:creationId xmlns:p14="http://schemas.microsoft.com/office/powerpoint/2010/main" val="11600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1676400" y="365125"/>
            <a:ext cx="7391400" cy="70167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000" b="1">
                <a:solidFill>
                  <a:srgbClr val="CC3300"/>
                </a:solidFill>
                <a:effectLst>
                  <a:outerShdw blurRad="38100" dist="38100" dir="2700000" algn="tl">
                    <a:srgbClr val="C0C0C0"/>
                  </a:outerShdw>
                </a:effectLst>
                <a:latin typeface="Lucida Calligraphy" pitchFamily="66" charset="0"/>
              </a:rPr>
              <a:t>The Atlantic Slave Trade</a:t>
            </a:r>
          </a:p>
        </p:txBody>
      </p:sp>
      <p:pic>
        <p:nvPicPr>
          <p:cNvPr id="51203" name="Picture 5" descr="map-Atlantic Slave Trade"/>
          <p:cNvPicPr>
            <a:picLocks noChangeAspect="1" noChangeArrowheads="1"/>
          </p:cNvPicPr>
          <p:nvPr/>
        </p:nvPicPr>
        <p:blipFill>
          <a:blip r:embed="rId3">
            <a:lum contrast="6000"/>
            <a:extLst>
              <a:ext uri="{28A0092B-C50C-407E-A947-70E740481C1C}">
                <a14:useLocalDpi xmlns:a14="http://schemas.microsoft.com/office/drawing/2010/main" val="0"/>
              </a:ext>
            </a:extLst>
          </a:blip>
          <a:srcRect l="1785" t="2626" r="893" b="2844"/>
          <a:stretch>
            <a:fillRect/>
          </a:stretch>
        </p:blipFill>
        <p:spPr bwMode="auto">
          <a:xfrm>
            <a:off x="1981200" y="1490663"/>
            <a:ext cx="6858000" cy="4529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743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1676400" y="1241078"/>
            <a:ext cx="7467600" cy="5616922"/>
          </a:xfrm>
          <a:prstGeom prst="rect">
            <a:avLst/>
          </a:prstGeom>
          <a:noFill/>
          <a:ln w="12700">
            <a:noFill/>
            <a:miter lim="800000"/>
            <a:headEnd/>
            <a:tailEnd/>
          </a:ln>
          <a:effectLst/>
        </p:spPr>
        <p:txBody>
          <a:bodyPr wrap="square">
            <a:spAutoFit/>
          </a:bodyPr>
          <a:lstStyle/>
          <a:p>
            <a:pPr marL="579438" indent="-579438" fontAlgn="base">
              <a:spcBef>
                <a:spcPct val="50000"/>
              </a:spcBef>
              <a:spcAft>
                <a:spcPct val="0"/>
              </a:spcAft>
              <a:buClr>
                <a:srgbClr val="C82600"/>
              </a:buClr>
              <a:buFont typeface="Wingdings" pitchFamily="2" charset="2"/>
              <a:buBlip>
                <a:blip r:embed="rId3"/>
              </a:buBlip>
              <a:defRPr/>
            </a:pPr>
            <a:r>
              <a:rPr lang="en-US" sz="2600" b="1" dirty="0">
                <a:solidFill>
                  <a:srgbClr val="00B050"/>
                </a:solidFill>
                <a:latin typeface="Comic Sans MS" pitchFamily="66" charset="0"/>
              </a:rPr>
              <a:t>Slavery became economic and racial over </a:t>
            </a:r>
            <a:r>
              <a:rPr lang="en-US" sz="2600" b="1" dirty="0" smtClean="0">
                <a:solidFill>
                  <a:srgbClr val="00B050"/>
                </a:solidFill>
                <a:latin typeface="Comic Sans MS" pitchFamily="66" charset="0"/>
              </a:rPr>
              <a:t>the 17</a:t>
            </a:r>
            <a:r>
              <a:rPr lang="en-US" sz="2600" b="1" baseline="30000" dirty="0" smtClean="0">
                <a:solidFill>
                  <a:srgbClr val="00B050"/>
                </a:solidFill>
                <a:latin typeface="Comic Sans MS" pitchFamily="66" charset="0"/>
              </a:rPr>
              <a:t>th</a:t>
            </a:r>
            <a:r>
              <a:rPr lang="en-US" sz="2600" b="1" dirty="0" smtClean="0">
                <a:solidFill>
                  <a:srgbClr val="00B050"/>
                </a:solidFill>
                <a:latin typeface="Comic Sans MS" pitchFamily="66" charset="0"/>
              </a:rPr>
              <a:t> </a:t>
            </a:r>
            <a:r>
              <a:rPr lang="en-US" sz="2600" b="1" dirty="0">
                <a:solidFill>
                  <a:srgbClr val="00B050"/>
                </a:solidFill>
                <a:latin typeface="Comic Sans MS" pitchFamily="66" charset="0"/>
              </a:rPr>
              <a:t>c. </a:t>
            </a:r>
            <a:r>
              <a:rPr lang="en-US" sz="2600" b="1" dirty="0" smtClean="0">
                <a:solidFill>
                  <a:srgbClr val="FF0000"/>
                </a:solidFill>
                <a:latin typeface="Comic Sans MS" pitchFamily="66" charset="0"/>
              </a:rPr>
              <a:t>At the beginning of the century, the differences between a white indentured servant and a man captured in West Africa were unclear and they were largely treated the same.  </a:t>
            </a:r>
            <a:endParaRPr lang="en-US" sz="2600" b="1" dirty="0">
              <a:solidFill>
                <a:srgbClr val="00B050"/>
              </a:solidFill>
              <a:latin typeface="Comic Sans MS" pitchFamily="66" charset="0"/>
            </a:endParaRPr>
          </a:p>
          <a:p>
            <a:pPr marL="579438" indent="-579438" fontAlgn="base">
              <a:spcBef>
                <a:spcPct val="50000"/>
              </a:spcBef>
              <a:spcAft>
                <a:spcPct val="0"/>
              </a:spcAft>
              <a:buClr>
                <a:srgbClr val="C82600"/>
              </a:buClr>
              <a:buFont typeface="Wingdings" pitchFamily="2" charset="2"/>
              <a:buBlip>
                <a:blip r:embed="rId3"/>
              </a:buBlip>
              <a:defRPr/>
            </a:pPr>
            <a:r>
              <a:rPr lang="en-US" sz="2600" b="1" dirty="0" smtClean="0">
                <a:solidFill>
                  <a:srgbClr val="00B050"/>
                </a:solidFill>
                <a:latin typeface="Comic Sans MS" pitchFamily="66" charset="0"/>
              </a:rPr>
              <a:t>1662</a:t>
            </a:r>
            <a:r>
              <a:rPr lang="en-US" sz="2600" b="1" dirty="0">
                <a:solidFill>
                  <a:srgbClr val="00B050"/>
                </a:solidFill>
                <a:latin typeface="Comic Sans MS" pitchFamily="66" charset="0"/>
              </a:rPr>
              <a:t>: </a:t>
            </a:r>
            <a:r>
              <a:rPr lang="en-US" sz="2600" b="1" dirty="0">
                <a:solidFill>
                  <a:srgbClr val="00B050"/>
                </a:solidFill>
                <a:latin typeface="Comic Sans MS" pitchFamily="66" charset="0"/>
                <a:sym typeface="Wingdings" pitchFamily="2" charset="2"/>
              </a:rPr>
              <a:t>“Slave Codes” </a:t>
            </a:r>
            <a:r>
              <a:rPr lang="en-US" sz="2600" b="1" dirty="0" smtClean="0">
                <a:solidFill>
                  <a:srgbClr val="00B050"/>
                </a:solidFill>
                <a:latin typeface="Comic Sans MS" pitchFamily="66" charset="0"/>
                <a:sym typeface="Wingdings" pitchFamily="2" charset="2"/>
              </a:rPr>
              <a:t>began to formally define </a:t>
            </a:r>
            <a:r>
              <a:rPr lang="en-US" sz="2600" b="1" dirty="0">
                <a:solidFill>
                  <a:srgbClr val="00B050"/>
                </a:solidFill>
                <a:latin typeface="Comic Sans MS" pitchFamily="66" charset="0"/>
                <a:sym typeface="Wingdings" pitchFamily="2" charset="2"/>
              </a:rPr>
              <a:t>their status.</a:t>
            </a:r>
          </a:p>
          <a:p>
            <a:pPr marL="1143000" lvl="1" indent="-288925" fontAlgn="base">
              <a:spcBef>
                <a:spcPct val="50000"/>
              </a:spcBef>
              <a:spcAft>
                <a:spcPct val="0"/>
              </a:spcAft>
              <a:buClr>
                <a:srgbClr val="C82600"/>
              </a:buClr>
              <a:buFont typeface="Wingdings" pitchFamily="2" charset="2"/>
              <a:buChar char="§"/>
              <a:defRPr/>
            </a:pPr>
            <a:r>
              <a:rPr lang="en-US" sz="2300" b="1" dirty="0">
                <a:solidFill>
                  <a:srgbClr val="FF0000"/>
                </a:solidFill>
                <a:latin typeface="Comic Sans MS" pitchFamily="66" charset="0"/>
              </a:rPr>
              <a:t>Blacks </a:t>
            </a:r>
            <a:r>
              <a:rPr lang="en-US" sz="2300" b="1" dirty="0" smtClean="0">
                <a:solidFill>
                  <a:srgbClr val="FF0000"/>
                </a:solidFill>
                <a:latin typeface="Comic Sans MS" pitchFamily="66" charset="0"/>
              </a:rPr>
              <a:t>treated</a:t>
            </a:r>
            <a:br>
              <a:rPr lang="en-US" sz="2300" b="1" dirty="0" smtClean="0">
                <a:solidFill>
                  <a:srgbClr val="FF0000"/>
                </a:solidFill>
                <a:latin typeface="Comic Sans MS" pitchFamily="66" charset="0"/>
              </a:rPr>
            </a:br>
            <a:r>
              <a:rPr lang="en-US" sz="2300" b="1" dirty="0" smtClean="0">
                <a:solidFill>
                  <a:srgbClr val="FF0000"/>
                </a:solidFill>
                <a:latin typeface="Comic Sans MS" pitchFamily="66" charset="0"/>
              </a:rPr>
              <a:t>like property. </a:t>
            </a:r>
            <a:endParaRPr lang="en-US" sz="2300" b="1" dirty="0">
              <a:solidFill>
                <a:srgbClr val="FF0000"/>
              </a:solidFill>
              <a:latin typeface="Comic Sans MS" pitchFamily="66" charset="0"/>
            </a:endParaRPr>
          </a:p>
          <a:p>
            <a:pPr marL="1143000" lvl="1" indent="-288925" fontAlgn="base">
              <a:spcBef>
                <a:spcPct val="50000"/>
              </a:spcBef>
              <a:spcAft>
                <a:spcPct val="0"/>
              </a:spcAft>
              <a:buClr>
                <a:srgbClr val="C82600"/>
              </a:buClr>
              <a:buFont typeface="Wingdings" pitchFamily="2" charset="2"/>
              <a:buChar char="§"/>
              <a:defRPr/>
            </a:pPr>
            <a:r>
              <a:rPr lang="en-US" sz="2300" b="1" dirty="0">
                <a:solidFill>
                  <a:srgbClr val="FF0000"/>
                </a:solidFill>
                <a:latin typeface="Comic Sans MS" pitchFamily="66" charset="0"/>
              </a:rPr>
              <a:t>Illegal to teach </a:t>
            </a:r>
            <a:br>
              <a:rPr lang="en-US" sz="2300" b="1" dirty="0">
                <a:solidFill>
                  <a:srgbClr val="FF0000"/>
                </a:solidFill>
                <a:latin typeface="Comic Sans MS" pitchFamily="66" charset="0"/>
              </a:rPr>
            </a:br>
            <a:r>
              <a:rPr lang="en-US" sz="2300" b="1" dirty="0">
                <a:solidFill>
                  <a:srgbClr val="FF0000"/>
                </a:solidFill>
                <a:latin typeface="Comic Sans MS" pitchFamily="66" charset="0"/>
              </a:rPr>
              <a:t>a slave to read or </a:t>
            </a:r>
            <a:br>
              <a:rPr lang="en-US" sz="2300" b="1" dirty="0">
                <a:solidFill>
                  <a:srgbClr val="FF0000"/>
                </a:solidFill>
                <a:latin typeface="Comic Sans MS" pitchFamily="66" charset="0"/>
              </a:rPr>
            </a:br>
            <a:r>
              <a:rPr lang="en-US" sz="2300" b="1" dirty="0">
                <a:solidFill>
                  <a:srgbClr val="FF0000"/>
                </a:solidFill>
                <a:latin typeface="Comic Sans MS" pitchFamily="66" charset="0"/>
              </a:rPr>
              <a:t>write.</a:t>
            </a:r>
          </a:p>
        </p:txBody>
      </p:sp>
      <p:sp>
        <p:nvSpPr>
          <p:cNvPr id="138243" name="Text Box 3"/>
          <p:cNvSpPr txBox="1">
            <a:spLocks noChangeArrowheads="1"/>
          </p:cNvSpPr>
          <p:nvPr/>
        </p:nvSpPr>
        <p:spPr bwMode="auto">
          <a:xfrm>
            <a:off x="1828800" y="304800"/>
            <a:ext cx="7162800" cy="685800"/>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3900" b="1" dirty="0">
                <a:solidFill>
                  <a:srgbClr val="CC3300"/>
                </a:solidFill>
                <a:effectLst>
                  <a:outerShdw blurRad="38100" dist="38100" dir="2700000" algn="tl">
                    <a:srgbClr val="C0C0C0"/>
                  </a:outerShdw>
                </a:effectLst>
                <a:latin typeface="Lucida Calligraphy" pitchFamily="66" charset="0"/>
              </a:rPr>
              <a:t>Colonial Slavery</a:t>
            </a:r>
          </a:p>
        </p:txBody>
      </p:sp>
      <p:pic>
        <p:nvPicPr>
          <p:cNvPr id="53252" name="Picture 5"/>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l="11182"/>
          <a:stretch>
            <a:fillRect/>
          </a:stretch>
        </p:blipFill>
        <p:spPr bwMode="auto">
          <a:xfrm>
            <a:off x="5791200" y="4419600"/>
            <a:ext cx="2895600" cy="202950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27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8242">
                                            <p:txEl>
                                              <p:pRg st="1" end="1"/>
                                            </p:txEl>
                                          </p:spTgt>
                                        </p:tgtEl>
                                        <p:attrNameLst>
                                          <p:attrName>style.visibility</p:attrName>
                                        </p:attrNameLst>
                                      </p:cBhvr>
                                      <p:to>
                                        <p:strVal val="visible"/>
                                      </p:to>
                                    </p:set>
                                    <p:animEffect transition="in" filter="fade">
                                      <p:cBhvr>
                                        <p:cTn id="7" dur="1000"/>
                                        <p:tgtEl>
                                          <p:spTgt spid="13824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242">
                                            <p:txEl>
                                              <p:pRg st="0" end="0"/>
                                            </p:txEl>
                                          </p:spTgt>
                                        </p:tgtEl>
                                        <p:attrNameLst>
                                          <p:attrName>style.visibility</p:attrName>
                                        </p:attrNameLst>
                                      </p:cBhvr>
                                      <p:to>
                                        <p:strVal val="visible"/>
                                      </p:to>
                                    </p:set>
                                    <p:animEffect transition="in" filter="fade">
                                      <p:cBhvr>
                                        <p:cTn id="12" dur="1000"/>
                                        <p:tgtEl>
                                          <p:spTgt spid="13824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38242">
                                            <p:txEl>
                                              <p:pRg st="2" end="2"/>
                                            </p:txEl>
                                          </p:spTgt>
                                        </p:tgtEl>
                                        <p:attrNameLst>
                                          <p:attrName>style.visibility</p:attrName>
                                        </p:attrNameLst>
                                      </p:cBhvr>
                                      <p:to>
                                        <p:strVal val="visible"/>
                                      </p:to>
                                    </p:set>
                                    <p:animEffect transition="in" filter="fade">
                                      <p:cBhvr>
                                        <p:cTn id="17" dur="1000"/>
                                        <p:tgtEl>
                                          <p:spTgt spid="13824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38242">
                                            <p:txEl>
                                              <p:pRg st="3" end="3"/>
                                            </p:txEl>
                                          </p:spTgt>
                                        </p:tgtEl>
                                        <p:attrNameLst>
                                          <p:attrName>style.visibility</p:attrName>
                                        </p:attrNameLst>
                                      </p:cBhvr>
                                      <p:to>
                                        <p:strVal val="visible"/>
                                      </p:to>
                                    </p:set>
                                    <p:animEffect transition="in" filter="fade">
                                      <p:cBhvr>
                                        <p:cTn id="22" dur="1000"/>
                                        <p:tgtEl>
                                          <p:spTgt spid="1382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676400" y="228600"/>
            <a:ext cx="7467600" cy="134302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100" b="1">
                <a:solidFill>
                  <a:srgbClr val="CC3300"/>
                </a:solidFill>
                <a:effectLst>
                  <a:outerShdw blurRad="38100" dist="38100" dir="2700000" algn="tl">
                    <a:srgbClr val="C0C0C0"/>
                  </a:outerShdw>
                </a:effectLst>
                <a:latin typeface="Lucida Calligraphy" pitchFamily="66" charset="0"/>
              </a:rPr>
              <a:t>17</a:t>
            </a:r>
            <a:r>
              <a:rPr lang="en-US" sz="4100" b="1" baseline="30000">
                <a:solidFill>
                  <a:srgbClr val="CC3300"/>
                </a:solidFill>
                <a:effectLst>
                  <a:outerShdw blurRad="38100" dist="38100" dir="2700000" algn="tl">
                    <a:srgbClr val="C0C0C0"/>
                  </a:outerShdw>
                </a:effectLst>
                <a:latin typeface="Lucida Calligraphy" pitchFamily="66" charset="0"/>
              </a:rPr>
              <a:t>c </a:t>
            </a:r>
            <a:r>
              <a:rPr lang="en-US" sz="4100" b="1">
                <a:solidFill>
                  <a:srgbClr val="CC3300"/>
                </a:solidFill>
                <a:effectLst>
                  <a:outerShdw blurRad="38100" dist="38100" dir="2700000" algn="tl">
                    <a:srgbClr val="C0C0C0"/>
                  </a:outerShdw>
                </a:effectLst>
                <a:latin typeface="Lucida Calligraphy" pitchFamily="66" charset="0"/>
              </a:rPr>
              <a:t>Population</a:t>
            </a:r>
            <a:br>
              <a:rPr lang="en-US" sz="4100" b="1">
                <a:solidFill>
                  <a:srgbClr val="CC3300"/>
                </a:solidFill>
                <a:effectLst>
                  <a:outerShdw blurRad="38100" dist="38100" dir="2700000" algn="tl">
                    <a:srgbClr val="C0C0C0"/>
                  </a:outerShdw>
                </a:effectLst>
                <a:latin typeface="Lucida Calligraphy" pitchFamily="66" charset="0"/>
              </a:rPr>
            </a:br>
            <a:r>
              <a:rPr lang="en-US" sz="4100" b="1">
                <a:solidFill>
                  <a:srgbClr val="CC3300"/>
                </a:solidFill>
                <a:effectLst>
                  <a:outerShdw blurRad="38100" dist="38100" dir="2700000" algn="tl">
                    <a:srgbClr val="C0C0C0"/>
                  </a:outerShdw>
                </a:effectLst>
                <a:latin typeface="Lucida Calligraphy" pitchFamily="66" charset="0"/>
              </a:rPr>
              <a:t>in the Chesapeake</a:t>
            </a:r>
          </a:p>
        </p:txBody>
      </p:sp>
      <p:graphicFrame>
        <p:nvGraphicFramePr>
          <p:cNvPr id="50179" name="Object 3"/>
          <p:cNvGraphicFramePr>
            <a:graphicFrameLocks noChangeAspect="1"/>
          </p:cNvGraphicFramePr>
          <p:nvPr/>
        </p:nvGraphicFramePr>
        <p:xfrm>
          <a:off x="1600200" y="1695450"/>
          <a:ext cx="7239000" cy="4019550"/>
        </p:xfrm>
        <a:graphic>
          <a:graphicData uri="http://schemas.openxmlformats.org/presentationml/2006/ole">
            <mc:AlternateContent xmlns:mc="http://schemas.openxmlformats.org/markup-compatibility/2006">
              <mc:Choice xmlns:v="urn:schemas-microsoft-com:vml" Requires="v">
                <p:oleObj spid="_x0000_s2056" name="Chart" r:id="rId3" imgW="7772371" imgH="4114989" progId="MSGraph.Chart.8">
                  <p:embed followColorScheme="full"/>
                </p:oleObj>
              </mc:Choice>
              <mc:Fallback>
                <p:oleObj name="Chart" r:id="rId3" imgW="7772371" imgH="4114989" progId="MSGraph.Chart.8">
                  <p:embed followColorScheme="full"/>
                  <p:pic>
                    <p:nvPicPr>
                      <p:cNvPr id="0" name=""/>
                      <p:cNvPicPr>
                        <a:picLocks noChangeAspect="1" noChangeArrowheads="1"/>
                      </p:cNvPicPr>
                      <p:nvPr/>
                    </p:nvPicPr>
                    <p:blipFill>
                      <a:blip r:embed="rId4"/>
                      <a:srcRect/>
                      <a:stretch>
                        <a:fillRect/>
                      </a:stretch>
                    </p:blipFill>
                    <p:spPr bwMode="auto">
                      <a:xfrm>
                        <a:off x="1600200" y="1695450"/>
                        <a:ext cx="7239000" cy="401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0" name="Oval 4"/>
          <p:cNvSpPr>
            <a:spLocks noChangeArrowheads="1"/>
          </p:cNvSpPr>
          <p:nvPr/>
        </p:nvSpPr>
        <p:spPr bwMode="auto">
          <a:xfrm>
            <a:off x="6400800" y="4343400"/>
            <a:ext cx="685800" cy="1295400"/>
          </a:xfrm>
          <a:prstGeom prst="ellipse">
            <a:avLst/>
          </a:prstGeom>
          <a:noFill/>
          <a:ln w="38100">
            <a:solidFill>
              <a:srgbClr val="FFCC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a:solidFill>
                <a:srgbClr val="000000"/>
              </a:solidFill>
            </a:endParaRPr>
          </a:p>
        </p:txBody>
      </p:sp>
      <p:sp>
        <p:nvSpPr>
          <p:cNvPr id="91141" name="Text Box 5"/>
          <p:cNvSpPr txBox="1">
            <a:spLocks noChangeArrowheads="1"/>
          </p:cNvSpPr>
          <p:nvPr/>
        </p:nvSpPr>
        <p:spPr bwMode="auto">
          <a:xfrm>
            <a:off x="2286000" y="5867400"/>
            <a:ext cx="6400800" cy="830997"/>
          </a:xfrm>
          <a:prstGeom prst="rect">
            <a:avLst/>
          </a:prstGeom>
          <a:noFill/>
          <a:ln w="12700">
            <a:noFill/>
            <a:miter lim="800000"/>
            <a:headEnd/>
            <a:tailEnd/>
          </a:ln>
          <a:effectLst/>
        </p:spPr>
        <p:txBody>
          <a:bodyPr>
            <a:spAutoFit/>
          </a:bodyPr>
          <a:lstStyle/>
          <a:p>
            <a:pPr algn="ctr" fontAlgn="base">
              <a:spcBef>
                <a:spcPct val="50000"/>
              </a:spcBef>
              <a:spcAft>
                <a:spcPct val="0"/>
              </a:spcAft>
              <a:defRPr/>
            </a:pPr>
            <a:r>
              <a:rPr lang="en-US" sz="2400" dirty="0">
                <a:solidFill>
                  <a:srgbClr val="FF0000"/>
                </a:solidFill>
                <a:effectLst>
                  <a:outerShdw blurRad="38100" dist="38100" dir="2700000" algn="tl">
                    <a:srgbClr val="C0C0C0"/>
                  </a:outerShdw>
                </a:effectLst>
                <a:latin typeface="Comic Sans MS" pitchFamily="66" charset="0"/>
              </a:rPr>
              <a:t>Large increase in black population</a:t>
            </a:r>
            <a:r>
              <a:rPr lang="en-US" sz="2400" dirty="0" smtClean="0">
                <a:solidFill>
                  <a:srgbClr val="FF0000"/>
                </a:solidFill>
                <a:effectLst>
                  <a:outerShdw blurRad="38100" dist="38100" dir="2700000" algn="tl">
                    <a:srgbClr val="C0C0C0"/>
                  </a:outerShdw>
                </a:effectLst>
                <a:latin typeface="Comic Sans MS" pitchFamily="66" charset="0"/>
              </a:rPr>
              <a:t>! Turning point = Bacon’s Rebellion</a:t>
            </a:r>
            <a:endParaRPr lang="en-US" sz="2400" dirty="0">
              <a:solidFill>
                <a:srgbClr val="FF0000"/>
              </a:solidFill>
              <a:effectLst>
                <a:outerShdw blurRad="38100" dist="38100" dir="2700000" algn="tl">
                  <a:srgbClr val="C0C0C0"/>
                </a:outerShdw>
              </a:effectLst>
              <a:latin typeface="Comic Sans MS" pitchFamily="66" charset="0"/>
            </a:endParaRPr>
          </a:p>
        </p:txBody>
      </p:sp>
      <p:sp>
        <p:nvSpPr>
          <p:cNvPr id="91142" name="Line 6"/>
          <p:cNvSpPr>
            <a:spLocks noChangeShapeType="1"/>
          </p:cNvSpPr>
          <p:nvPr/>
        </p:nvSpPr>
        <p:spPr bwMode="auto">
          <a:xfrm flipH="1" flipV="1">
            <a:off x="6858000" y="5562600"/>
            <a:ext cx="381000" cy="381000"/>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fr-FR">
              <a:solidFill>
                <a:srgbClr val="000000"/>
              </a:solidFill>
            </a:endParaRPr>
          </a:p>
        </p:txBody>
      </p:sp>
    </p:spTree>
    <p:extLst>
      <p:ext uri="{BB962C8B-B14F-4D97-AF65-F5344CB8AC3E}">
        <p14:creationId xmlns:p14="http://schemas.microsoft.com/office/powerpoint/2010/main" val="21120378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1000"/>
                                        <p:tgtEl>
                                          <p:spTgt spid="9114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1141"/>
                                        </p:tgtEl>
                                        <p:attrNameLst>
                                          <p:attrName>style.visibility</p:attrName>
                                        </p:attrNameLst>
                                      </p:cBhvr>
                                      <p:to>
                                        <p:strVal val="visible"/>
                                      </p:to>
                                    </p:set>
                                    <p:animEffect transition="in" filter="dissolve">
                                      <p:cBhvr>
                                        <p:cTn id="10" dur="1000"/>
                                        <p:tgtEl>
                                          <p:spTgt spid="9114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91142"/>
                                        </p:tgtEl>
                                        <p:attrNameLst>
                                          <p:attrName>style.visibility</p:attrName>
                                        </p:attrNameLst>
                                      </p:cBhvr>
                                      <p:to>
                                        <p:strVal val="visible"/>
                                      </p:to>
                                    </p:set>
                                    <p:animEffect transition="in" filter="dissolve">
                                      <p:cBhvr>
                                        <p:cTn id="13" dur="1000"/>
                                        <p:tgtEl>
                                          <p:spTgt spid="91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nimBg="1"/>
      <p:bldP spid="91141" grpId="0"/>
      <p:bldP spid="911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609600"/>
            <a:ext cx="6629400" cy="1470025"/>
          </a:xfrm>
        </p:spPr>
        <p:txBody>
          <a:bodyPr/>
          <a:lstStyle/>
          <a:p>
            <a:r>
              <a:rPr lang="en-US" b="1" dirty="0" smtClean="0">
                <a:solidFill>
                  <a:srgbClr val="FF0000"/>
                </a:solidFill>
              </a:rPr>
              <a:t>1619: A significant year in Virginian history for two reasons </a:t>
            </a:r>
            <a:endParaRPr lang="fr-FR" b="1" dirty="0">
              <a:solidFill>
                <a:srgbClr val="FF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200400"/>
            <a:ext cx="3276600"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The Capitol"/>
          <p:cNvPicPr>
            <a:picLocks noChangeAspect="1" noChangeArrowheads="1"/>
          </p:cNvPicPr>
          <p:nvPr/>
        </p:nvPicPr>
        <p:blipFill>
          <a:blip r:embed="rId3">
            <a:lum bright="12000"/>
            <a:extLst>
              <a:ext uri="{28A0092B-C50C-407E-A947-70E740481C1C}">
                <a14:useLocalDpi xmlns:a14="http://schemas.microsoft.com/office/drawing/2010/main" val="0"/>
              </a:ext>
            </a:extLst>
          </a:blip>
          <a:srcRect l="1605" t="1587" r="2106" b="3175"/>
          <a:stretch>
            <a:fillRect/>
          </a:stretch>
        </p:blipFill>
        <p:spPr bwMode="auto">
          <a:xfrm>
            <a:off x="5583936" y="3203448"/>
            <a:ext cx="3048000" cy="3048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400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 Box 3"/>
          <p:cNvSpPr txBox="1">
            <a:spLocks noChangeArrowheads="1"/>
          </p:cNvSpPr>
          <p:nvPr/>
        </p:nvSpPr>
        <p:spPr bwMode="auto">
          <a:xfrm>
            <a:off x="1981200" y="228600"/>
            <a:ext cx="6858000" cy="707886"/>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4000" b="1" dirty="0" smtClean="0">
                <a:solidFill>
                  <a:srgbClr val="00B050"/>
                </a:solidFill>
                <a:effectLst>
                  <a:outerShdw blurRad="38100" dist="38100" dir="2700000" algn="tl">
                    <a:srgbClr val="C0C0C0"/>
                  </a:outerShdw>
                </a:effectLst>
                <a:latin typeface="Lucida Calligraphy" pitchFamily="66" charset="0"/>
              </a:rPr>
              <a:t>House </a:t>
            </a:r>
            <a:r>
              <a:rPr lang="en-US" sz="4000" b="1" dirty="0">
                <a:solidFill>
                  <a:srgbClr val="00B050"/>
                </a:solidFill>
                <a:effectLst>
                  <a:outerShdw blurRad="38100" dist="38100" dir="2700000" algn="tl">
                    <a:srgbClr val="C0C0C0"/>
                  </a:outerShdw>
                </a:effectLst>
                <a:latin typeface="Lucida Calligraphy" pitchFamily="66" charset="0"/>
              </a:rPr>
              <a:t>of </a:t>
            </a:r>
            <a:r>
              <a:rPr lang="en-US" sz="4000" b="1" dirty="0" smtClean="0">
                <a:solidFill>
                  <a:srgbClr val="00B050"/>
                </a:solidFill>
                <a:effectLst>
                  <a:outerShdw blurRad="38100" dist="38100" dir="2700000" algn="tl">
                    <a:srgbClr val="C0C0C0"/>
                  </a:outerShdw>
                </a:effectLst>
                <a:latin typeface="Lucida Calligraphy" pitchFamily="66" charset="0"/>
              </a:rPr>
              <a:t>Burgesses, 1619</a:t>
            </a:r>
            <a:endParaRPr lang="en-US" sz="4000" b="1" dirty="0">
              <a:solidFill>
                <a:srgbClr val="00B050"/>
              </a:solidFill>
              <a:effectLst>
                <a:outerShdw blurRad="38100" dist="38100" dir="2700000" algn="tl">
                  <a:srgbClr val="C0C0C0"/>
                </a:outerShdw>
              </a:effectLst>
              <a:latin typeface="Lucida Calligraphy" pitchFamily="66"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0285" y="3858399"/>
            <a:ext cx="3939829" cy="2578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1"/>
          <p:cNvSpPr/>
          <p:nvPr/>
        </p:nvSpPr>
        <p:spPr>
          <a:xfrm>
            <a:off x="1828801" y="1130713"/>
            <a:ext cx="7146324" cy="2492990"/>
          </a:xfrm>
          <a:prstGeom prst="rect">
            <a:avLst/>
          </a:prstGeom>
        </p:spPr>
        <p:txBody>
          <a:bodyPr wrap="square">
            <a:spAutoFit/>
          </a:bodyPr>
          <a:lstStyle/>
          <a:p>
            <a:pPr marL="579438" indent="-579438" fontAlgn="base">
              <a:spcBef>
                <a:spcPct val="50000"/>
              </a:spcBef>
              <a:spcAft>
                <a:spcPct val="0"/>
              </a:spcAft>
              <a:buFontTx/>
              <a:buBlip>
                <a:blip r:embed="rId4"/>
              </a:buBlip>
              <a:defRPr/>
            </a:pPr>
            <a:r>
              <a:rPr lang="en-US" sz="2400" b="1" dirty="0" smtClean="0">
                <a:solidFill>
                  <a:srgbClr val="00B050"/>
                </a:solidFill>
                <a:latin typeface="Comic Sans MS" pitchFamily="66" charset="0"/>
              </a:rPr>
              <a:t>A local representative assembly that </a:t>
            </a:r>
            <a:r>
              <a:rPr lang="en-US" sz="2400" b="1" dirty="0">
                <a:solidFill>
                  <a:srgbClr val="00B050"/>
                </a:solidFill>
                <a:latin typeface="Comic Sans MS" pitchFamily="66" charset="0"/>
              </a:rPr>
              <a:t>gave colonists control over </a:t>
            </a:r>
            <a:r>
              <a:rPr lang="en-US" sz="2400" b="1" dirty="0" smtClean="0">
                <a:solidFill>
                  <a:srgbClr val="00B050"/>
                </a:solidFill>
                <a:latin typeface="Comic Sans MS" pitchFamily="66" charset="0"/>
              </a:rPr>
              <a:t>financial and military concerns. </a:t>
            </a:r>
          </a:p>
          <a:p>
            <a:pPr marL="579438" indent="-579438" fontAlgn="base">
              <a:spcBef>
                <a:spcPct val="50000"/>
              </a:spcBef>
              <a:spcAft>
                <a:spcPct val="0"/>
              </a:spcAft>
              <a:buFontTx/>
              <a:buBlip>
                <a:blip r:embed="rId4"/>
              </a:buBlip>
              <a:defRPr/>
            </a:pPr>
            <a:r>
              <a:rPr lang="en-US" sz="2400" b="1" dirty="0" smtClean="0">
                <a:solidFill>
                  <a:srgbClr val="FF0000"/>
                </a:solidFill>
                <a:latin typeface="Comic Sans MS" pitchFamily="66" charset="0"/>
              </a:rPr>
              <a:t>Representatives appointed by the royal governor and mostly powerful planters. </a:t>
            </a:r>
            <a:r>
              <a:rPr lang="en-US" sz="2400" b="1" i="1" u="sng" dirty="0" smtClean="0">
                <a:solidFill>
                  <a:srgbClr val="FF0000"/>
                </a:solidFill>
                <a:latin typeface="Comic Sans MS" pitchFamily="66" charset="0"/>
              </a:rPr>
              <a:t>But why is this group significant? </a:t>
            </a:r>
            <a:endParaRPr lang="en-US" sz="2400" b="1" i="1" u="sng" dirty="0">
              <a:solidFill>
                <a:srgbClr val="FF0000"/>
              </a:solidFill>
              <a:latin typeface="Comic Sans MS" pitchFamily="66" charset="0"/>
            </a:endParaRPr>
          </a:p>
        </p:txBody>
      </p:sp>
    </p:spTree>
    <p:extLst>
      <p:ext uri="{BB962C8B-B14F-4D97-AF65-F5344CB8AC3E}">
        <p14:creationId xmlns:p14="http://schemas.microsoft.com/office/powerpoint/2010/main" val="895517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844040" y="1879607"/>
            <a:ext cx="3962400" cy="3231654"/>
          </a:xfrm>
          <a:prstGeom prst="rect">
            <a:avLst/>
          </a:prstGeom>
          <a:noFill/>
          <a:ln w="12700">
            <a:noFill/>
            <a:miter lim="800000"/>
            <a:headEnd/>
            <a:tailEnd/>
          </a:ln>
          <a:effectLst/>
        </p:spPr>
        <p:txBody>
          <a:bodyPr wrap="square">
            <a:spAutoFit/>
          </a:bodyPr>
          <a:lstStyle/>
          <a:p>
            <a:pPr marL="579438" indent="-579438" fontAlgn="base">
              <a:spcBef>
                <a:spcPct val="50000"/>
              </a:spcBef>
              <a:spcAft>
                <a:spcPct val="0"/>
              </a:spcAft>
              <a:buClr>
                <a:srgbClr val="C82600"/>
              </a:buClr>
              <a:buFont typeface="Wingdings" pitchFamily="2" charset="2"/>
              <a:buBlip>
                <a:blip r:embed="rId3"/>
              </a:buBlip>
              <a:defRPr/>
            </a:pPr>
            <a:r>
              <a:rPr lang="en-US" sz="2400" b="1" dirty="0" smtClean="0">
                <a:solidFill>
                  <a:srgbClr val="FF0000"/>
                </a:solidFill>
                <a:latin typeface="Comic Sans MS" pitchFamily="66" charset="0"/>
                <a:sym typeface="Wingdings" pitchFamily="2" charset="2"/>
              </a:rPr>
              <a:t>James </a:t>
            </a:r>
            <a:r>
              <a:rPr lang="en-US" sz="2400" b="1" dirty="0">
                <a:solidFill>
                  <a:srgbClr val="FF0000"/>
                </a:solidFill>
                <a:latin typeface="Comic Sans MS" pitchFamily="66" charset="0"/>
                <a:sym typeface="Wingdings" pitchFamily="2" charset="2"/>
              </a:rPr>
              <a:t>I revoked the charter of the bankrupt </a:t>
            </a:r>
            <a:r>
              <a:rPr lang="en-US" sz="2400" b="1" dirty="0" smtClean="0">
                <a:solidFill>
                  <a:srgbClr val="FF0000"/>
                </a:solidFill>
                <a:latin typeface="Comic Sans MS" pitchFamily="66" charset="0"/>
                <a:sym typeface="Wingdings" pitchFamily="2" charset="2"/>
              </a:rPr>
              <a:t>Virginia Company. </a:t>
            </a:r>
          </a:p>
          <a:p>
            <a:pPr marL="579438" indent="-579438" fontAlgn="base">
              <a:spcBef>
                <a:spcPct val="50000"/>
              </a:spcBef>
              <a:spcAft>
                <a:spcPct val="0"/>
              </a:spcAft>
              <a:buClr>
                <a:srgbClr val="C82600"/>
              </a:buClr>
              <a:buFont typeface="Wingdings" pitchFamily="2" charset="2"/>
              <a:buBlip>
                <a:blip r:embed="rId3"/>
              </a:buBlip>
              <a:defRPr/>
            </a:pPr>
            <a:r>
              <a:rPr lang="en-US" sz="2400" b="1" dirty="0" smtClean="0">
                <a:solidFill>
                  <a:srgbClr val="FF0000"/>
                </a:solidFill>
                <a:latin typeface="Comic Sans MS" pitchFamily="66" charset="0"/>
                <a:sym typeface="Wingdings" pitchFamily="2" charset="2"/>
              </a:rPr>
              <a:t>Now Jamestown had access to more resources to fight the Powhatan. </a:t>
            </a:r>
            <a:endParaRPr lang="en-US" sz="2000" b="1" dirty="0">
              <a:solidFill>
                <a:srgbClr val="FF0000"/>
              </a:solidFill>
              <a:latin typeface="Comic Sans MS" pitchFamily="66" charset="0"/>
            </a:endParaRPr>
          </a:p>
        </p:txBody>
      </p:sp>
      <p:sp>
        <p:nvSpPr>
          <p:cNvPr id="123907" name="Text Box 3"/>
          <p:cNvSpPr txBox="1">
            <a:spLocks noChangeArrowheads="1"/>
          </p:cNvSpPr>
          <p:nvPr/>
        </p:nvSpPr>
        <p:spPr bwMode="auto">
          <a:xfrm>
            <a:off x="1524000" y="446782"/>
            <a:ext cx="7467600" cy="1077218"/>
          </a:xfrm>
          <a:prstGeom prst="rect">
            <a:avLst/>
          </a:prstGeom>
          <a:noFill/>
          <a:ln w="12700">
            <a:noFill/>
            <a:miter lim="800000"/>
            <a:headEnd/>
            <a:tailEnd/>
          </a:ln>
          <a:effectLst>
            <a:outerShdw dist="35921" dir="2700000" algn="ctr" rotWithShape="0">
              <a:schemeClr val="tx2"/>
            </a:outerShdw>
          </a:effectLst>
        </p:spPr>
        <p:txBody>
          <a:bodyPr wrap="square">
            <a:spAutoFit/>
          </a:bodyPr>
          <a:lstStyle/>
          <a:p>
            <a:pPr algn="ctr" fontAlgn="base">
              <a:spcBef>
                <a:spcPct val="50000"/>
              </a:spcBef>
              <a:spcAft>
                <a:spcPct val="0"/>
              </a:spcAft>
              <a:defRPr/>
            </a:pPr>
            <a:r>
              <a:rPr lang="en-US" sz="3200" b="1" dirty="0" smtClean="0">
                <a:solidFill>
                  <a:srgbClr val="00B050"/>
                </a:solidFill>
                <a:effectLst>
                  <a:outerShdw blurRad="38100" dist="38100" dir="2700000" algn="tl">
                    <a:srgbClr val="C0C0C0"/>
                  </a:outerShdw>
                </a:effectLst>
                <a:latin typeface="Lucida Calligraphy" pitchFamily="66" charset="0"/>
              </a:rPr>
              <a:t>1624: Virginia becomes a royal colony</a:t>
            </a:r>
            <a:endParaRPr lang="en-US" sz="3200" b="1" dirty="0">
              <a:solidFill>
                <a:srgbClr val="00B050"/>
              </a:solidFill>
              <a:effectLst>
                <a:outerShdw blurRad="38100" dist="38100" dir="2700000" algn="tl">
                  <a:srgbClr val="C0C0C0"/>
                </a:outerShdw>
              </a:effectLst>
              <a:latin typeface="Lucida Calligraphy" pitchFamily="66" charset="0"/>
            </a:endParaRPr>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1032" y="1879607"/>
            <a:ext cx="2590800" cy="358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87981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3906">
                                            <p:txEl>
                                              <p:pRg st="0" end="0"/>
                                            </p:txEl>
                                          </p:spTgt>
                                        </p:tgtEl>
                                        <p:attrNameLst>
                                          <p:attrName>style.visibility</p:attrName>
                                        </p:attrNameLst>
                                      </p:cBhvr>
                                      <p:to>
                                        <p:strVal val="visible"/>
                                      </p:to>
                                    </p:set>
                                    <p:animEffect transition="in" filter="fade">
                                      <p:cBhvr>
                                        <p:cTn id="7" dur="1000"/>
                                        <p:tgtEl>
                                          <p:spTgt spid="1239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06">
                                            <p:txEl>
                                              <p:pRg st="1" end="1"/>
                                            </p:txEl>
                                          </p:spTgt>
                                        </p:tgtEl>
                                        <p:attrNameLst>
                                          <p:attrName>style.visibility</p:attrName>
                                        </p:attrNameLst>
                                      </p:cBhvr>
                                      <p:to>
                                        <p:strVal val="visible"/>
                                      </p:to>
                                    </p:set>
                                    <p:animEffect transition="in" filter="fade">
                                      <p:cBhvr>
                                        <p:cTn id="12" dur="1000"/>
                                        <p:tgtEl>
                                          <p:spTgt spid="12390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828800" y="1394966"/>
            <a:ext cx="7086600" cy="5893921"/>
          </a:xfrm>
          <a:prstGeom prst="rect">
            <a:avLst/>
          </a:prstGeom>
          <a:noFill/>
          <a:ln w="12700">
            <a:noFill/>
            <a:miter lim="800000"/>
            <a:headEnd/>
            <a:tailEnd/>
          </a:ln>
          <a:effectLst/>
        </p:spPr>
        <p:txBody>
          <a:bodyPr>
            <a:spAutoFit/>
          </a:bodyPr>
          <a:lstStyle/>
          <a:p>
            <a:pPr marL="579438"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sym typeface="Wingdings" pitchFamily="2" charset="2"/>
              </a:rPr>
              <a:t>Peace from 1614-1622, sealed by the marriage of Pocahontas and John Rolfe. </a:t>
            </a:r>
          </a:p>
          <a:p>
            <a:pPr marL="579438"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sym typeface="Wingdings" pitchFamily="2" charset="2"/>
              </a:rPr>
              <a:t>1622: Rolfe and 346 others killed in a raid. </a:t>
            </a:r>
            <a:r>
              <a:rPr lang="en-US" sz="2600" b="1" dirty="0" smtClean="0">
                <a:solidFill>
                  <a:srgbClr val="FF0000"/>
                </a:solidFill>
                <a:latin typeface="Comic Sans MS" pitchFamily="66" charset="0"/>
                <a:sym typeface="Wingdings" pitchFamily="2" charset="2"/>
              </a:rPr>
              <a:t>Virginia Company called for a “perpetual war” against the Powhatan. </a:t>
            </a:r>
            <a:endParaRPr lang="en-US" sz="2600" b="1" dirty="0">
              <a:solidFill>
                <a:srgbClr val="FF0000"/>
              </a:solidFill>
              <a:latin typeface="Comic Sans MS" pitchFamily="66" charset="0"/>
              <a:sym typeface="Wingdings" pitchFamily="2" charset="2"/>
            </a:endParaRPr>
          </a:p>
          <a:p>
            <a:pPr marL="579438" indent="-579438" fontAlgn="base">
              <a:spcBef>
                <a:spcPct val="50000"/>
              </a:spcBef>
              <a:spcAft>
                <a:spcPct val="0"/>
              </a:spcAft>
              <a:buClr>
                <a:srgbClr val="C82600"/>
              </a:buClr>
              <a:buFont typeface="Wingdings" pitchFamily="2" charset="2"/>
              <a:buBlip>
                <a:blip r:embed="rId3"/>
              </a:buBlip>
              <a:defRPr/>
            </a:pPr>
            <a:r>
              <a:rPr lang="en-US" sz="2600" b="1" dirty="0" smtClean="0">
                <a:solidFill>
                  <a:srgbClr val="00B050"/>
                </a:solidFill>
                <a:latin typeface="Comic Sans MS" pitchFamily="66" charset="0"/>
              </a:rPr>
              <a:t>1646: Powhatan forced off of their land. </a:t>
            </a:r>
            <a:r>
              <a:rPr lang="en-US" sz="2600" b="1" dirty="0" smtClean="0">
                <a:solidFill>
                  <a:srgbClr val="FF0000"/>
                </a:solidFill>
                <a:latin typeface="Comic Sans MS" pitchFamily="66" charset="0"/>
              </a:rPr>
              <a:t>The English had grown stronger thanks to resources from the tobacco sales and royal intervention, allowing them to eventually overpower the Powhatan. </a:t>
            </a:r>
            <a:endParaRPr lang="en-US" sz="2600" b="1" dirty="0">
              <a:solidFill>
                <a:srgbClr val="FF0000"/>
              </a:solidFill>
              <a:latin typeface="Comic Sans MS" pitchFamily="66" charset="0"/>
            </a:endParaRPr>
          </a:p>
          <a:p>
            <a:pPr marL="579438" indent="-579438" fontAlgn="base">
              <a:spcBef>
                <a:spcPct val="50000"/>
              </a:spcBef>
              <a:spcAft>
                <a:spcPct val="0"/>
              </a:spcAft>
              <a:buClr>
                <a:srgbClr val="C82600"/>
              </a:buClr>
              <a:buFont typeface="Wingdings" pitchFamily="2" charset="2"/>
              <a:buBlip>
                <a:blip r:embed="rId3"/>
              </a:buBlip>
              <a:defRPr/>
            </a:pPr>
            <a:endParaRPr lang="en-US" sz="2600" b="1" dirty="0" smtClean="0">
              <a:solidFill>
                <a:srgbClr val="00B050"/>
              </a:solidFill>
              <a:latin typeface="Comic Sans MS" pitchFamily="66" charset="0"/>
              <a:sym typeface="Wingdings" pitchFamily="2" charset="2"/>
            </a:endParaRPr>
          </a:p>
        </p:txBody>
      </p:sp>
      <p:sp>
        <p:nvSpPr>
          <p:cNvPr id="119811" name="Text Box 3"/>
          <p:cNvSpPr txBox="1">
            <a:spLocks noChangeArrowheads="1"/>
          </p:cNvSpPr>
          <p:nvPr/>
        </p:nvSpPr>
        <p:spPr bwMode="auto">
          <a:xfrm>
            <a:off x="1600200" y="381000"/>
            <a:ext cx="7162800" cy="630942"/>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3500" b="1" dirty="0" smtClean="0">
                <a:solidFill>
                  <a:srgbClr val="00B050"/>
                </a:solidFill>
                <a:effectLst>
                  <a:outerShdw blurRad="38100" dist="38100" dir="2700000" algn="tl">
                    <a:srgbClr val="C0C0C0"/>
                  </a:outerShdw>
                </a:effectLst>
                <a:latin typeface="Lucida Calligraphy" pitchFamily="66" charset="0"/>
              </a:rPr>
              <a:t>Anglo-Powhatan Wars</a:t>
            </a:r>
            <a:endParaRPr lang="en-US" sz="3500" b="1" dirty="0">
              <a:solidFill>
                <a:srgbClr val="00B050"/>
              </a:solidFill>
              <a:effectLst>
                <a:outerShdw blurRad="38100" dist="38100" dir="2700000" algn="tl">
                  <a:srgbClr val="C0C0C0"/>
                </a:outerShdw>
              </a:effectLst>
              <a:latin typeface="Lucida Calligraphy" pitchFamily="66" charset="0"/>
            </a:endParaRPr>
          </a:p>
        </p:txBody>
      </p:sp>
    </p:spTree>
    <p:extLst>
      <p:ext uri="{BB962C8B-B14F-4D97-AF65-F5344CB8AC3E}">
        <p14:creationId xmlns:p14="http://schemas.microsoft.com/office/powerpoint/2010/main" val="2409923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98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98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19810">
                                            <p:txEl>
                                              <p:pRg st="2" end="2"/>
                                            </p:txEl>
                                          </p:spTgt>
                                        </p:tgtEl>
                                        <p:attrNameLst>
                                          <p:attrName>style.visibility</p:attrName>
                                        </p:attrNameLst>
                                      </p:cBhvr>
                                      <p:to>
                                        <p:strVal val="visible"/>
                                      </p:to>
                                    </p:set>
                                    <p:animEffect transition="in" filter="fade">
                                      <p:cBhvr>
                                        <p:cTn id="15" dur="1000"/>
                                        <p:tgtEl>
                                          <p:spTgt spid="1198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152400"/>
            <a:ext cx="3124200" cy="2862322"/>
          </a:xfrm>
          <a:prstGeom prst="rect">
            <a:avLst/>
          </a:prstGeom>
          <a:noFill/>
        </p:spPr>
        <p:txBody>
          <a:bodyPr wrap="square" rtlCol="0">
            <a:spAutoFit/>
          </a:bodyPr>
          <a:lstStyle/>
          <a:p>
            <a:pPr algn="ctr"/>
            <a:r>
              <a:rPr lang="en-US" sz="6000" b="1" dirty="0" smtClean="0">
                <a:solidFill>
                  <a:srgbClr val="00B050"/>
                </a:solidFill>
              </a:rPr>
              <a:t>The Virginia Colony</a:t>
            </a:r>
            <a:endParaRPr lang="fr-FR" sz="6000" b="1" dirty="0">
              <a:solidFill>
                <a:srgbClr val="00B050"/>
              </a:solidFill>
            </a:endParaRPr>
          </a:p>
        </p:txBody>
      </p:sp>
      <p:sp>
        <p:nvSpPr>
          <p:cNvPr id="2" name="TextBox 1"/>
          <p:cNvSpPr txBox="1"/>
          <p:nvPr/>
        </p:nvSpPr>
        <p:spPr>
          <a:xfrm>
            <a:off x="1784350" y="3727995"/>
            <a:ext cx="3016250" cy="1200329"/>
          </a:xfrm>
          <a:prstGeom prst="rect">
            <a:avLst/>
          </a:prstGeom>
          <a:noFill/>
        </p:spPr>
        <p:txBody>
          <a:bodyPr wrap="square" rtlCol="0">
            <a:spAutoFit/>
          </a:bodyPr>
          <a:lstStyle/>
          <a:p>
            <a:pPr algn="ctr"/>
            <a:r>
              <a:rPr lang="en-US" sz="3600" b="1" dirty="0" smtClean="0">
                <a:solidFill>
                  <a:srgbClr val="FF0000"/>
                </a:solidFill>
              </a:rPr>
              <a:t>Chesapeake Bay</a:t>
            </a:r>
            <a:endParaRPr lang="fr-FR" sz="3600" b="1" dirty="0">
              <a:solidFill>
                <a:srgbClr val="FF0000"/>
              </a:solidFill>
            </a:endParaRPr>
          </a:p>
        </p:txBody>
      </p:sp>
      <p:pic>
        <p:nvPicPr>
          <p:cNvPr id="3076" name="Picture 4" descr="http://www.baydreaming.com/wp-content/uploads/2014/02/chesbaymap2-cop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57200"/>
            <a:ext cx="3841448" cy="5961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51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29740" y="320040"/>
            <a:ext cx="7162800" cy="1846659"/>
          </a:xfrm>
          <a:prstGeom prst="rect">
            <a:avLst/>
          </a:prstGeom>
          <a:noFill/>
          <a:ln w="12700">
            <a:noFill/>
            <a:miter lim="800000"/>
            <a:headEnd/>
            <a:tailEnd/>
          </a:ln>
          <a:effectLst>
            <a:outerShdw dist="35921" dir="2700000" algn="ctr" rotWithShape="0">
              <a:srgbClr val="333333"/>
            </a:outerShdw>
          </a:effectLst>
        </p:spPr>
        <p:txBody>
          <a:bodyPr wrap="square">
            <a:spAutoFit/>
          </a:bodyPr>
          <a:lstStyle/>
          <a:p>
            <a:pPr algn="ctr" fontAlgn="base">
              <a:spcBef>
                <a:spcPct val="50000"/>
              </a:spcBef>
              <a:spcAft>
                <a:spcPct val="0"/>
              </a:spcAft>
              <a:defRPr/>
            </a:pPr>
            <a:r>
              <a:rPr lang="en-US" sz="3800" b="1" dirty="0" smtClean="0">
                <a:solidFill>
                  <a:srgbClr val="FF0000"/>
                </a:solidFill>
                <a:effectLst>
                  <a:outerShdw blurRad="38100" dist="38100" dir="2700000" algn="tl">
                    <a:srgbClr val="C0C0C0"/>
                  </a:outerShdw>
                </a:effectLst>
                <a:latin typeface="Lucida Calligraphy" pitchFamily="66" charset="0"/>
              </a:rPr>
              <a:t>Why did Europeans migrate to North America in the 17</a:t>
            </a:r>
            <a:r>
              <a:rPr lang="en-US" sz="3800" b="1" baseline="30000" dirty="0" smtClean="0">
                <a:solidFill>
                  <a:srgbClr val="FF0000"/>
                </a:solidFill>
                <a:effectLst>
                  <a:outerShdw blurRad="38100" dist="38100" dir="2700000" algn="tl">
                    <a:srgbClr val="C0C0C0"/>
                  </a:outerShdw>
                </a:effectLst>
                <a:latin typeface="Lucida Calligraphy" pitchFamily="66" charset="0"/>
              </a:rPr>
              <a:t>th</a:t>
            </a:r>
            <a:r>
              <a:rPr lang="en-US" sz="3800" b="1" dirty="0" smtClean="0">
                <a:solidFill>
                  <a:srgbClr val="FF0000"/>
                </a:solidFill>
                <a:effectLst>
                  <a:outerShdw blurRad="38100" dist="38100" dir="2700000" algn="tl">
                    <a:srgbClr val="C0C0C0"/>
                  </a:outerShdw>
                </a:effectLst>
                <a:latin typeface="Lucida Calligraphy" pitchFamily="66" charset="0"/>
              </a:rPr>
              <a:t> century?</a:t>
            </a:r>
            <a:endParaRPr lang="en-US" sz="3800" b="1" baseline="30000" dirty="0">
              <a:solidFill>
                <a:srgbClr val="FF0000"/>
              </a:solidFill>
              <a:effectLst>
                <a:outerShdw blurRad="38100" dist="38100" dir="2700000" algn="tl">
                  <a:srgbClr val="C0C0C0"/>
                </a:outerShdw>
              </a:effectLst>
              <a:latin typeface="Lucida Calligraphy" pitchFamily="66" charset="0"/>
            </a:endParaRPr>
          </a:p>
        </p:txBody>
      </p:sp>
      <p:pic>
        <p:nvPicPr>
          <p:cNvPr id="5123" name="Picture 4"/>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l="3078" r="2040"/>
          <a:stretch>
            <a:fillRect/>
          </a:stretch>
        </p:blipFill>
        <p:spPr bwMode="auto">
          <a:xfrm>
            <a:off x="1805940" y="2362200"/>
            <a:ext cx="7086600" cy="374015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62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1752600" y="1066800"/>
            <a:ext cx="7391400" cy="5632311"/>
          </a:xfrm>
          <a:prstGeom prst="rect">
            <a:avLst/>
          </a:prstGeom>
          <a:noFill/>
          <a:ln w="12700">
            <a:noFill/>
            <a:miter lim="800000"/>
            <a:headEnd/>
            <a:tailEnd/>
          </a:ln>
          <a:effectLst/>
        </p:spPr>
        <p:txBody>
          <a:bodyPr wrap="square">
            <a:spAutoFit/>
          </a:bodyPr>
          <a:lstStyle/>
          <a:p>
            <a:pPr marL="579438" indent="-579438" fontAlgn="base">
              <a:spcBef>
                <a:spcPct val="50000"/>
              </a:spcBef>
              <a:spcAft>
                <a:spcPct val="0"/>
              </a:spcAft>
              <a:buClr>
                <a:srgbClr val="C82600"/>
              </a:buClr>
              <a:buFont typeface="Wingdings" pitchFamily="2" charset="2"/>
              <a:buBlip>
                <a:blip r:embed="rId3"/>
              </a:buBlip>
              <a:defRPr/>
            </a:pPr>
            <a:r>
              <a:rPr lang="en-US" sz="2400" b="1" dirty="0" smtClean="0">
                <a:solidFill>
                  <a:srgbClr val="FF0000"/>
                </a:solidFill>
                <a:latin typeface="Comic Sans MS" pitchFamily="66" charset="0"/>
              </a:rPr>
              <a:t>What is a joint-stock company? Why did the English need one to settle Jamestown?</a:t>
            </a:r>
          </a:p>
          <a:p>
            <a:pPr marL="579438" indent="-579438" fontAlgn="base">
              <a:spcBef>
                <a:spcPct val="50000"/>
              </a:spcBef>
              <a:spcAft>
                <a:spcPct val="0"/>
              </a:spcAft>
              <a:buClr>
                <a:srgbClr val="C82600"/>
              </a:buClr>
              <a:buFont typeface="Wingdings" pitchFamily="2" charset="2"/>
              <a:buBlip>
                <a:blip r:embed="rId3"/>
              </a:buBlip>
              <a:defRPr/>
            </a:pPr>
            <a:r>
              <a:rPr lang="en-US" sz="2400" b="1" dirty="0" smtClean="0">
                <a:solidFill>
                  <a:srgbClr val="00B050"/>
                </a:solidFill>
                <a:latin typeface="Comic Sans MS" pitchFamily="66" charset="0"/>
              </a:rPr>
              <a:t>1606: King James I granted a royal charter for the Virginia Company to settle the Chesapeake</a:t>
            </a:r>
          </a:p>
          <a:p>
            <a:pPr marL="579438" indent="-579438" fontAlgn="base">
              <a:spcBef>
                <a:spcPct val="50000"/>
              </a:spcBef>
              <a:spcAft>
                <a:spcPct val="0"/>
              </a:spcAft>
              <a:buClr>
                <a:srgbClr val="C82600"/>
              </a:buClr>
              <a:buFont typeface="Wingdings" pitchFamily="2" charset="2"/>
              <a:buBlip>
                <a:blip r:embed="rId3"/>
              </a:buBlip>
              <a:defRPr/>
            </a:pPr>
            <a:r>
              <a:rPr lang="en-US" sz="2400" b="1" dirty="0" smtClean="0">
                <a:solidFill>
                  <a:srgbClr val="00B050"/>
                </a:solidFill>
                <a:latin typeface="Comic Sans MS" pitchFamily="66" charset="0"/>
              </a:rPr>
              <a:t>May </a:t>
            </a:r>
            <a:r>
              <a:rPr lang="en-US" sz="2400" b="1" dirty="0">
                <a:solidFill>
                  <a:srgbClr val="00B050"/>
                </a:solidFill>
                <a:latin typeface="Comic Sans MS" pitchFamily="66" charset="0"/>
              </a:rPr>
              <a:t>24, </a:t>
            </a:r>
            <a:r>
              <a:rPr lang="en-US" sz="2400" b="1" dirty="0" smtClean="0">
                <a:solidFill>
                  <a:srgbClr val="00B050"/>
                </a:solidFill>
                <a:latin typeface="Comic Sans MS" pitchFamily="66" charset="0"/>
              </a:rPr>
              <a:t>1607: </a:t>
            </a:r>
            <a:r>
              <a:rPr lang="en-US" sz="2400" b="1" dirty="0" smtClean="0">
                <a:solidFill>
                  <a:srgbClr val="00B050"/>
                </a:solidFill>
                <a:latin typeface="Comic Sans MS" pitchFamily="66" charset="0"/>
                <a:sym typeface="Wingdings" pitchFamily="2" charset="2"/>
              </a:rPr>
              <a:t> </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104 men landed</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at the James </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River and</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established the </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first permanent </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English colony in</a:t>
            </a:r>
            <a:br>
              <a:rPr lang="en-US" sz="2400" b="1" dirty="0" smtClean="0">
                <a:solidFill>
                  <a:srgbClr val="00B050"/>
                </a:solidFill>
                <a:latin typeface="Comic Sans MS" pitchFamily="66" charset="0"/>
                <a:sym typeface="Wingdings" pitchFamily="2" charset="2"/>
              </a:rPr>
            </a:br>
            <a:r>
              <a:rPr lang="en-US" sz="2400" b="1" dirty="0" smtClean="0">
                <a:solidFill>
                  <a:srgbClr val="00B050"/>
                </a:solidFill>
                <a:latin typeface="Comic Sans MS" pitchFamily="66" charset="0"/>
                <a:sym typeface="Wingdings" pitchFamily="2" charset="2"/>
              </a:rPr>
              <a:t>North America. </a:t>
            </a:r>
            <a:r>
              <a:rPr lang="en-US" sz="2400" b="1" dirty="0" smtClean="0">
                <a:solidFill>
                  <a:srgbClr val="FF0000"/>
                </a:solidFill>
                <a:latin typeface="Comic Sans MS" pitchFamily="66" charset="0"/>
                <a:sym typeface="Wingdings" pitchFamily="2" charset="2"/>
              </a:rPr>
              <a:t>40</a:t>
            </a:r>
            <a:br>
              <a:rPr lang="en-US" sz="2400" b="1" dirty="0" smtClean="0">
                <a:solidFill>
                  <a:srgbClr val="FF0000"/>
                </a:solidFill>
                <a:latin typeface="Comic Sans MS" pitchFamily="66" charset="0"/>
                <a:sym typeface="Wingdings" pitchFamily="2" charset="2"/>
              </a:rPr>
            </a:br>
            <a:r>
              <a:rPr lang="en-US" sz="2400" b="1" dirty="0" smtClean="0">
                <a:solidFill>
                  <a:srgbClr val="FF0000"/>
                </a:solidFill>
                <a:latin typeface="Comic Sans MS" pitchFamily="66" charset="0"/>
                <a:sym typeface="Wingdings" pitchFamily="2" charset="2"/>
              </a:rPr>
              <a:t>had died at sea. </a:t>
            </a:r>
            <a:endParaRPr lang="en-US" sz="2400" b="1" dirty="0">
              <a:solidFill>
                <a:srgbClr val="FF0000"/>
              </a:solidFill>
              <a:latin typeface="Comic Sans MS" pitchFamily="66" charset="0"/>
              <a:sym typeface="Wingdings" pitchFamily="2" charset="2"/>
            </a:endParaRPr>
          </a:p>
        </p:txBody>
      </p:sp>
      <p:sp>
        <p:nvSpPr>
          <p:cNvPr id="114691" name="Text Box 3"/>
          <p:cNvSpPr txBox="1">
            <a:spLocks noChangeArrowheads="1"/>
          </p:cNvSpPr>
          <p:nvPr/>
        </p:nvSpPr>
        <p:spPr bwMode="auto">
          <a:xfrm>
            <a:off x="1981200" y="273050"/>
            <a:ext cx="6858000" cy="677863"/>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3800" b="1" dirty="0">
                <a:solidFill>
                  <a:srgbClr val="00B050"/>
                </a:solidFill>
                <a:effectLst>
                  <a:outerShdw blurRad="38100" dist="38100" dir="2700000" algn="tl">
                    <a:srgbClr val="C0C0C0"/>
                  </a:outerShdw>
                </a:effectLst>
                <a:latin typeface="Lucida Calligraphy" pitchFamily="66" charset="0"/>
              </a:rPr>
              <a:t>Founding Jamestown</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2982390"/>
            <a:ext cx="2819400" cy="367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57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690">
                                            <p:txEl>
                                              <p:pRg st="2" end="2"/>
                                            </p:txEl>
                                          </p:spTgt>
                                        </p:tgtEl>
                                        <p:attrNameLst>
                                          <p:attrName>style.visibility</p:attrName>
                                        </p:attrNameLst>
                                      </p:cBhvr>
                                      <p:to>
                                        <p:strVal val="visible"/>
                                      </p:to>
                                    </p:set>
                                    <p:animEffect transition="in" filter="fade">
                                      <p:cBhvr>
                                        <p:cTn id="7" dur="1000"/>
                                        <p:tgtEl>
                                          <p:spTgt spid="11469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690">
                                            <p:txEl>
                                              <p:pRg st="1" end="1"/>
                                            </p:txEl>
                                          </p:spTgt>
                                        </p:tgtEl>
                                        <p:attrNameLst>
                                          <p:attrName>style.visibility</p:attrName>
                                        </p:attrNameLst>
                                      </p:cBhvr>
                                      <p:to>
                                        <p:strVal val="visible"/>
                                      </p:to>
                                    </p:set>
                                    <p:animEffect transition="in" filter="fade">
                                      <p:cBhvr>
                                        <p:cTn id="12" dur="1000"/>
                                        <p:tgtEl>
                                          <p:spTgt spid="1146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4690">
                                            <p:txEl>
                                              <p:pRg st="0" end="0"/>
                                            </p:txEl>
                                          </p:spTgt>
                                        </p:tgtEl>
                                        <p:attrNameLst>
                                          <p:attrName>style.visibility</p:attrName>
                                        </p:attrNameLst>
                                      </p:cBhvr>
                                      <p:to>
                                        <p:strVal val="visible"/>
                                      </p:to>
                                    </p:set>
                                    <p:animEffect transition="in" filter="fade">
                                      <p:cBhvr>
                                        <p:cTn id="17" dur="1000"/>
                                        <p:tgtEl>
                                          <p:spTgt spid="1146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228600" y="228600"/>
            <a:ext cx="8915400" cy="646331"/>
          </a:xfrm>
          <a:prstGeom prst="rect">
            <a:avLst/>
          </a:prstGeom>
          <a:noFill/>
          <a:ln w="12700">
            <a:noFill/>
            <a:miter lim="800000"/>
            <a:headEnd/>
            <a:tailEnd/>
          </a:ln>
          <a:effectLst>
            <a:outerShdw dist="35921" dir="2700000" algn="ctr" rotWithShape="0">
              <a:srgbClr val="333333"/>
            </a:outerShdw>
          </a:effectLst>
        </p:spPr>
        <p:txBody>
          <a:bodyPr wrap="square">
            <a:spAutoFit/>
          </a:bodyPr>
          <a:lstStyle/>
          <a:p>
            <a:pPr algn="ctr" fontAlgn="base">
              <a:spcBef>
                <a:spcPct val="50000"/>
              </a:spcBef>
              <a:spcAft>
                <a:spcPct val="0"/>
              </a:spcAft>
              <a:defRPr/>
            </a:pPr>
            <a:r>
              <a:rPr lang="en-US" sz="3600" b="1" dirty="0" smtClean="0">
                <a:solidFill>
                  <a:srgbClr val="FF0000"/>
                </a:solidFill>
                <a:effectLst>
                  <a:outerShdw blurRad="38100" dist="38100" dir="2700000" algn="tl">
                    <a:srgbClr val="C0C0C0"/>
                  </a:outerShdw>
                </a:effectLst>
                <a:latin typeface="Lucida Calligraphy" pitchFamily="66" charset="0"/>
              </a:rPr>
              <a:t>Why would they select Jamestown? </a:t>
            </a:r>
            <a:endParaRPr lang="en-US" sz="3600" b="1" dirty="0">
              <a:solidFill>
                <a:srgbClr val="FF0000"/>
              </a:solidFill>
              <a:effectLst>
                <a:outerShdw blurRad="38100" dist="38100" dir="2700000" algn="tl">
                  <a:srgbClr val="C0C0C0"/>
                </a:outerShdw>
              </a:effectLst>
              <a:latin typeface="Lucida Calligraphy" pitchFamily="66" charset="0"/>
            </a:endParaRPr>
          </a:p>
        </p:txBody>
      </p:sp>
      <p:pic>
        <p:nvPicPr>
          <p:cNvPr id="9219" name="Picture 8" descr="map-River Plantations-mid-17c"/>
          <p:cNvPicPr>
            <a:picLocks noChangeAspect="1" noChangeArrowheads="1"/>
          </p:cNvPicPr>
          <p:nvPr/>
        </p:nvPicPr>
        <p:blipFill>
          <a:blip r:embed="rId3">
            <a:lum contrast="6000"/>
            <a:extLst>
              <a:ext uri="{28A0092B-C50C-407E-A947-70E740481C1C}">
                <a14:useLocalDpi xmlns:a14="http://schemas.microsoft.com/office/drawing/2010/main" val="0"/>
              </a:ext>
            </a:extLst>
          </a:blip>
          <a:srcRect l="1099" t="2786" r="1099" b="1131"/>
          <a:stretch>
            <a:fillRect/>
          </a:stretch>
        </p:blipFill>
        <p:spPr bwMode="auto">
          <a:xfrm>
            <a:off x="112837" y="1295400"/>
            <a:ext cx="5518421" cy="433425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4" descr="304690_m_03_05"/>
          <p:cNvPicPr>
            <a:picLocks noChangeAspect="1" noChangeArrowheads="1"/>
          </p:cNvPicPr>
          <p:nvPr/>
        </p:nvPicPr>
        <p:blipFill>
          <a:blip r:embed="rId4" cstate="print">
            <a:lum bright="-12000" contrast="12000"/>
            <a:extLst>
              <a:ext uri="{28A0092B-C50C-407E-A947-70E740481C1C}">
                <a14:useLocalDpi xmlns:a14="http://schemas.microsoft.com/office/drawing/2010/main" val="0"/>
              </a:ext>
            </a:extLst>
          </a:blip>
          <a:srcRect/>
          <a:stretch>
            <a:fillRect/>
          </a:stretch>
        </p:blipFill>
        <p:spPr bwMode="auto">
          <a:xfrm>
            <a:off x="5732962" y="1295400"/>
            <a:ext cx="3389702" cy="433425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076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descr="jamest~9"/>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228600" y="1219200"/>
            <a:ext cx="4876800" cy="3657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7653" name="Text Box 5"/>
          <p:cNvSpPr txBox="1">
            <a:spLocks noChangeArrowheads="1"/>
          </p:cNvSpPr>
          <p:nvPr/>
        </p:nvSpPr>
        <p:spPr bwMode="auto">
          <a:xfrm>
            <a:off x="914400" y="228600"/>
            <a:ext cx="6858000" cy="762000"/>
          </a:xfrm>
          <a:prstGeom prst="rect">
            <a:avLst/>
          </a:prstGeom>
          <a:noFill/>
          <a:ln w="12700">
            <a:noFill/>
            <a:miter lim="800000"/>
            <a:headEnd/>
            <a:tailEnd/>
          </a:ln>
          <a:effectLst>
            <a:outerShdw dist="35921" dir="2700000" algn="ctr" rotWithShape="0">
              <a:srgbClr val="333333"/>
            </a:outerShdw>
          </a:effectLst>
        </p:spPr>
        <p:txBody>
          <a:bodyPr>
            <a:spAutoFit/>
          </a:bodyPr>
          <a:lstStyle/>
          <a:p>
            <a:pPr algn="ctr" fontAlgn="base">
              <a:spcBef>
                <a:spcPct val="50000"/>
              </a:spcBef>
              <a:spcAft>
                <a:spcPct val="0"/>
              </a:spcAft>
              <a:defRPr/>
            </a:pPr>
            <a:r>
              <a:rPr lang="en-US" sz="4400" b="1" dirty="0">
                <a:solidFill>
                  <a:srgbClr val="FF0000"/>
                </a:solidFill>
                <a:effectLst>
                  <a:outerShdw blurRad="38100" dist="38100" dir="2700000" algn="tl">
                    <a:srgbClr val="C0C0C0"/>
                  </a:outerShdw>
                </a:effectLst>
                <a:latin typeface="Lucida Calligraphy" pitchFamily="66" charset="0"/>
              </a:rPr>
              <a:t>Jamestown Settlement</a:t>
            </a:r>
          </a:p>
        </p:txBody>
      </p:sp>
      <p:pic>
        <p:nvPicPr>
          <p:cNvPr id="4" name="Picture 6" descr="Settlement church"/>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4495800" y="2435388"/>
            <a:ext cx="4191000" cy="423241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13743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767840" y="1066800"/>
            <a:ext cx="7162800" cy="3293209"/>
          </a:xfrm>
          <a:prstGeom prst="rect">
            <a:avLst/>
          </a:prstGeom>
          <a:noFill/>
          <a:ln w="12700">
            <a:noFill/>
            <a:miter lim="800000"/>
            <a:headEnd/>
            <a:tailEnd/>
          </a:ln>
          <a:effectLst/>
        </p:spPr>
        <p:txBody>
          <a:bodyPr wrap="square">
            <a:spAutoFit/>
          </a:bodyPr>
          <a:lstStyle/>
          <a:p>
            <a:pPr marL="579438"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rPr>
              <a:t>Gentlemen refused to farm </a:t>
            </a:r>
            <a:r>
              <a:rPr lang="en-US" sz="2600" b="1" dirty="0" smtClean="0">
                <a:solidFill>
                  <a:srgbClr val="00B050"/>
                </a:solidFill>
                <a:latin typeface="Comic Sans MS" pitchFamily="66" charset="0"/>
                <a:sym typeface="Wingdings" pitchFamily="2" charset="2"/>
              </a:rPr>
              <a:t>and w</a:t>
            </a:r>
            <a:r>
              <a:rPr lang="en-US" sz="2600" b="1" dirty="0" smtClean="0">
                <a:solidFill>
                  <a:srgbClr val="00B050"/>
                </a:solidFill>
                <a:latin typeface="Comic Sans MS" pitchFamily="66" charset="0"/>
              </a:rPr>
              <a:t>asted </a:t>
            </a:r>
            <a:r>
              <a:rPr lang="en-US" sz="2600" b="1" dirty="0">
                <a:solidFill>
                  <a:srgbClr val="00B050"/>
                </a:solidFill>
                <a:latin typeface="Comic Sans MS" pitchFamily="66" charset="0"/>
              </a:rPr>
              <a:t>time looking for </a:t>
            </a:r>
            <a:r>
              <a:rPr lang="en-US" sz="2600" b="1" dirty="0" smtClean="0">
                <a:solidFill>
                  <a:srgbClr val="00B050"/>
                </a:solidFill>
                <a:latin typeface="Comic Sans MS" pitchFamily="66" charset="0"/>
              </a:rPr>
              <a:t>gold. </a:t>
            </a:r>
          </a:p>
          <a:p>
            <a:pPr marL="579438" indent="-579438" fontAlgn="base">
              <a:spcBef>
                <a:spcPct val="50000"/>
              </a:spcBef>
              <a:spcAft>
                <a:spcPct val="0"/>
              </a:spcAft>
              <a:buFontTx/>
              <a:buBlip>
                <a:blip r:embed="rId3"/>
              </a:buBlip>
              <a:defRPr/>
            </a:pPr>
            <a:r>
              <a:rPr lang="en-US" sz="2600" b="1" dirty="0" smtClean="0">
                <a:solidFill>
                  <a:srgbClr val="00B050"/>
                </a:solidFill>
                <a:latin typeface="Comic Sans MS" pitchFamily="66" charset="0"/>
              </a:rPr>
              <a:t>Captain John Smith restored order by forcing settlers to grow food. </a:t>
            </a:r>
            <a:r>
              <a:rPr lang="en-US" sz="2600" b="1" dirty="0" smtClean="0">
                <a:solidFill>
                  <a:srgbClr val="FF0000"/>
                </a:solidFill>
                <a:latin typeface="Comic Sans MS" pitchFamily="66" charset="0"/>
              </a:rPr>
              <a:t>He declared that “he that will not work shall not eat.” </a:t>
            </a:r>
          </a:p>
          <a:p>
            <a:pPr marL="579438" indent="-579438" fontAlgn="base">
              <a:spcBef>
                <a:spcPct val="50000"/>
              </a:spcBef>
              <a:spcAft>
                <a:spcPct val="0"/>
              </a:spcAft>
              <a:buFontTx/>
              <a:buBlip>
                <a:blip r:embed="rId3"/>
              </a:buBlip>
              <a:defRPr/>
            </a:pPr>
            <a:endParaRPr lang="en-US" sz="2600" dirty="0">
              <a:solidFill>
                <a:srgbClr val="000000"/>
              </a:solidFill>
              <a:effectLst>
                <a:outerShdw blurRad="38100" dist="38100" dir="2700000" algn="tl">
                  <a:srgbClr val="C0C0C0"/>
                </a:outerShdw>
              </a:effectLst>
              <a:latin typeface="Comic Sans MS" pitchFamily="66" charset="0"/>
            </a:endParaRPr>
          </a:p>
        </p:txBody>
      </p:sp>
      <p:sp>
        <p:nvSpPr>
          <p:cNvPr id="116739" name="Text Box 3"/>
          <p:cNvSpPr txBox="1">
            <a:spLocks noChangeArrowheads="1"/>
          </p:cNvSpPr>
          <p:nvPr/>
        </p:nvSpPr>
        <p:spPr bwMode="auto">
          <a:xfrm>
            <a:off x="1828800" y="228600"/>
            <a:ext cx="7162800" cy="584775"/>
          </a:xfrm>
          <a:prstGeom prst="rect">
            <a:avLst/>
          </a:prstGeom>
          <a:noFill/>
          <a:ln w="12700">
            <a:noFill/>
            <a:miter lim="800000"/>
            <a:headEnd/>
            <a:tailEnd/>
          </a:ln>
          <a:effectLst>
            <a:outerShdw dist="35921" dir="2700000" algn="ctr" rotWithShape="0">
              <a:schemeClr val="tx2"/>
            </a:outerShdw>
          </a:effectLst>
        </p:spPr>
        <p:txBody>
          <a:bodyPr>
            <a:spAutoFit/>
          </a:bodyPr>
          <a:lstStyle/>
          <a:p>
            <a:pPr algn="ctr" fontAlgn="base">
              <a:spcBef>
                <a:spcPct val="50000"/>
              </a:spcBef>
              <a:spcAft>
                <a:spcPct val="0"/>
              </a:spcAft>
              <a:defRPr/>
            </a:pPr>
            <a:r>
              <a:rPr lang="en-US" sz="3200" b="1" dirty="0" smtClean="0">
                <a:solidFill>
                  <a:srgbClr val="00B050"/>
                </a:solidFill>
                <a:effectLst>
                  <a:outerShdw blurRad="38100" dist="38100" dir="2700000" algn="tl">
                    <a:srgbClr val="C0C0C0"/>
                  </a:outerShdw>
                </a:effectLst>
                <a:latin typeface="Lucida Calligraphy" pitchFamily="66" charset="0"/>
              </a:rPr>
              <a:t>Early Trouble</a:t>
            </a:r>
            <a:endParaRPr lang="en-US" sz="3200" b="1" dirty="0">
              <a:solidFill>
                <a:srgbClr val="00B050"/>
              </a:solidFill>
              <a:effectLst>
                <a:outerShdw blurRad="38100" dist="38100" dir="2700000" algn="tl">
                  <a:srgbClr val="C0C0C0"/>
                </a:outerShdw>
              </a:effectLst>
              <a:latin typeface="Lucida Calligraphy" pitchFamily="66" charset="0"/>
            </a:endParaRPr>
          </a:p>
        </p:txBody>
      </p:sp>
      <p:sp>
        <p:nvSpPr>
          <p:cNvPr id="5" name="Text Box 4"/>
          <p:cNvSpPr txBox="1">
            <a:spLocks noChangeArrowheads="1"/>
          </p:cNvSpPr>
          <p:nvPr/>
        </p:nvSpPr>
        <p:spPr bwMode="auto">
          <a:xfrm>
            <a:off x="5334000" y="3823573"/>
            <a:ext cx="3325368" cy="2462213"/>
          </a:xfrm>
          <a:prstGeom prst="rect">
            <a:avLst/>
          </a:prstGeom>
          <a:noFill/>
          <a:ln w="12700">
            <a:noFill/>
            <a:miter lim="800000"/>
            <a:headEnd/>
            <a:tailEnd/>
          </a:ln>
          <a:effectLst/>
        </p:spPr>
        <p:txBody>
          <a:bodyPr wrap="square">
            <a:spAutoFit/>
          </a:bodyPr>
          <a:lstStyle/>
          <a:p>
            <a:pPr algn="ctr" fontAlgn="base">
              <a:spcBef>
                <a:spcPct val="50000"/>
              </a:spcBef>
              <a:spcAft>
                <a:spcPct val="0"/>
              </a:spcAft>
              <a:defRPr/>
            </a:pPr>
            <a:r>
              <a:rPr lang="en-US" sz="2800" i="1" dirty="0">
                <a:solidFill>
                  <a:srgbClr val="FF0000"/>
                </a:solidFill>
                <a:effectLst>
                  <a:outerShdw blurRad="38100" dist="38100" dir="2700000" algn="tl">
                    <a:srgbClr val="C0C0C0"/>
                  </a:outerShdw>
                </a:effectLst>
                <a:latin typeface="Comic Sans MS" pitchFamily="66" charset="0"/>
              </a:rPr>
              <a:t>There was no talk…but dig </a:t>
            </a:r>
            <a:r>
              <a:rPr lang="en-US" sz="2800" i="1" dirty="0">
                <a:solidFill>
                  <a:srgbClr val="BF9A13"/>
                </a:solidFill>
                <a:effectLst>
                  <a:outerShdw blurRad="38100" dist="38100" dir="2700000" algn="tl">
                    <a:srgbClr val="C0C0C0"/>
                  </a:outerShdw>
                </a:effectLst>
                <a:latin typeface="Comic Sans MS" pitchFamily="66" charset="0"/>
              </a:rPr>
              <a:t>gold</a:t>
            </a:r>
            <a:r>
              <a:rPr lang="en-US" sz="2800" i="1" dirty="0">
                <a:solidFill>
                  <a:srgbClr val="000000"/>
                </a:solidFill>
                <a:effectLst>
                  <a:outerShdw blurRad="38100" dist="38100" dir="2700000" algn="tl">
                    <a:srgbClr val="C0C0C0"/>
                  </a:outerShdw>
                </a:effectLst>
                <a:latin typeface="Comic Sans MS" pitchFamily="66" charset="0"/>
              </a:rPr>
              <a:t>, </a:t>
            </a:r>
            <a:r>
              <a:rPr lang="en-US" sz="2800" i="1" dirty="0">
                <a:solidFill>
                  <a:srgbClr val="FF0000"/>
                </a:solidFill>
                <a:effectLst>
                  <a:outerShdw blurRad="38100" dist="38100" dir="2700000" algn="tl">
                    <a:srgbClr val="C0C0C0"/>
                  </a:outerShdw>
                </a:effectLst>
                <a:latin typeface="Comic Sans MS" pitchFamily="66" charset="0"/>
              </a:rPr>
              <a:t>wash </a:t>
            </a:r>
            <a:r>
              <a:rPr lang="en-US" sz="2800" i="1" dirty="0">
                <a:solidFill>
                  <a:srgbClr val="BF9A13"/>
                </a:solidFill>
                <a:effectLst>
                  <a:outerShdw blurRad="38100" dist="38100" dir="2700000" algn="tl">
                    <a:srgbClr val="C0C0C0"/>
                  </a:outerShdw>
                </a:effectLst>
                <a:latin typeface="Comic Sans MS" pitchFamily="66" charset="0"/>
              </a:rPr>
              <a:t>gold</a:t>
            </a:r>
            <a:r>
              <a:rPr lang="en-US" sz="2800" i="1" dirty="0">
                <a:solidFill>
                  <a:srgbClr val="000000"/>
                </a:solidFill>
                <a:effectLst>
                  <a:outerShdw blurRad="38100" dist="38100" dir="2700000" algn="tl">
                    <a:srgbClr val="C0C0C0"/>
                  </a:outerShdw>
                </a:effectLst>
                <a:latin typeface="Comic Sans MS" pitchFamily="66" charset="0"/>
              </a:rPr>
              <a:t>, </a:t>
            </a:r>
            <a:r>
              <a:rPr lang="en-US" sz="2800" i="1" dirty="0">
                <a:solidFill>
                  <a:srgbClr val="FF0000"/>
                </a:solidFill>
                <a:effectLst>
                  <a:outerShdw blurRad="38100" dist="38100" dir="2700000" algn="tl">
                    <a:srgbClr val="C0C0C0"/>
                  </a:outerShdw>
                </a:effectLst>
                <a:latin typeface="Comic Sans MS" pitchFamily="66" charset="0"/>
              </a:rPr>
              <a:t>refine </a:t>
            </a:r>
            <a:r>
              <a:rPr lang="en-US" sz="2800" i="1" dirty="0">
                <a:solidFill>
                  <a:srgbClr val="BF9A13"/>
                </a:solidFill>
                <a:effectLst>
                  <a:outerShdw blurRad="38100" dist="38100" dir="2700000" algn="tl">
                    <a:srgbClr val="C0C0C0"/>
                  </a:outerShdw>
                </a:effectLst>
                <a:latin typeface="Comic Sans MS" pitchFamily="66" charset="0"/>
              </a:rPr>
              <a:t>gold</a:t>
            </a:r>
            <a:r>
              <a:rPr lang="en-US" sz="2800" i="1" dirty="0">
                <a:solidFill>
                  <a:srgbClr val="000000"/>
                </a:solidFill>
                <a:effectLst>
                  <a:outerShdw blurRad="38100" dist="38100" dir="2700000" algn="tl">
                    <a:srgbClr val="C0C0C0"/>
                  </a:outerShdw>
                </a:effectLst>
                <a:latin typeface="Comic Sans MS" pitchFamily="66" charset="0"/>
              </a:rPr>
              <a:t>, </a:t>
            </a:r>
            <a:r>
              <a:rPr lang="en-US" sz="2800" i="1" dirty="0">
                <a:solidFill>
                  <a:srgbClr val="FF0000"/>
                </a:solidFill>
                <a:effectLst>
                  <a:outerShdw blurRad="38100" dist="38100" dir="2700000" algn="tl">
                    <a:srgbClr val="C0C0C0"/>
                  </a:outerShdw>
                </a:effectLst>
                <a:latin typeface="Comic Sans MS" pitchFamily="66" charset="0"/>
              </a:rPr>
              <a:t>load </a:t>
            </a:r>
            <a:r>
              <a:rPr lang="en-US" sz="2800" i="1" dirty="0">
                <a:solidFill>
                  <a:srgbClr val="BF9A13"/>
                </a:solidFill>
                <a:effectLst>
                  <a:outerShdw blurRad="38100" dist="38100" dir="2700000" algn="tl">
                    <a:srgbClr val="C0C0C0"/>
                  </a:outerShdw>
                </a:effectLst>
                <a:latin typeface="Comic Sans MS" pitchFamily="66" charset="0"/>
              </a:rPr>
              <a:t>gold</a:t>
            </a:r>
            <a:r>
              <a:rPr lang="en-US" sz="2800" i="1" dirty="0" smtClean="0">
                <a:solidFill>
                  <a:srgbClr val="000000"/>
                </a:solidFill>
                <a:effectLst>
                  <a:outerShdw blurRad="38100" dist="38100" dir="2700000" algn="tl">
                    <a:srgbClr val="C0C0C0"/>
                  </a:outerShdw>
                </a:effectLst>
                <a:latin typeface="Comic Sans MS" pitchFamily="66" charset="0"/>
              </a:rPr>
              <a:t>…</a:t>
            </a:r>
          </a:p>
          <a:p>
            <a:pPr algn="ctr" fontAlgn="base">
              <a:spcBef>
                <a:spcPct val="50000"/>
              </a:spcBef>
              <a:spcAft>
                <a:spcPct val="0"/>
              </a:spcAft>
              <a:defRPr/>
            </a:pPr>
            <a:r>
              <a:rPr lang="en-US" sz="2800" i="1" dirty="0" smtClean="0">
                <a:solidFill>
                  <a:srgbClr val="FF0000"/>
                </a:solidFill>
                <a:effectLst>
                  <a:outerShdw blurRad="38100" dist="38100" dir="2700000" algn="tl">
                    <a:srgbClr val="C0C0C0"/>
                  </a:outerShdw>
                </a:effectLst>
                <a:latin typeface="Comic Sans MS" pitchFamily="66" charset="0"/>
              </a:rPr>
              <a:t>John Smith</a:t>
            </a:r>
            <a:endParaRPr lang="en-US" sz="2800" i="1" dirty="0">
              <a:solidFill>
                <a:srgbClr val="FF0000"/>
              </a:solidFill>
              <a:effectLst>
                <a:outerShdw blurRad="38100" dist="38100" dir="2700000" algn="tl">
                  <a:srgbClr val="C0C0C0"/>
                </a:outerShdw>
              </a:effectLst>
              <a:latin typeface="Comic Sans MS" pitchFamily="66" charset="0"/>
            </a:endParaRPr>
          </a:p>
        </p:txBody>
      </p:sp>
      <p:pic>
        <p:nvPicPr>
          <p:cNvPr id="6" name="Picture 3" descr="John Smith"/>
          <p:cNvPicPr>
            <a:picLocks noChangeAspect="1" noChangeArrowheads="1"/>
          </p:cNvPicPr>
          <p:nvPr/>
        </p:nvPicPr>
        <p:blipFill>
          <a:blip r:embed="rId4">
            <a:lum bright="12000" contrast="6000"/>
            <a:extLst>
              <a:ext uri="{28A0092B-C50C-407E-A947-70E740481C1C}">
                <a14:useLocalDpi xmlns:a14="http://schemas.microsoft.com/office/drawing/2010/main" val="0"/>
              </a:ext>
            </a:extLst>
          </a:blip>
          <a:srcRect/>
          <a:stretch>
            <a:fillRect/>
          </a:stretch>
        </p:blipFill>
        <p:spPr bwMode="auto">
          <a:xfrm>
            <a:off x="2590800" y="3823573"/>
            <a:ext cx="2438400" cy="3019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941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67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152400"/>
            <a:ext cx="9144000" cy="1200329"/>
          </a:xfrm>
          <a:prstGeom prst="rect">
            <a:avLst/>
          </a:prstGeom>
          <a:noFill/>
          <a:ln w="12700">
            <a:noFill/>
            <a:miter lim="800000"/>
            <a:headEnd/>
            <a:tailEnd/>
          </a:ln>
          <a:effectLst>
            <a:outerShdw dist="35921" dir="2700000" algn="ctr" rotWithShape="0">
              <a:srgbClr val="333333"/>
            </a:outerShdw>
          </a:effectLst>
        </p:spPr>
        <p:txBody>
          <a:bodyPr wrap="square">
            <a:spAutoFit/>
          </a:bodyPr>
          <a:lstStyle/>
          <a:p>
            <a:pPr algn="ctr" fontAlgn="base">
              <a:spcBef>
                <a:spcPct val="50000"/>
              </a:spcBef>
              <a:spcAft>
                <a:spcPct val="0"/>
              </a:spcAft>
              <a:defRPr/>
            </a:pPr>
            <a:r>
              <a:rPr lang="en-US" sz="3600" b="1" dirty="0" smtClean="0">
                <a:solidFill>
                  <a:srgbClr val="FF0000"/>
                </a:solidFill>
                <a:effectLst>
                  <a:outerShdw blurRad="38100" dist="38100" dir="2700000" algn="tl">
                    <a:srgbClr val="C0C0C0"/>
                  </a:outerShdw>
                </a:effectLst>
                <a:latin typeface="Lucida Calligraphy" pitchFamily="66" charset="0"/>
              </a:rPr>
              <a:t>Which Native American tribe lived around the Chesapeake?</a:t>
            </a:r>
            <a:endParaRPr lang="en-US" sz="3600" b="1" baseline="30000" dirty="0">
              <a:solidFill>
                <a:srgbClr val="FF0000"/>
              </a:solidFill>
              <a:effectLst>
                <a:outerShdw blurRad="38100" dist="38100" dir="2700000" algn="tl">
                  <a:srgbClr val="C0C0C0"/>
                </a:outerShdw>
              </a:effectLst>
              <a:latin typeface="Lucida Calligraphy" pitchFamily="66" charset="0"/>
            </a:endParaRPr>
          </a:p>
        </p:txBody>
      </p:sp>
      <p:pic>
        <p:nvPicPr>
          <p:cNvPr id="4098" name="Picture 2" descr="https://media1.britannica.com/eb-media/42/5542-004-18C21A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337489"/>
            <a:ext cx="7543800" cy="544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9715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888</TotalTime>
  <Words>1240</Words>
  <Application>Microsoft Office PowerPoint</Application>
  <PresentationFormat>On-screen Show (4:3)</PresentationFormat>
  <Paragraphs>128</Paragraphs>
  <Slides>26</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Chart</vt:lpstr>
      <vt:lpstr>Class Notes in CP US1</vt:lpstr>
      <vt:lpstr>Class Notes in CP US1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Search for a Cash Crop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1619: A significant year in Virginian history for two reasons </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dc:creator>
  <cp:lastModifiedBy>Gammie, Margaret</cp:lastModifiedBy>
  <cp:revision>57</cp:revision>
  <dcterms:created xsi:type="dcterms:W3CDTF">2015-09-07T21:14:09Z</dcterms:created>
  <dcterms:modified xsi:type="dcterms:W3CDTF">2018-09-13T13:34:22Z</dcterms:modified>
</cp:coreProperties>
</file>